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323" r:id="rId5"/>
    <p:sldId id="259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85" r:id="rId16"/>
    <p:sldId id="286" r:id="rId17"/>
    <p:sldId id="288" r:id="rId18"/>
    <p:sldId id="324" r:id="rId19"/>
    <p:sldId id="289" r:id="rId20"/>
    <p:sldId id="290" r:id="rId21"/>
    <p:sldId id="325" r:id="rId22"/>
    <p:sldId id="291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2" r:id="rId48"/>
    <p:sldId id="313" r:id="rId49"/>
    <p:sldId id="314" r:id="rId50"/>
    <p:sldId id="315" r:id="rId51"/>
    <p:sldId id="316" r:id="rId52"/>
    <p:sldId id="310" r:id="rId53"/>
    <p:sldId id="311" r:id="rId54"/>
    <p:sldId id="317" r:id="rId55"/>
    <p:sldId id="318" r:id="rId56"/>
    <p:sldId id="319" r:id="rId57"/>
    <p:sldId id="320" r:id="rId58"/>
    <p:sldId id="322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E1AD6CE-C79B-48C3-83FF-10C5044C9860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910CAF8-2DB4-4C70-9D96-A80150FC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D6CE-C79B-48C3-83FF-10C5044C9860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CAF8-2DB4-4C70-9D96-A80150FC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D6CE-C79B-48C3-83FF-10C5044C9860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CAF8-2DB4-4C70-9D96-A80150FC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1AD6CE-C79B-48C3-83FF-10C5044C9860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10CAF8-2DB4-4C70-9D96-A80150FC6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E1AD6CE-C79B-48C3-83FF-10C5044C9860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10CAF8-2DB4-4C70-9D96-A80150FC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D6CE-C79B-48C3-83FF-10C5044C9860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CAF8-2DB4-4C70-9D96-A80150FC6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D6CE-C79B-48C3-83FF-10C5044C9860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CAF8-2DB4-4C70-9D96-A80150FC6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1AD6CE-C79B-48C3-83FF-10C5044C9860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10CAF8-2DB4-4C70-9D96-A80150FC6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D6CE-C79B-48C3-83FF-10C5044C9860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CAF8-2DB4-4C70-9D96-A80150FC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1AD6CE-C79B-48C3-83FF-10C5044C9860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10CAF8-2DB4-4C70-9D96-A80150FC6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1AD6CE-C79B-48C3-83FF-10C5044C9860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10CAF8-2DB4-4C70-9D96-A80150FC6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1AD6CE-C79B-48C3-83FF-10C5044C9860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10CAF8-2DB4-4C70-9D96-A80150FC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gif"/><Relationship Id="rId7" Type="http://schemas.openxmlformats.org/officeDocument/2006/relationships/image" Target="../media/image27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10" Type="http://schemas.openxmlformats.org/officeDocument/2006/relationships/image" Target="../media/image30.jpeg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276872"/>
            <a:ext cx="7110536" cy="1894362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Чорнобильська катастрофа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293096"/>
            <a:ext cx="6172200" cy="1371600"/>
          </a:xfrm>
        </p:spPr>
        <p:txBody>
          <a:bodyPr/>
          <a:lstStyle/>
          <a:p>
            <a:r>
              <a:rPr lang="ru-RU" sz="2800" dirty="0" smtClean="0"/>
              <a:t>Причини та наслідки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сучасному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викладі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причини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такі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:</a:t>
            </a:r>
            <a:br>
              <a:rPr lang="ru-RU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реактор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неправильно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спроектований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небезпечний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персонал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проінформований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небезпеки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персонал допустив ряд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помилок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неумисно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порушив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існуючі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інструкції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частково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через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відсутність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інформації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небезпеки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реактора;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latin typeface="Calibri"/>
                <a:ea typeface="Calibri"/>
                <a:cs typeface="Times New Roman"/>
              </a:rPr>
              <a:t>відключення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захисту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або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вплинуло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розвиток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або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суперечило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нормативним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документам.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r>
              <a:rPr lang="uk-UA" dirty="0" smtClean="0"/>
              <a:t>Причини аварії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8280920" cy="247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Реактор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РБМК-1000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мав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ряд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конструктивних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недоліків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на думку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фахівців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МАГАТЕ, стали головною причиною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Вважається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також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через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неправильну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підготовку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експерименту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«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вибігу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» генератора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помилки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операторів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виникли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умови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недоліки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проявилися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максимальному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рівні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endParaRPr lang="ru-RU" dirty="0"/>
          </a:p>
        </p:txBody>
      </p:sp>
      <p:pic>
        <p:nvPicPr>
          <p:cNvPr id="4" name="Рисунок 3" descr="578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717032"/>
            <a:ext cx="3419872" cy="2564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501008"/>
            <a:ext cx="4104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Наголошується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зокрема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програма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не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була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належним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чином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погоджена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ній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не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відводилося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достатньої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уваги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питанням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ядерної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безпеки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Після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аварії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були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прийняті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заходи для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усунення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цих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недоліків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даних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реакторах на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інших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АЕС.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Проектні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помилки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час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роботи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реактора через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активну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зону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прокачується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вода, яка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використовується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як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теплоносій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Усередині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реактора вона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кипить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частково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перетворюючись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пару. Реактор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мав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позитивний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паровий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коефіцієнт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реактивності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тобто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більше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пари,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більше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потужність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виділяється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рахунок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ядерних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реакцій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малій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потужності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працював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енергоблок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час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експерименту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дія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позитивного парового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коефіцієнта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компенсувалася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іншими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явищами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впливають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реактивність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реактор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мав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позитивний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потужнісний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коефіцієнт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реактивності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означає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існував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додатний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зворотний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зв'язок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—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зростання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потужності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викликало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такі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процеси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активній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зоні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приводили до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більшого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зростання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потужності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робило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реактор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нестабільним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небезпечним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Крім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того,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оператори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проінформовані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про те,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низьких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потужностях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може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виникнути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позитивний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зворотній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зв'язок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Проектні помилки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28092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небезпечнішою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помилка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конструкції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керуючих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стрижнів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Для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керування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потужністю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ядерної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реакції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активну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зону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вводяться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стрижні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містять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речовину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поглинає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нейтрони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Коли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стрижень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виведений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активної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зони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каналі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залишається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вода, яка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теж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поглинає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нейтрони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Для того,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щоб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усунути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негативний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вплив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цієї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води, в РБМК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стрижнями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знаходилися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витискувачі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графіту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Але при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повністю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піднятому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стрижні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витискувачем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залишався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стовп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води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висотою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1,5 метра. (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Скорочений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1,5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метрів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витискувач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використовувався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економічних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причин -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він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робив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можливим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зменшити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висоту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підреакторного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приміщення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Помилки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операторів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7649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Спочатку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стверджувалося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оператори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зробили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багато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помилок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Зокрема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провиною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персоналу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вважалося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відключення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основних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систем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захисту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реактора,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продовження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роботи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після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падіння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потужності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 30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Мвт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те,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реактор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зупинили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хоча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знали,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оперативний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запас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реактивності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менший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дозволеного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Стверджувалося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порушенням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встановлених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інструкцій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процедур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стали головною причиною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4___13_250x200_4_250x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437112"/>
            <a:ext cx="2736304" cy="21890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859216" cy="659735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>      У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доповіді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МАГАТЕ 1993 року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ці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висновки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були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переглянуті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визнано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більшість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дій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операторів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які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раніше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вважалися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порушеннями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насправді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відповідали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прийнятим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у той час правилам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або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не справили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жодного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впливу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розвиток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sz="1600" dirty="0" err="1" smtClean="0">
                <a:latin typeface="Calibri"/>
                <a:ea typeface="Calibri"/>
                <a:cs typeface="Times New Roman"/>
              </a:rPr>
              <a:t>Зокрема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тривала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робота реактора на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потужності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нижче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700 МВт не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була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заборонена, як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це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раніше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стверджувалося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одночасна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робота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всіх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восьми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насосів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не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була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заборонена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жодним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документом;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відключення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системи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аварійного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охолоджування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реактора (САОР)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допускалося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, за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умови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проведення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необхідних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узгоджень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. Система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була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заблокована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відповідно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до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затвердженої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програми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випробувань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необхідний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дозвіл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Головного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інженера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станції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був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отриманий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Це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не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вплинуло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розвиток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— до того моменту, коли САОР могла б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спрацювати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, активна зона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вже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була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зруйнована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блокування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захисту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зупиняє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реактор в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разі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зупинки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двох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турбогенераторів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, не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лише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допускалося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але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обов'язковим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при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роботі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низькій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потужності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 smtClean="0">
                <a:latin typeface="Calibri"/>
                <a:ea typeface="Calibri"/>
                <a:cs typeface="Times New Roman"/>
              </a:rPr>
              <a:t>те,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не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був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включений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захист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при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низькому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рівню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води в баках-сепараторах,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технічно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порушенням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регламенту.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Проте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це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порушення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не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пов'язане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безпосередньо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причинами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крім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того,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інший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захист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(за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нижчим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рівнем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) </a:t>
            </a:r>
            <a:r>
              <a:rPr lang="ru-RU" sz="1600" i="1" dirty="0" err="1" smtClean="0">
                <a:latin typeface="Calibri"/>
                <a:ea typeface="Calibri"/>
                <a:cs typeface="Times New Roman"/>
              </a:rPr>
              <a:t>був</a:t>
            </a:r>
            <a:r>
              <a:rPr lang="ru-RU" sz="1600" i="1" dirty="0" smtClean="0">
                <a:latin typeface="Calibri"/>
                <a:ea typeface="Calibri"/>
                <a:cs typeface="Times New Roman"/>
              </a:rPr>
              <a:t> включений.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389112"/>
            <a:ext cx="8352928" cy="246888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latin typeface="Calibri" pitchFamily="34" charset="0"/>
                <a:cs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відключення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системи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аварійного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охолоджування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реактора (САОР) 25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квітня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диспетчера «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Київенерго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»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було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отримано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вказівку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відкласти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зупинку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енергоблока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реактор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декілька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годин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працював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відключеною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САОР. Персонал не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можливості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знов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увімкнути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САОР (для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цього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було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вручну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відкрити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декілька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клапанів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це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зайняло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б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кілька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годин[12]),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проте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точки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зору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безпеки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реактор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слід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було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зупинити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не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зважаючи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вимогу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«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Київенерго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».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Тепер</a:t>
            </a:r>
            <a:r>
              <a:rPr lang="ru-RU" dirty="0" smtClean="0"/>
              <a:t> при </a:t>
            </a:r>
            <a:r>
              <a:rPr lang="ru-RU" dirty="0" err="1" smtClean="0"/>
              <a:t>аналізі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персоналу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приділяється</a:t>
            </a:r>
            <a:r>
              <a:rPr lang="ru-RU" dirty="0" smtClean="0"/>
              <a:t> не </a:t>
            </a:r>
            <a:r>
              <a:rPr lang="ru-RU" dirty="0" err="1" smtClean="0"/>
              <a:t>конкретним</a:t>
            </a:r>
            <a:r>
              <a:rPr lang="ru-RU" dirty="0" smtClean="0"/>
              <a:t> </a:t>
            </a:r>
            <a:r>
              <a:rPr lang="ru-RU" dirty="0" err="1" smtClean="0"/>
              <a:t>порушенням</a:t>
            </a:r>
            <a:r>
              <a:rPr lang="ru-RU" dirty="0" smtClean="0"/>
              <a:t>, а </a:t>
            </a:r>
            <a:r>
              <a:rPr lang="ru-RU" dirty="0" err="1" smtClean="0"/>
              <a:t>низькій</a:t>
            </a:r>
            <a:r>
              <a:rPr lang="ru-RU" dirty="0" smtClean="0"/>
              <a:t> «</a:t>
            </a:r>
            <a:r>
              <a:rPr lang="ru-RU" dirty="0" err="1" smtClean="0"/>
              <a:t>культурі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».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зазначити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фахівці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почали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Чорнобильської</a:t>
            </a:r>
            <a:r>
              <a:rPr lang="ru-RU" dirty="0" smtClean="0"/>
              <a:t> </a:t>
            </a:r>
            <a:r>
              <a:rPr lang="ru-RU" dirty="0" err="1" smtClean="0"/>
              <a:t>аварії</a:t>
            </a:r>
            <a:r>
              <a:rPr lang="ru-RU" dirty="0" smtClean="0"/>
              <a:t>. </a:t>
            </a:r>
            <a:r>
              <a:rPr lang="ru-RU" dirty="0" err="1" smtClean="0"/>
              <a:t>Звинувачення</a:t>
            </a:r>
            <a:r>
              <a:rPr lang="ru-RU" dirty="0" smtClean="0"/>
              <a:t> </a:t>
            </a:r>
            <a:r>
              <a:rPr lang="ru-RU" dirty="0" err="1" smtClean="0"/>
              <a:t>відноситься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до </a:t>
            </a:r>
            <a:r>
              <a:rPr lang="ru-RU" dirty="0" err="1" smtClean="0"/>
              <a:t>операторів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проектувальників</a:t>
            </a:r>
            <a:r>
              <a:rPr lang="ru-RU" dirty="0" smtClean="0"/>
              <a:t> реактора, </a:t>
            </a:r>
            <a:r>
              <a:rPr lang="ru-RU" dirty="0" err="1" smtClean="0"/>
              <a:t>керівництву</a:t>
            </a:r>
            <a:r>
              <a:rPr lang="ru-RU" dirty="0" smtClean="0"/>
              <a:t> АЕС </a:t>
            </a:r>
            <a:r>
              <a:rPr lang="ru-RU" dirty="0" err="1" smtClean="0"/>
              <a:t>і</a:t>
            </a:r>
            <a:r>
              <a:rPr lang="ru-RU" dirty="0" smtClean="0"/>
              <a:t> тому </a:t>
            </a:r>
            <a:r>
              <a:rPr lang="ru-RU" dirty="0" err="1" smtClean="0"/>
              <a:t>подібне</a:t>
            </a:r>
            <a:r>
              <a:rPr lang="ru-RU" dirty="0" smtClean="0"/>
              <a:t>. </a:t>
            </a:r>
            <a:r>
              <a:rPr lang="ru-RU" dirty="0" err="1" smtClean="0"/>
              <a:t>Експерти</a:t>
            </a:r>
            <a:r>
              <a:rPr lang="ru-RU" dirty="0" smtClean="0"/>
              <a:t> </a:t>
            </a:r>
            <a:r>
              <a:rPr lang="ru-RU" dirty="0" err="1" smtClean="0"/>
              <a:t>вказують</a:t>
            </a:r>
            <a:r>
              <a:rPr lang="ru-RU" dirty="0" smtClean="0"/>
              <a:t> на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недостатньої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до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6" name="Рисунок 5" descr="2224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988840"/>
            <a:ext cx="3314142" cy="22094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Альтернативні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версії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1969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 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різний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час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висувалися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різні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версії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для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пояснення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причин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чорнобильської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Фахівці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пропонували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різні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гіпотези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про те,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призвело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стрибка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потужності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Серед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причин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називалися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: так званий «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зрив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»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циркуляційних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насосів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(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порушення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їх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роботи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результаті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кавітації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),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викликаний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перевищенням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допустимої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витрати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води,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розрив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трубопроводів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великого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перетину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інші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Розглядалися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також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різні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сценарії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того, як конкретно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розвивалися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процеси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привели до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руйнування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реактора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після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стрибка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потужності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відбувалося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паливом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після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цього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endParaRPr lang="ru-RU" dirty="0"/>
          </a:p>
        </p:txBody>
      </p:sp>
      <p:pic>
        <p:nvPicPr>
          <p:cNvPr id="4" name="Рисунок 3" descr="015113_cc85e36c21.jpg"/>
          <p:cNvPicPr>
            <a:picLocks noChangeAspect="1"/>
          </p:cNvPicPr>
          <p:nvPr/>
        </p:nvPicPr>
        <p:blipFill>
          <a:blip r:embed="rId2" cstate="print"/>
          <a:srcRect t="7280" r="-1456" b="9245"/>
          <a:stretch>
            <a:fillRect/>
          </a:stretch>
        </p:blipFill>
        <p:spPr>
          <a:xfrm>
            <a:off x="2123728" y="4367884"/>
            <a:ext cx="3816424" cy="23550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Альтернативні версії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4048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Деякі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версій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були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спростовані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дослідженнями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проведеними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подальші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роки,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інші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залишаються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актуальними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цих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пір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Хоча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серед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фахівців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існує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консенсус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питання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про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головні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причини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аварії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деякі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деталі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нашого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часу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залишаються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неясними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Були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версії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причинами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вибуху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локальний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землетрус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диверсія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754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077072"/>
            <a:ext cx="3746190" cy="24974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Наслідки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060848"/>
            <a:ext cx="5915000" cy="36004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З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двох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наявних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приладів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для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вимірювання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1000 рентген на годину один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вийшов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ладу, 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інший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недоступний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через завали. Тому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перші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години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ніхто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точно не знав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реальних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рівнів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приміщеннях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блоку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довкола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нього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Неясним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стан реактору.</a:t>
            </a:r>
          </a:p>
          <a:p>
            <a:endParaRPr lang="ru-RU" dirty="0"/>
          </a:p>
        </p:txBody>
      </p:sp>
      <p:pic>
        <p:nvPicPr>
          <p:cNvPr id="4" name="Рисунок 3" descr="Terra_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916832"/>
            <a:ext cx="2082878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Характеристика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4896544" cy="53012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Чорнобильська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АЕС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розташована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Україні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поблизу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міста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Прип'ять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за 18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кілометрів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міста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Чорнобиль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за 16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кілометрів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білоруського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кордону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за 110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кілометрів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Києва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До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станції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використовувалися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чотири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реактори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РБМК-1000 (реактор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великої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потужності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канального типу)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електричною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потужністю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1000 МВт (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теплова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потужність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3200 МВт)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кожен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два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аналогічні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реактори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будувалися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ЧАЕС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виробляла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приблизно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десяту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частку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електроенергії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України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400px-Chernobyl_placement_svg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716016" y="2276872"/>
            <a:ext cx="3888432" cy="297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Наслідки аварії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1888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перші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години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після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багато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хто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мабуть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усвідомлював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наскільки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сильно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зруйнований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реактор, тому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прийнято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помилкове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рішення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забезпечити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подачу води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активну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зону реактора для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її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охолоджування</a:t>
            </a:r>
            <a:endParaRPr lang="ru-RU" dirty="0"/>
          </a:p>
        </p:txBody>
      </p:sp>
      <p:pic>
        <p:nvPicPr>
          <p:cNvPr id="4" name="Рисунок 3" descr="image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573016"/>
            <a:ext cx="406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Наслідки аварії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4464496" cy="51411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Ці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зусилля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були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даремними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оскільки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трубопроводи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сама активна зона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були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зруйновані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але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вони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вимагали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ведення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робіт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 зонах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високою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радіацією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персонал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виконував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без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захисного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одягу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Інші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персоналу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станції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такі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як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гасіння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локальних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пожеж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приміщеннях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станції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заходи,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направлені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запобігання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можливого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вибуху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водню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та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інше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навпаки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були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необхідними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Можливо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вони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запобігли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ще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більш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серйозним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наслідкам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1321108339_CHernobyl_samaya_strashnaya_atomnaya_katastrofa_v_istorii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3478014" cy="41096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Наслідки аварії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2608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Майже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одразу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місця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прибули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пожежні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Першими до ЧАЕС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приїхала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бригада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командуванням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лейтенанта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Володимира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Правика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помер 9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травня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гострої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променевої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хвороби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Їх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попередили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небезпеку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радіоактивного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диму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уламків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вони не знали,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чимось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більшим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ніж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звичайна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пожежа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  <a:endParaRPr lang="ru-RU" dirty="0"/>
          </a:p>
        </p:txBody>
      </p:sp>
      <p:pic>
        <p:nvPicPr>
          <p:cNvPr id="4" name="Рисунок 3" descr="40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789040"/>
            <a:ext cx="3744416" cy="289817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Наслідки аварії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496944" cy="24048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Пріоритетним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завданням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гасіння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вогню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даху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станції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території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довкола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будівлі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містила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енергоблок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№ 4 для того,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щоб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захистити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енергоблок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№ 3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тримати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його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основні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охолоджувальні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системи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робочому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стані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Вогонь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гасили до 5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години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ранку. 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середині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четвертого блоку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його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вдалося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загасити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лише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 10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травня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1986 року, коли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більша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частина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графіту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згоріла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1303729871_swalker_ru_likvidaci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861048"/>
            <a:ext cx="4176464" cy="281493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Поширення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4048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Після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утворилася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радіоактивна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хмара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яка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накрила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лише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сучасну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Україну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Білорусь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Росію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знаходилися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поблизу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ЧАЕС,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але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Східну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Фракію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Македонію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Сербію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Хорватію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Болгарію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Грецію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Румунію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Литву,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Естонію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Латвію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Фінляндію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Данію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Норвегію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Швецію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Австрію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Угорщину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Чехію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Словаччину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Нідерланди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Бельгію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Словенію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Польщу,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Швейцарію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Німеччину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Італію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Ірландію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Францію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(разом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Корсикою),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Велику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Британію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острів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Мен.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belarusian-large-fla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005064"/>
            <a:ext cx="2160240" cy="1080120"/>
          </a:xfrm>
          <a:prstGeom prst="rect">
            <a:avLst/>
          </a:prstGeom>
        </p:spPr>
      </p:pic>
      <p:pic>
        <p:nvPicPr>
          <p:cNvPr id="5" name="Рисунок 4" descr="Russia-fla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45224"/>
            <a:ext cx="1728192" cy="1152128"/>
          </a:xfrm>
          <a:prstGeom prst="rect">
            <a:avLst/>
          </a:prstGeom>
        </p:spPr>
      </p:pic>
      <p:pic>
        <p:nvPicPr>
          <p:cNvPr id="6" name="Рисунок 5" descr="croatian-large-fla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5433772"/>
            <a:ext cx="2304256" cy="1159809"/>
          </a:xfrm>
          <a:prstGeom prst="rect">
            <a:avLst/>
          </a:prstGeom>
        </p:spPr>
      </p:pic>
      <p:pic>
        <p:nvPicPr>
          <p:cNvPr id="7" name="Рисунок 6" descr="Flag_of_Latvia_(WFB_2004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5373216"/>
            <a:ext cx="2448272" cy="1198344"/>
          </a:xfrm>
          <a:prstGeom prst="rect">
            <a:avLst/>
          </a:prstGeom>
        </p:spPr>
      </p:pic>
      <p:pic>
        <p:nvPicPr>
          <p:cNvPr id="8" name="Рисунок 7" descr="imagesCA0JHI2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4005064"/>
            <a:ext cx="1512168" cy="1011778"/>
          </a:xfrm>
          <a:prstGeom prst="rect">
            <a:avLst/>
          </a:prstGeom>
        </p:spPr>
      </p:pic>
      <p:pic>
        <p:nvPicPr>
          <p:cNvPr id="9" name="Рисунок 8" descr="imagesCAV5SK3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260648"/>
            <a:ext cx="1728192" cy="1150033"/>
          </a:xfrm>
          <a:prstGeom prst="rect">
            <a:avLst/>
          </a:prstGeom>
        </p:spPr>
      </p:pic>
      <p:pic>
        <p:nvPicPr>
          <p:cNvPr id="10" name="Рисунок 9" descr="macedonia_flag_larg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4077072"/>
            <a:ext cx="1656184" cy="1106566"/>
          </a:xfrm>
          <a:prstGeom prst="rect">
            <a:avLst/>
          </a:prstGeom>
        </p:spPr>
      </p:pic>
      <p:pic>
        <p:nvPicPr>
          <p:cNvPr id="11" name="Рисунок 10" descr="r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1760" y="4029724"/>
            <a:ext cx="1656184" cy="1105058"/>
          </a:xfrm>
          <a:prstGeom prst="rect">
            <a:avLst/>
          </a:prstGeom>
        </p:spPr>
      </p:pic>
      <p:pic>
        <p:nvPicPr>
          <p:cNvPr id="12" name="Рисунок 11" descr="1_bi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9992" y="219806"/>
            <a:ext cx="1728192" cy="11929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Поширення радіації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Інформація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про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прийшла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СРСР, як мало б бути, 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Форсмаркської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АЕС (англ.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Forsmark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Nuclear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Power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Plant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) (1100 км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місця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)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Швеції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коли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одязі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співробітників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27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квітня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знайдено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радіоактивні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частинки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.[19]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Після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пошуків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витоку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самій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АЕС, стало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зрозуміло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західній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частині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СРСР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існує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серйозна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ядерна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проблема.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Підвищення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рівня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також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зафіксовано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Фінляндії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але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страйк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державної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цивільної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служби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затримав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відповідь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публікацію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території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після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ЧАЕС залежало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погодних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умов.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Повідомлення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радянських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західних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учених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вказують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те,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Білорусь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отримала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близько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60%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радіоактивного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загальної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кількості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СРСР.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Проте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згідно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даними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(англ.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The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Other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Report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on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Chernobyl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(TORCH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report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)),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оприлюдненні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2006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році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половина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летких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часток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приземлилася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за межами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України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Білорусі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Росії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.[17]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Евакуація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населення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err="1" smtClean="0">
                <a:latin typeface="Calibri"/>
                <a:ea typeface="Calibri"/>
                <a:cs typeface="Times New Roman"/>
              </a:rPr>
              <a:t>Після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оцінки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масштабів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радіоактивного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стало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зрозуміло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буде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потрібно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робити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евакуацію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міста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Прип'ять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Евакуація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запланована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26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квітня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але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вона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затримана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рішенням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уряду СРСР та ЦК КПРС[21]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почалася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лише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27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квітня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1986 року в 14:00.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явною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помилкою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оскільки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цей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день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вітер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дув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напрямі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Прип'яті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яка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знаходилася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за 4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кілометри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ЧАЕС.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Сосновий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бір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знаходився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між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містом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ЧАЕС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дією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перетворився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«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Рудий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ліс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». Сосна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гине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дозі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10 Гр, 50%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летальність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людини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наступає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дозі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4 Гр.[21]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Щоб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зменшити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обсяг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багажу, жителям сказали,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евакуація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тимчасова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(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близько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трьох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днiв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).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результаті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30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кілометровій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зоні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досі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є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особисті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речі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місцевих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мешканців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Станом на 28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квітня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евакуація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Прип'яті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майже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повністю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завершена.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евакуйовано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більше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44,5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тисяч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чоловік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Іванківський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Поліський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райони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близько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1000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виїхало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родичів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знайомих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інші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області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Прип'яті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залишилося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близько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5000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осіб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для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проведення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невідкладних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робіт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Рівень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коливався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30 до 2600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мкР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/сек.[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Попри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26,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27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квітня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населення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попередили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небезпеку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надали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жодних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рекомендацій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про те, як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слід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поводитися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щоб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зменшити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вплив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радіоактивного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випромінювання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Перше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офіційне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повідомлення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зроблене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телебаченні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лише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28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квітня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тиском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обставин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міжнародної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спільноти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(в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зв'язку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повідомленнями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Швеції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),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але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воно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містило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дуже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мало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інформації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про те,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сталося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створювалося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враження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будь-яка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загроза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локалізована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хоча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не так.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В той час, коли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всі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іноземні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засоби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масової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інформації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говорили про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загрозу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для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життя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людей, а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екранах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телевізорів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демонструвалася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карта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повітряних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потоків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Центральній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Східній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Європі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Києві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інших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містах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України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Білорусі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проводилися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демонстрації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гуляння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присвячені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Дню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міжнародної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солідарності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трудящих. Особи,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відповідальні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приховування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інформації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пояснювали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згодом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своє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рішення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необхідністю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запобігти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паніці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серед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населення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Хоча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рівень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наприклад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Києві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згідно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даними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розсекречених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документів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СБУ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перевищував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фоновий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декілька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десятків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разів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перші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травня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вітер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дув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напрямку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Києва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1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травня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11:00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гаммафон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АН УРСР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зафіксував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значення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близько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2500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мкР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/год,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можливо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саме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цей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час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Хрещатику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відбувався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парад.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Протягом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дня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значення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коливалися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400 до 2500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мкР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/год при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середньому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фоновому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значені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— 15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мкР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/год.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Аварія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124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 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риблизно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о 1:23:50 26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квітня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1986 року на четвертому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енергоблоці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Чорнобильської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АЕС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стався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вибух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повністю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зруйнував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реактор.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Будівля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енергоблока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частково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обвалилася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при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цьому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як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вважається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загинула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людина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—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Валерій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Ходимчук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різних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приміщеннях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даху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почалася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пожежа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endParaRPr lang="ru-RU" dirty="0"/>
          </a:p>
        </p:txBody>
      </p:sp>
      <p:pic>
        <p:nvPicPr>
          <p:cNvPr id="4" name="Рисунок 3" descr="1271327474_tsernlog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005064"/>
            <a:ext cx="4095750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Станом на 3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травня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евакуйовано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населення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10-кілометрової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зони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[26]. До 6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травня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евакуйовано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населення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інших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населених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пунктів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30-кілометрової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зони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[27]. Шляхи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руху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колон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евакуйованого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населення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визначалися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намагалися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зробити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якомога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безпечнішими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але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вони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завжди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оптимальні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Населення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Прип'яті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час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евакуації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отримали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дози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11-19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мЗв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близько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52±19%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загального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опромінення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яке вони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отримали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Евакуація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Прип'яті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проводилася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Поліський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район,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згідно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планом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цивільної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оборони,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якби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маршрут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пролягав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напрямку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села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Сорока,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Білорусі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то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внесок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загальну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дозу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евакуації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складав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лише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6%.[28]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перші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хвилини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години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думалося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лиха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вдасться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уникнути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все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закінчиться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тільки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пожежею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І,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хоч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партійні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державні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органи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проінформовані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одразу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ж,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термінових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заходів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вони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вжили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Свідчить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Людмила Харитонова,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інженер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ЧАЕС: «У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суботу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26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квітня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вже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готувалися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 свята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Першотравня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Весна.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Квітнуть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сади. Я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зранку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попрала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розвісила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балконі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білизну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Діти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пішли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школи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малюки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грали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вулиці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пісочниці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каталися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велосипедах.....Після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обіду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почали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мити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місто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Діти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повернулися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школи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Там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їх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попередили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щоб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виходили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вулицю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вдома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робили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вологе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прибирання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Тоді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свідомості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дійшло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серйозно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Уже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першій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половині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дня 26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квітня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сформована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урядова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комісія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розслідування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причин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чолі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заступником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Голови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Ради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Міністрів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СРСР Б.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Щербиною.Окрім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з’ясування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причин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вибуху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комісія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мала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визначити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масштаб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катастрофи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виробити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реалізувати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заходи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щодо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локалізації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ліквідації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її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наслідків,щодо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охорони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здоров’я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надання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всебічної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допомоги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населенню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Висновки,оцінки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вчених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фахівців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свідчили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надзвичайний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характер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серйозні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медичні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екологічні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її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наслідки.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О 20.00 26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квітня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урядова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комісія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схвалила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пропозиції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щодо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евакуації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населення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Прип’яті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її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проведення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у строки.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Місто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розділили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5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секторів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У кожному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призначені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старші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евакуацію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населення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ніч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26 на 27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квітня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районі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направлено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багато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автобусів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вантажних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автомобілів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Києва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області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О 13.10 по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місцевому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передали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повідомлення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евакуацію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До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цього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працівники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штабу почали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поквартирний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обхід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пояснюючи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населенню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ситуацію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та порядок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евакуації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рекомендовано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зачинити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вікна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балкони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вимкнути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електроприлади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перекрити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воду та газ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взяти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собою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особисті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речі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цінності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документи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О 13.50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жителі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зосереджені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під’їздів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будинків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14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години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почали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прибувати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автобуси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Почалася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евакуація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Близько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16.30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евакуація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населення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міста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закінчена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Ліквідація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наслідків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перші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основні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зусилля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направлені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зниження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радіоактивних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викидів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зруйнованого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реактора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запобігання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більш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серйозним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наслідкам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Наприклад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існували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побоювання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через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залишкове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тепловиділення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паливі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залишається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реакторі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станеться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розплавлення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активної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зони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Розплавлена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речовина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могла б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проникнути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затоплене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приміщення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реактором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викликати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один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вибух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великим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викидом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радіоактивності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Вода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приміщень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відкачана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Також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прийняті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заходи для того,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щоб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запобігти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проникненню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розплавленої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речовини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ґрунт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реактором.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Потім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почалися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роботи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очищення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території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поховання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зруйнованого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реактора.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Довкола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4-го блоку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побудований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бетонний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«саркофаг» (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об'єкт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«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Укриття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»).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Оскільки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вирішено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запустити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1-й, 2-й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3-й блок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станції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радіоактивні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уламки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розкидані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територією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АЕС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даху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машинного залу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прибрані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всередину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саркофага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або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забетоновані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приміщеннях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перших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трьох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енергоблоків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проводилася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дезактивація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Будівництво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саркофага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завершене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кінці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листопада 1986 року.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довкілля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Інтенсивність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зовнішнього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гама-випромінювання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поблизу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ЧАЕСВ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результаті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сільськогосподарського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користування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виведено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близько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5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млн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га земель,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довкола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АЕС створена 30-кілометрова зона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відчуження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знищені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поховані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(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закопані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важкою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технікою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)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сотні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дрібних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населених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пунктів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Забрудненню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піддалося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більше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200 000 км2,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приблизно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70% —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території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Білорусі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Росії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України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Радіоактивні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речовини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поширювалися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вигляді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аерозолів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поступово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осідали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поверхню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землі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Інертні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гази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розсіялися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атмосфері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не вносили вкладу до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прилеглих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станції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регіонів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дуже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нерівномірним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воно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залежало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напряму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вітру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перші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після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Найсильніше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постраждали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області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цей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час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пройшов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дощ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Велика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частина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стронцію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плутонію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випала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межах 100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кілометрів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станції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оскільки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вони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містилися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основному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більших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частках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Йод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цезій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поширилися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ширшу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територію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</a:t>
            </a:r>
            <a:r>
              <a:rPr lang="ru-RU" dirty="0" err="1" smtClean="0"/>
              <a:t>варія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773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100" dirty="0" smtClean="0"/>
              <a:t>    </a:t>
            </a:r>
            <a:r>
              <a:rPr lang="ru-RU" sz="2100" dirty="0" err="1" smtClean="0"/>
              <a:t>Згодом</a:t>
            </a:r>
            <a:r>
              <a:rPr lang="ru-RU" sz="2100" dirty="0" smtClean="0"/>
              <a:t> </a:t>
            </a:r>
            <a:r>
              <a:rPr lang="ru-RU" sz="2100" dirty="0" err="1" smtClean="0"/>
              <a:t>залишки</a:t>
            </a:r>
            <a:r>
              <a:rPr lang="ru-RU" sz="2100" dirty="0" smtClean="0"/>
              <a:t> </a:t>
            </a:r>
            <a:r>
              <a:rPr lang="ru-RU" sz="2100" dirty="0" err="1" smtClean="0"/>
              <a:t>активної</a:t>
            </a:r>
            <a:r>
              <a:rPr lang="ru-RU" sz="2100" dirty="0" smtClean="0"/>
              <a:t> </a:t>
            </a:r>
            <a:r>
              <a:rPr lang="ru-RU" sz="2100" dirty="0" err="1" smtClean="0"/>
              <a:t>зони</a:t>
            </a:r>
            <a:r>
              <a:rPr lang="ru-RU" sz="2100" dirty="0" smtClean="0"/>
              <a:t> </a:t>
            </a:r>
            <a:r>
              <a:rPr lang="ru-RU" sz="2100" dirty="0" err="1" smtClean="0"/>
              <a:t>розплавилися</a:t>
            </a:r>
            <a:r>
              <a:rPr lang="ru-RU" sz="2100" dirty="0" smtClean="0"/>
              <a:t>. </a:t>
            </a:r>
            <a:r>
              <a:rPr lang="ru-RU" sz="2100" dirty="0" err="1" smtClean="0"/>
              <a:t>Суміш</a:t>
            </a:r>
            <a:r>
              <a:rPr lang="ru-RU" sz="2100" dirty="0" smtClean="0"/>
              <a:t> </a:t>
            </a:r>
            <a:r>
              <a:rPr lang="ru-RU" sz="2100" dirty="0" err="1" smtClean="0"/>
              <a:t>з</a:t>
            </a:r>
            <a:r>
              <a:rPr lang="ru-RU" sz="2100" dirty="0" smtClean="0"/>
              <a:t> </a:t>
            </a:r>
            <a:r>
              <a:rPr lang="ru-RU" sz="2100" dirty="0" err="1" smtClean="0"/>
              <a:t>розплавленого</a:t>
            </a:r>
            <a:r>
              <a:rPr lang="ru-RU" sz="2100" dirty="0" smtClean="0"/>
              <a:t> </a:t>
            </a:r>
            <a:r>
              <a:rPr lang="ru-RU" sz="2100" dirty="0" err="1" smtClean="0"/>
              <a:t>металу</a:t>
            </a:r>
            <a:r>
              <a:rPr lang="ru-RU" sz="2100" dirty="0" smtClean="0"/>
              <a:t>, </a:t>
            </a:r>
            <a:r>
              <a:rPr lang="ru-RU" sz="2100" dirty="0" err="1" smtClean="0"/>
              <a:t>піску</a:t>
            </a:r>
            <a:r>
              <a:rPr lang="ru-RU" sz="2100" dirty="0" smtClean="0"/>
              <a:t>, бетону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частинок</a:t>
            </a:r>
            <a:r>
              <a:rPr lang="ru-RU" sz="2100" dirty="0" smtClean="0"/>
              <a:t> </a:t>
            </a:r>
            <a:r>
              <a:rPr lang="ru-RU" sz="2100" dirty="0" err="1" smtClean="0"/>
              <a:t>палива</a:t>
            </a:r>
            <a:r>
              <a:rPr lang="ru-RU" sz="2100" dirty="0" smtClean="0"/>
              <a:t> </a:t>
            </a:r>
            <a:r>
              <a:rPr lang="ru-RU" sz="2100" dirty="0" err="1" smtClean="0"/>
              <a:t>розтікалася</a:t>
            </a:r>
            <a:r>
              <a:rPr lang="ru-RU" sz="2100" dirty="0" smtClean="0"/>
              <a:t> </a:t>
            </a:r>
            <a:r>
              <a:rPr lang="ru-RU" sz="2100" dirty="0" err="1" smtClean="0"/>
              <a:t>підреакторними</a:t>
            </a:r>
            <a:r>
              <a:rPr lang="ru-RU" sz="2100" dirty="0" smtClean="0"/>
              <a:t> </a:t>
            </a:r>
            <a:r>
              <a:rPr lang="ru-RU" sz="2100" dirty="0" err="1" smtClean="0"/>
              <a:t>приміщеннями</a:t>
            </a:r>
            <a:r>
              <a:rPr lang="ru-RU" sz="2100" dirty="0" smtClean="0"/>
              <a:t>. В </a:t>
            </a:r>
            <a:r>
              <a:rPr lang="ru-RU" sz="2100" dirty="0" err="1" smtClean="0"/>
              <a:t>результаті</a:t>
            </a:r>
            <a:r>
              <a:rPr lang="ru-RU" sz="2100" dirty="0" smtClean="0"/>
              <a:t> </a:t>
            </a:r>
            <a:r>
              <a:rPr lang="ru-RU" sz="2100" dirty="0" err="1" smtClean="0"/>
              <a:t>аварії</a:t>
            </a:r>
            <a:r>
              <a:rPr lang="ru-RU" sz="2100" dirty="0" smtClean="0"/>
              <a:t> </a:t>
            </a:r>
            <a:r>
              <a:rPr lang="ru-RU" sz="2100" dirty="0" err="1" smtClean="0"/>
              <a:t>стався</a:t>
            </a:r>
            <a:r>
              <a:rPr lang="ru-RU" sz="2100" dirty="0" smtClean="0"/>
              <a:t> </a:t>
            </a:r>
            <a:r>
              <a:rPr lang="ru-RU" sz="2100" dirty="0" err="1" smtClean="0"/>
              <a:t>викид</a:t>
            </a:r>
            <a:r>
              <a:rPr lang="ru-RU" sz="2100" dirty="0" smtClean="0"/>
              <a:t> </a:t>
            </a:r>
            <a:r>
              <a:rPr lang="ru-RU" sz="2100" dirty="0" err="1" smtClean="0"/>
              <a:t>радіоактивних</a:t>
            </a:r>
            <a:r>
              <a:rPr lang="ru-RU" sz="2100" dirty="0" smtClean="0"/>
              <a:t> </a:t>
            </a:r>
            <a:r>
              <a:rPr lang="ru-RU" sz="2100" dirty="0" err="1" smtClean="0"/>
              <a:t>речовин</a:t>
            </a:r>
            <a:r>
              <a:rPr lang="ru-RU" sz="2100" dirty="0" smtClean="0"/>
              <a:t>, у тому </a:t>
            </a:r>
            <a:r>
              <a:rPr lang="ru-RU" sz="2100" dirty="0" err="1" smtClean="0"/>
              <a:t>числі</a:t>
            </a:r>
            <a:r>
              <a:rPr lang="ru-RU" sz="2100" dirty="0" smtClean="0"/>
              <a:t> </a:t>
            </a:r>
            <a:r>
              <a:rPr lang="ru-RU" sz="2100" dirty="0" err="1" smtClean="0"/>
              <a:t>ізотопів</a:t>
            </a:r>
            <a:r>
              <a:rPr lang="ru-RU" sz="2100" dirty="0" smtClean="0"/>
              <a:t> урану, </a:t>
            </a:r>
            <a:r>
              <a:rPr lang="ru-RU" sz="2100" dirty="0" err="1" smtClean="0"/>
              <a:t>плутонію</a:t>
            </a:r>
            <a:r>
              <a:rPr lang="ru-RU" sz="2100" dirty="0" smtClean="0"/>
              <a:t>, йоду-131 (</a:t>
            </a:r>
            <a:r>
              <a:rPr lang="ru-RU" sz="2100" dirty="0" err="1" smtClean="0"/>
              <a:t>період</a:t>
            </a:r>
            <a:r>
              <a:rPr lang="ru-RU" sz="2100" dirty="0" smtClean="0"/>
              <a:t> </a:t>
            </a:r>
            <a:r>
              <a:rPr lang="ru-RU" sz="2100" dirty="0" err="1" smtClean="0"/>
              <a:t>напіврозпаду</a:t>
            </a:r>
            <a:r>
              <a:rPr lang="ru-RU" sz="2100" dirty="0" smtClean="0"/>
              <a:t> 8 </a:t>
            </a:r>
            <a:r>
              <a:rPr lang="ru-RU" sz="2100" dirty="0" err="1" smtClean="0"/>
              <a:t>днів</a:t>
            </a:r>
            <a:r>
              <a:rPr lang="ru-RU" sz="2100" dirty="0" smtClean="0"/>
              <a:t>), цезію-134 (</a:t>
            </a:r>
            <a:r>
              <a:rPr lang="ru-RU" sz="2100" dirty="0" err="1" smtClean="0"/>
              <a:t>період</a:t>
            </a:r>
            <a:r>
              <a:rPr lang="ru-RU" sz="2100" dirty="0" smtClean="0"/>
              <a:t> </a:t>
            </a:r>
            <a:r>
              <a:rPr lang="ru-RU" sz="2100" dirty="0" err="1" smtClean="0"/>
              <a:t>напіврозпаду</a:t>
            </a:r>
            <a:r>
              <a:rPr lang="ru-RU" sz="2100" dirty="0" smtClean="0"/>
              <a:t> 2 роки), цезію-137 (</a:t>
            </a:r>
            <a:r>
              <a:rPr lang="ru-RU" sz="2100" dirty="0" err="1" smtClean="0"/>
              <a:t>період</a:t>
            </a:r>
            <a:r>
              <a:rPr lang="ru-RU" sz="2100" dirty="0" smtClean="0"/>
              <a:t> </a:t>
            </a:r>
            <a:r>
              <a:rPr lang="ru-RU" sz="2100" dirty="0" err="1" smtClean="0"/>
              <a:t>напіврозпаду</a:t>
            </a:r>
            <a:r>
              <a:rPr lang="ru-RU" sz="2100" dirty="0" smtClean="0"/>
              <a:t> 30 </a:t>
            </a:r>
            <a:r>
              <a:rPr lang="ru-RU" sz="2100" dirty="0" err="1" smtClean="0"/>
              <a:t>років</a:t>
            </a:r>
            <a:r>
              <a:rPr lang="ru-RU" sz="2100" dirty="0" smtClean="0"/>
              <a:t>), стронцію-90 (</a:t>
            </a:r>
            <a:r>
              <a:rPr lang="ru-RU" sz="2100" dirty="0" err="1" smtClean="0"/>
              <a:t>період</a:t>
            </a:r>
            <a:r>
              <a:rPr lang="ru-RU" sz="2100" dirty="0" smtClean="0"/>
              <a:t> </a:t>
            </a:r>
            <a:r>
              <a:rPr lang="ru-RU" sz="2100" dirty="0" err="1" smtClean="0"/>
              <a:t>напіврозпаду</a:t>
            </a:r>
            <a:r>
              <a:rPr lang="ru-RU" sz="2100" dirty="0" smtClean="0"/>
              <a:t> 29 </a:t>
            </a:r>
            <a:r>
              <a:rPr lang="ru-RU" sz="2100" dirty="0" err="1" smtClean="0"/>
              <a:t>років</a:t>
            </a:r>
            <a:r>
              <a:rPr lang="ru-RU" sz="2100" dirty="0" smtClean="0"/>
              <a:t>).</a:t>
            </a:r>
            <a:endParaRPr lang="ru-RU" sz="2100" dirty="0"/>
          </a:p>
        </p:txBody>
      </p:sp>
      <p:pic>
        <p:nvPicPr>
          <p:cNvPr id="4" name="Рисунок 3" descr="4dd11b7631f24b17542fe6fe8b7af55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97152"/>
            <a:ext cx="1734175" cy="1445146"/>
          </a:xfrm>
          <a:prstGeom prst="rect">
            <a:avLst/>
          </a:prstGeom>
        </p:spPr>
      </p:pic>
      <p:pic>
        <p:nvPicPr>
          <p:cNvPr id="5" name="Рисунок 4" descr="Cs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788025" y="4797152"/>
            <a:ext cx="1251286" cy="1392560"/>
          </a:xfrm>
          <a:prstGeom prst="rect">
            <a:avLst/>
          </a:prstGeom>
        </p:spPr>
      </p:pic>
      <p:pic>
        <p:nvPicPr>
          <p:cNvPr id="6" name="Рисунок 5" descr="plutonium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2915816" y="4797152"/>
            <a:ext cx="1443041" cy="1414745"/>
          </a:xfrm>
          <a:prstGeom prst="rect">
            <a:avLst/>
          </a:prstGeom>
        </p:spPr>
      </p:pic>
      <p:pic>
        <p:nvPicPr>
          <p:cNvPr id="7" name="Рисунок 6" descr="uranium.gif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6444209" y="4795741"/>
            <a:ext cx="1440160" cy="141192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З точки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зору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населення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перші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тижні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після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найбільшу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небезпеку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становив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радіоактивний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йод,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має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порівняно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малий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період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напіврозпаду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(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вісім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днів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)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телур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В наш час[Коли?] (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найближчі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десятиліття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)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найбільшу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небезпеку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становлять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ізотопи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стронцію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цезію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періодом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напіврозпаду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близько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30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Найбільші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концентрації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цезію-137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виявлені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поверхневому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шарі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ґрунту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звідки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він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потрапляє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рослини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гриби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Зараженню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також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піддаються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комахи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тварини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ними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харчуються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Радіоактивні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ізотопи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плутонію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америцію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збережуться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ґрунті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протягом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сотень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можливо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тисяч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проте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їх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кількість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не становить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загрози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Під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впливом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вітру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дощів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також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результаті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діяльності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людей,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ступінь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сильно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знизився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зараз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рівні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більшості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місць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повернулися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фонових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значень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сільськогосподарських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районах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перші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місяці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радіоактивні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речовини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осідали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листі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рослин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траві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тому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зараженню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піддавалися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травоїдні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тварини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Потім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радіонукліди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разом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дощем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або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опалим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листям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потрапили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ґрунт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зараз вони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потрапляють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сільськогосподарські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рослини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основному, через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коріння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Рівні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сільськогосподарських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районах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значно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знизилися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проте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деяких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регіонах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кількість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цезію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молоці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може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перевищувати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допустимі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значення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відноситься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наприклад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до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Гомельської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Могильовської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областей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Білорусі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Брянській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області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Росії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Житомирській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Рівненській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області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Україні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Значному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забрудненню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піддалися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ліси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Через те,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лісовій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екосистемі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цезій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постійно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циркулює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а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виводиться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рівні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лісових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продуктів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таких як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гриби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ягоди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дичина,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залишаються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небезпечними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Рівень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річок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більшості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озер в наш час[Коли?]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низький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Проте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деяких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озерах,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немає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стоку,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концентрація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цезію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воді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рибі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протягом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десятиліть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може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становити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небезпеку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обмежилося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30-кілометровою зоною.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відмічено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підвищений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вміст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цезію-137 в лишайнику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м'ясі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оленів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арктичних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областях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Росії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Норвегії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Фінляндії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Швеції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У 1988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році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території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піддалася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забрудненню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створений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радіаційно-екологічний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заповідник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[30].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Спостереження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показали,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кількість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мутацій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рослин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тварин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хоча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зросла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але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набагато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природа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успішно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справляється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їх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наслідками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З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іншого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боку,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зняття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антропогенної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позитивно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позначилося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екосистемі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заповідника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вплив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цього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чинника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значно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перевищив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негативні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наслідки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результаті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природа почала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відновлюватися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швидкими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темпами,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зросли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популяції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тварин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збільшилося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різноманіття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видів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рослинності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Вплив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здоров'я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людей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людейҐрінпіс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міжнародна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організація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«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Лікарі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ядерної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війни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»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стверджують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[33],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результаті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лише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серед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ліквідаторів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померли десятки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тисяч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чоловік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Європі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зафіксовано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10 000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випадків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вроджених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патологій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новонароджених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10 000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випадків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раку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щитовидної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залози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очікується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50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тисяч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За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даними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організації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Союз «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Чорнобиль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»,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600 000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ліквідаторів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10% померло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165 000 стало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інвалідами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Число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постраждалих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Чорнобильської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можна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визначити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лише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приблизно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Окрім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загиблих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працівників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АЕС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пожежників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до них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слід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віднести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хворих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військовослужбовців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цивільних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осіб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брали участь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ліквідації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наслідків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мешканців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районів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піддалися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радіоактивному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забрудненню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Визначення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того, яка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частина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захворювань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з'явилася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наслідком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— вельми складне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завдання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для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медицини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статистики.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Вважається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[29],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більша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частина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смертельних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випадків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пов'язаних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дією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або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буде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викликана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онкологічними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захворюваннями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Дози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опромінення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опроміненняРівень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деяких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місцях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після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рівні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5.6 Р/сек,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тобто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близько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20 000 Р/год. Смертельною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вважається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доза, яка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дорівнює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500 Рентген за 5 годин.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Тобто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деяких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місцях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незахищені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працівники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могли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отримати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смертельну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дозу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декілька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хвилин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На момент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ЧАЕС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2 дозиметра,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кожен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1000 Рентген. Але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внаслідок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один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зруйнований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інший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після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ввімкнення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виявився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робочим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Всі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інші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дозиметри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мали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ліміт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0.001 Р/сек. Тому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працівники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могли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визначити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максимальний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рівень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3.6 Р/год,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справжні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ж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рівні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окремих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місцях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перевищували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даний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5600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разів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Аварія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Ситуація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погіршувалася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зв'язку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зруйнованому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реакторі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продовжувалися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неконтрольовані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ядерні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хімічні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(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горіння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запасів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графіту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)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реакції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виділенням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тепла,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виверженням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розлому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протягом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багатьох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днів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продуктів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горіння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радіоактивних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елементів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зараження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ними великих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територій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Зупинити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активне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виверження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радіоактивних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речовин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зруйнованого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реактора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вдалося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лише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кінця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травня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1986 року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мобілізацією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ресурсів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усього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СРСР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ціною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масового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опромінення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тисяч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ліквідаторів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  <a:endParaRPr lang="ru-RU" dirty="0" smtClean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Багато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місцевих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жителів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перші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тижні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після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споживали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продукти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радіоактивним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йодом-131. Йод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накопичувався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щитовидній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залозі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призвело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 великих доз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опромінення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цей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орган,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окрім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дози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все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тіло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отриманої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рахунок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зовнішнього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випромінювання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випромінювання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інших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радіонуклідів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потрапили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всередину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організму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Для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жителів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Прип'яті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дози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менші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завдяки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вживанню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препаратів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складі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є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йод,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інших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районах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така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профілактика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проводилася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Слід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зазначити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для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населення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сіл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30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кілометрової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зони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евакуйовані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пізніше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рівень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внутрішнього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опромінення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до 4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разів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вищий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зовнішнього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Для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порівняння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жителі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деяких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регіонів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Землі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підвищеним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природним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фоном (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наприклад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Бразилії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Індії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Ірану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та Китаю)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отримують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дози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опромінення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рівні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приблизно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100—200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мЗв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за 20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.]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Гостра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променева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хвороба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хворобаБуло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зареєстровано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134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випадки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гострої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променевої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хвороби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серед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людей,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виконували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аварійні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роботи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четвертому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енергоблоці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багатьох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випадках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променева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хвороба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ускладнювалася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променевими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опіками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шкіри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викликаними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β-випромінюванням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Протягом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1986 року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променевої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хвороби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померло 28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чоловік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[29].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дві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людини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загинули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час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причин,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пов'язаних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радіацією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один помер,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ймовірно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коронарного тромбозу.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Протягом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1987—2004 року померло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19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чоловік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проте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їх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смерть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обов'язково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викликана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перенесеною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променевою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хворобою.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.]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Спадкові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хвороби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виявлено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збільшення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числа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вроджених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патологій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різних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районах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Білорусі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між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1986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1994 роками,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проте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воно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приблизно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однаковим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як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так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чистих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районах. 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січні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1987 року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зареєстровано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незвично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велике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число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випадків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синдрому Дауна,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проте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подальшої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тенденції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збільшення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захворюваності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спостерігалося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Дитяча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смертність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дуже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висока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всіх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трьох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країнах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найбільше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постраждали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чорнобильської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Після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1986 року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смертність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знижувалася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як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районах, так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чистих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Хоча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районах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зниження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середньому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повільнішим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зміна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значень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спостерігався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різні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роки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різних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районах,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дозволяє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говорити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чітку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тенденцію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Крім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того,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деяких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районах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дитяча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смертність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істотно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нижча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середньої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деяких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найбільш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забруднених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районах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відмічено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збільшення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смертності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Неясно,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зв'язано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радіацією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або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іншими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причинами —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наприклад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низьким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рівнем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життя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районах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або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низькою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якістю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медичної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допомоги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За результатами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, </a:t>
            </a:r>
            <a:r>
              <a:rPr lang="ru-RU" dirty="0" err="1" smtClean="0"/>
              <a:t>ліквідатори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жителі</a:t>
            </a:r>
            <a:r>
              <a:rPr lang="ru-RU" dirty="0" smtClean="0"/>
              <a:t> </a:t>
            </a:r>
            <a:r>
              <a:rPr lang="ru-RU" dirty="0" err="1" smtClean="0"/>
              <a:t>забруднених</a:t>
            </a:r>
            <a:r>
              <a:rPr lang="ru-RU" dirty="0" smtClean="0"/>
              <a:t> </a:t>
            </a:r>
            <a:r>
              <a:rPr lang="ru-RU" dirty="0" err="1" smtClean="0"/>
              <a:t>районів</a:t>
            </a:r>
            <a:r>
              <a:rPr lang="ru-RU" dirty="0" smtClean="0"/>
              <a:t> </a:t>
            </a:r>
            <a:r>
              <a:rPr lang="ru-RU" dirty="0" err="1" smtClean="0"/>
              <a:t>схильні</a:t>
            </a:r>
            <a:r>
              <a:rPr lang="ru-RU" dirty="0" smtClean="0"/>
              <a:t> до </a:t>
            </a:r>
            <a:r>
              <a:rPr lang="ru-RU" dirty="0" err="1" smtClean="0"/>
              <a:t>підвищеного</a:t>
            </a:r>
            <a:r>
              <a:rPr lang="ru-RU" dirty="0" smtClean="0"/>
              <a:t> </a:t>
            </a:r>
            <a:r>
              <a:rPr lang="ru-RU" dirty="0" err="1" smtClean="0"/>
              <a:t>ризику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, таких як катаракта, </a:t>
            </a:r>
            <a:r>
              <a:rPr lang="ru-RU" dirty="0" err="1" smtClean="0"/>
              <a:t>серцево-судинні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,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імунітету</a:t>
            </a:r>
            <a:r>
              <a:rPr lang="ru-RU" dirty="0" smtClean="0"/>
              <a:t>. </a:t>
            </a:r>
            <a:r>
              <a:rPr lang="ru-RU" dirty="0" err="1" smtClean="0"/>
              <a:t>Експерти</a:t>
            </a:r>
            <a:r>
              <a:rPr lang="ru-RU" dirty="0" smtClean="0"/>
              <a:t> </a:t>
            </a:r>
            <a:r>
              <a:rPr lang="ru-RU" dirty="0" err="1" smtClean="0"/>
              <a:t>Чорнобильського</a:t>
            </a:r>
            <a:r>
              <a:rPr lang="ru-RU" dirty="0" smtClean="0"/>
              <a:t> форуму </a:t>
            </a:r>
            <a:r>
              <a:rPr lang="ru-RU" dirty="0" err="1" smtClean="0"/>
              <a:t>прийшли</a:t>
            </a:r>
            <a:r>
              <a:rPr lang="ru-RU" dirty="0" smtClean="0"/>
              <a:t> до </a:t>
            </a:r>
            <a:r>
              <a:rPr lang="ru-RU" dirty="0" err="1" smtClean="0"/>
              <a:t>висновку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можливістю</a:t>
            </a:r>
            <a:r>
              <a:rPr lang="ru-RU" dirty="0" smtClean="0"/>
              <a:t> </a:t>
            </a:r>
            <a:r>
              <a:rPr lang="ru-RU" dirty="0" err="1" smtClean="0"/>
              <a:t>захворіти</a:t>
            </a:r>
            <a:r>
              <a:rPr lang="ru-RU" dirty="0" smtClean="0"/>
              <a:t> катарактою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опроміненням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аварії</a:t>
            </a:r>
            <a:r>
              <a:rPr lang="ru-RU" dirty="0" smtClean="0"/>
              <a:t> </a:t>
            </a:r>
            <a:r>
              <a:rPr lang="ru-RU" dirty="0" err="1" smtClean="0"/>
              <a:t>встановлена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достовірно</a:t>
            </a:r>
            <a:r>
              <a:rPr lang="ru-RU" dirty="0" smtClean="0"/>
              <a:t>.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хвороб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ретельною</a:t>
            </a:r>
            <a:r>
              <a:rPr lang="ru-RU" dirty="0" smtClean="0"/>
              <a:t> </a:t>
            </a:r>
            <a:r>
              <a:rPr lang="ru-RU" dirty="0" err="1" smtClean="0"/>
              <a:t>оцінкою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Подальша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доля АЕСП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Після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четвертому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енергоблоці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робота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електростанції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припинена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через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небезпечну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радіаційну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обстановку.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Проте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вже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жовтні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1986 року,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після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масштабних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робіт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дезактивації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території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споруди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«саркофага», перший 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другий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енергоблоки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знов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уведені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грудні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1987 року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відновлена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робота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третього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У 1991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році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другому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енергоблоці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спалахнула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пожежа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жовтні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цього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ж року реактор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повністю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виведений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експлуатації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грудні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1995 року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підписаний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меморандум про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взаєморозуміння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між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Урядом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України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урядами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країн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«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великої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сімки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»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Комісією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Європейського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Союзу,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згідно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почалася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розробка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програми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повного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закриття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станції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 2000 року. 15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грудня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2000 року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назавжди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зупинений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реактор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останнього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третього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енергоблока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Зараз </a:t>
            </a:r>
            <a:r>
              <a:rPr lang="ru-RU" dirty="0" err="1" smtClean="0"/>
              <a:t>особливої</a:t>
            </a:r>
            <a:r>
              <a:rPr lang="ru-RU" dirty="0" smtClean="0"/>
              <a:t> </a:t>
            </a:r>
            <a:r>
              <a:rPr lang="ru-RU" dirty="0" err="1" smtClean="0"/>
              <a:t>популярності</a:t>
            </a:r>
            <a:r>
              <a:rPr lang="ru-RU" dirty="0" smtClean="0"/>
              <a:t> </a:t>
            </a:r>
            <a:r>
              <a:rPr lang="ru-RU" dirty="0" err="1" smtClean="0"/>
              <a:t>набувають</a:t>
            </a:r>
            <a:r>
              <a:rPr lang="ru-RU" dirty="0" smtClean="0"/>
              <a:t> </a:t>
            </a:r>
            <a:r>
              <a:rPr lang="ru-RU" dirty="0" err="1" smtClean="0"/>
              <a:t>екскурсійні</a:t>
            </a:r>
            <a:r>
              <a:rPr lang="ru-RU" dirty="0" smtClean="0"/>
              <a:t> </a:t>
            </a:r>
            <a:r>
              <a:rPr lang="ru-RU" dirty="0" err="1" smtClean="0"/>
              <a:t>поїздки</a:t>
            </a:r>
            <a:r>
              <a:rPr lang="ru-RU" dirty="0" smtClean="0"/>
              <a:t> в 30 </a:t>
            </a:r>
            <a:r>
              <a:rPr lang="ru-RU" dirty="0" err="1" smtClean="0"/>
              <a:t>кілометрову</a:t>
            </a:r>
            <a:r>
              <a:rPr lang="ru-RU" dirty="0" smtClean="0"/>
              <a:t> зону.[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Причини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7649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Існує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принаймні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два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різні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підходи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пояснення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причини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чорнобильської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можна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назвати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офіційними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також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декілька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альтернативних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версій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різної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міри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вiрогiдностi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11" name="Рисунок 10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284984"/>
            <a:ext cx="432048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Причини аварії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7467600" cy="3196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Спочатку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провину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за катастрофу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покладали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виключно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або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майже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виключно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на персонал.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Таку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позицію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зайняли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Державна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комісія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сформована в СРСР для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розслідування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причин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катастрофи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суд, 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також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КДБ СРСР,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проводив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власне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розслідування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МАГАТЕ 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власному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звіті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1986 року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також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цілому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підтримало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точку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зору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chernobyl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005064"/>
            <a:ext cx="3815518" cy="2542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221088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Значна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частина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публікацій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у ЗМІ, у тому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числі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недавніх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основана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саме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цій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версії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 На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ній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же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основані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різні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художні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документальні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твори.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571184" cy="532859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Грубі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порушення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правил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експлуатації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АЕС,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скоєні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персоналом ЧАЕС, за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цією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версією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полягали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наступному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: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latin typeface="Calibri"/>
                <a:ea typeface="Calibri"/>
                <a:cs typeface="Times New Roman"/>
              </a:rPr>
              <a:t>проведення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експерименту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будь-якою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ціною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не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зважаючи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на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зміну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стану реактора;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latin typeface="Calibri"/>
                <a:ea typeface="Calibri"/>
                <a:cs typeface="Times New Roman"/>
              </a:rPr>
              <a:t>вивід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роботи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справного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технологічного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захисту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який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просто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зупинив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реактор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до того як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він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потрапив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небезпечний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режим;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latin typeface="Calibri"/>
                <a:ea typeface="Calibri"/>
                <a:cs typeface="Times New Roman"/>
              </a:rPr>
              <a:t>замовчання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масштабу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err="1" smtClean="0">
                <a:latin typeface="Calibri"/>
                <a:ea typeface="Calibri"/>
                <a:cs typeface="Times New Roman"/>
              </a:rPr>
              <a:t>перші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дні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керівництвом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ЧАЕС.</a:t>
            </a:r>
          </a:p>
          <a:p>
            <a:endParaRPr lang="ru-RU" dirty="0"/>
          </a:p>
        </p:txBody>
      </p:sp>
      <p:pic>
        <p:nvPicPr>
          <p:cNvPr id="4" name="Рисунок 3" descr="0004-005-Reaktor-CHernobyl.jpg"/>
          <p:cNvPicPr>
            <a:picLocks noChangeAspect="1"/>
          </p:cNvPicPr>
          <p:nvPr/>
        </p:nvPicPr>
        <p:blipFill>
          <a:blip r:embed="rId2" cstate="print"/>
          <a:srcRect l="21943" t="27091" r="29736" b="2100"/>
          <a:stretch>
            <a:fillRect/>
          </a:stretch>
        </p:blipFill>
        <p:spPr>
          <a:xfrm>
            <a:off x="5220072" y="4077072"/>
            <a:ext cx="2232248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Причини аварії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4032448" cy="48531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Проте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подальші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роки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пояснення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причин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аварії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переглянуті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у тому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числі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МАГАТЕ.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Консультативний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комітет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питань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ядерної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безпеки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(INSAG) в 1993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році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опублікував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новий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звіт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що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приділяв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більшу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увагу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серйозним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проблемам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конструкції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реактора. У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цьому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звіті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багато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висновків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зроблених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 1986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році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було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визнано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помилковими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1303758542_chernobyl_sarcophagus_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916832"/>
            <a:ext cx="3661933" cy="35010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242</TotalTime>
  <Words>4409</Words>
  <Application>Microsoft Office PowerPoint</Application>
  <PresentationFormat>Экран (4:3)</PresentationFormat>
  <Paragraphs>103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Эркер</vt:lpstr>
      <vt:lpstr>Чорнобильська катастрофа</vt:lpstr>
      <vt:lpstr>Характеристика</vt:lpstr>
      <vt:lpstr>Аварія </vt:lpstr>
      <vt:lpstr>Аварія</vt:lpstr>
      <vt:lpstr>Аварія</vt:lpstr>
      <vt:lpstr>Причини аваріїІ</vt:lpstr>
      <vt:lpstr>Причини аварії</vt:lpstr>
      <vt:lpstr>Слайд 8</vt:lpstr>
      <vt:lpstr>Причини аварії</vt:lpstr>
      <vt:lpstr>У сучасному викладі, причини аварії такі: </vt:lpstr>
      <vt:lpstr>Причини аварії</vt:lpstr>
      <vt:lpstr>Проектні помилки</vt:lpstr>
      <vt:lpstr>Проектні помилки</vt:lpstr>
      <vt:lpstr>   Помилки операторів</vt:lpstr>
      <vt:lpstr>Слайд 15</vt:lpstr>
      <vt:lpstr>Слайд 16</vt:lpstr>
      <vt:lpstr>    Альтернативні версії</vt:lpstr>
      <vt:lpstr>Альтернативні версії</vt:lpstr>
      <vt:lpstr>Наслідки аварії</vt:lpstr>
      <vt:lpstr>Наслідки аварії</vt:lpstr>
      <vt:lpstr>Наслідки аварії</vt:lpstr>
      <vt:lpstr>Наслідки аварії</vt:lpstr>
      <vt:lpstr>Наслідки аварії</vt:lpstr>
      <vt:lpstr>  Поширення радіації</vt:lpstr>
      <vt:lpstr>Поширення радіації</vt:lpstr>
      <vt:lpstr>Слайд 26</vt:lpstr>
      <vt:lpstr>Евакуація населення 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Ліквідація наслідків аварії </vt:lpstr>
      <vt:lpstr>Слайд 36</vt:lpstr>
      <vt:lpstr>Забруднення довкілля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Вплив аварії на здоров'я людей</vt:lpstr>
      <vt:lpstr>Слайд 47</vt:lpstr>
      <vt:lpstr>Дози опромінення</vt:lpstr>
      <vt:lpstr>Слайд 49</vt:lpstr>
      <vt:lpstr>Слайд 50</vt:lpstr>
      <vt:lpstr>Слайд 51</vt:lpstr>
      <vt:lpstr>.] Гостра променева хвороба</vt:lpstr>
      <vt:lpstr>.] Спадкові хвороби </vt:lpstr>
      <vt:lpstr>Слайд 54</vt:lpstr>
      <vt:lpstr>Слайд 55</vt:lpstr>
      <vt:lpstr>Подальша доля АЕСП</vt:lpstr>
      <vt:lpstr>Слайд 57</vt:lpstr>
      <vt:lpstr>Слайд 58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Garbuz</dc:creator>
  <cp:lastModifiedBy>Garbuz</cp:lastModifiedBy>
  <cp:revision>49</cp:revision>
  <dcterms:created xsi:type="dcterms:W3CDTF">2012-05-03T16:50:10Z</dcterms:created>
  <dcterms:modified xsi:type="dcterms:W3CDTF">2012-05-05T08:00:51Z</dcterms:modified>
</cp:coreProperties>
</file>