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7" r:id="rId9"/>
    <p:sldId id="275" r:id="rId10"/>
    <p:sldId id="268" r:id="rId11"/>
    <p:sldId id="276" r:id="rId12"/>
    <p:sldId id="269" r:id="rId13"/>
    <p:sldId id="270" r:id="rId14"/>
    <p:sldId id="272" r:id="rId15"/>
    <p:sldId id="273" r:id="rId16"/>
    <p:sldId id="265" r:id="rId17"/>
    <p:sldId id="266" r:id="rId18"/>
    <p:sldId id="277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402E-DAE9-4F14-BD16-DF265E67DBBB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F5C9-DF29-445E-8B8A-4CBDBB9D6F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402E-DAE9-4F14-BD16-DF265E67DBBB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F5C9-DF29-445E-8B8A-4CBDBB9D6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402E-DAE9-4F14-BD16-DF265E67DBBB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F5C9-DF29-445E-8B8A-4CBDBB9D6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402E-DAE9-4F14-BD16-DF265E67DBBB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F5C9-DF29-445E-8B8A-4CBDBB9D6F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402E-DAE9-4F14-BD16-DF265E67DBBB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F5C9-DF29-445E-8B8A-4CBDBB9D6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402E-DAE9-4F14-BD16-DF265E67DBBB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F5C9-DF29-445E-8B8A-4CBDBB9D6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402E-DAE9-4F14-BD16-DF265E67DBBB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F5C9-DF29-445E-8B8A-4CBDBB9D6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402E-DAE9-4F14-BD16-DF265E67DBBB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F5C9-DF29-445E-8B8A-4CBDBB9D6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402E-DAE9-4F14-BD16-DF265E67DBBB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F5C9-DF29-445E-8B8A-4CBDBB9D6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402E-DAE9-4F14-BD16-DF265E67DBBB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F5C9-DF29-445E-8B8A-4CBDBB9D6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402E-DAE9-4F14-BD16-DF265E67DBBB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F5C9-DF29-445E-8B8A-4CBDBB9D6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3F87402E-DAE9-4F14-BD16-DF265E67DBBB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357F5C9-DF29-445E-8B8A-4CBDBB9D6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891240" cy="1428760"/>
          </a:xfrm>
        </p:spPr>
        <p:txBody>
          <a:bodyPr/>
          <a:lstStyle/>
          <a:p>
            <a:r>
              <a:rPr lang="ru-RU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Битва за </a:t>
            </a:r>
            <a:r>
              <a:rPr lang="ru-RU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Дніпро</a:t>
            </a:r>
            <a:endParaRPr lang="ru-RU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42" y="1857364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серпня 1943 – 23 грудня 1943</a:t>
            </a:r>
            <a:endParaRPr lang="ru-RU" sz="28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28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236984-2.jpg.pagespeed.ce.kZZkwRx_J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142984"/>
            <a:ext cx="6357962" cy="54682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357166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Зміни ліній фронту і напрямок дій радянських фронтів під час Битви за Дніпро</a:t>
            </a:r>
            <a:endParaRPr lang="uk-UA" sz="20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5429264"/>
            <a:ext cx="4329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Радянські десантники, 1943 рік</a:t>
            </a:r>
            <a:endParaRPr lang="uk-UA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a8209b1-dd-1943.jpg.pagespeed.ce.t7ujHmgNq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642917"/>
            <a:ext cx="7072362" cy="44673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387a56-2.jpg.pagespeed.ce.mSt2-kAib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500042"/>
            <a:ext cx="6793880" cy="44386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14480" y="5214950"/>
            <a:ext cx="55007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Переправа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радянських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1943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рік</a:t>
            </a:r>
            <a:endParaRPr lang="uk-UA" sz="20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d424f4-2.jpg.pagespeed.ce.eA7813SyW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357166"/>
            <a:ext cx="6596092" cy="494706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43174" y="5429264"/>
            <a:ext cx="4333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Переправа </a:t>
            </a:r>
            <a:r>
              <a:rPr lang="ru-RU" sz="2400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радянських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військ</a:t>
            </a:r>
            <a:endParaRPr lang="uk-UA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5a3c2-1.jpg.pagespeed.ce.CFQ9kO0Le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85728"/>
            <a:ext cx="6332862" cy="46863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43042" y="5143512"/>
            <a:ext cx="5786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Сапери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наводять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переправу, 1943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Вочевидь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небі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повітряний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бій</a:t>
            </a:r>
            <a:endParaRPr lang="uk-UA" sz="20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de42ce-1.jpg.pagespeed.ce.WAjZYcbE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428604"/>
            <a:ext cx="6265867" cy="43338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57356" y="5000636"/>
            <a:ext cx="5715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Радянські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танки на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Хрещатику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Позаду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видно фасад ЦУМу</a:t>
            </a:r>
            <a:endParaRPr lang="uk-UA" sz="20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7924800" cy="1008112"/>
          </a:xfrm>
        </p:spPr>
        <p:txBody>
          <a:bodyPr/>
          <a:lstStyle/>
          <a:p>
            <a:pPr algn="ctr"/>
            <a:r>
              <a:rPr lang="uk-UA" sz="4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Втрати</a:t>
            </a:r>
            <a:endParaRPr lang="ru-RU" sz="4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Ярик\Desktop\Flag_of_the_NSDAP_(1920–1945)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2520280" cy="142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Ярик\Desktop\600px-Flag_of_Romani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68760"/>
            <a:ext cx="2345097" cy="141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Ярик\Desktop\Flag_of_the_Soviet_Union.svg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1651" y="1278657"/>
            <a:ext cx="2692821" cy="141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3429000"/>
            <a:ext cx="51062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500 000 </a:t>
            </a:r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загиблих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поранених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93177" y="3429000"/>
            <a:ext cx="30497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300 000 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загиблих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900 000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поранених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зниклих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безвісти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05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Наслідки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98011" y="1412776"/>
            <a:ext cx="806489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чотиримісячної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Лівобережна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повністю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звільнена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Червоною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Армією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німецьких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захватників.В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ході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значні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Червоної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форсували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річку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створили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стратегічних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плацдармів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правому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березі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річки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звільнили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місто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Битва за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Дніпро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стала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однією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найбільших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битв у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світовій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980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5072074"/>
            <a:ext cx="70009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Переправа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радянських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Реконструкція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битви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2013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uk-UA" sz="20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362897-1.jpg.pagespeed.ce.Lf9duXVa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357166"/>
            <a:ext cx="6350272" cy="441343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2214554"/>
            <a:ext cx="57864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ДЯКУЄМО ЗА УВАГУ!</a:t>
            </a:r>
            <a:endParaRPr lang="uk-UA" sz="5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924800" cy="954360"/>
          </a:xfrm>
        </p:spPr>
        <p:txBody>
          <a:bodyPr/>
          <a:lstStyle/>
          <a:p>
            <a:pPr algn="ctr"/>
            <a:r>
              <a:rPr lang="uk-UA" sz="32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Військові сили</a:t>
            </a:r>
            <a:endParaRPr lang="ru-RU" sz="32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Ярик\Desktop\Flag_of_the_NSDAP_(1920–1945)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0" y="898823"/>
            <a:ext cx="2520280" cy="142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Ярик\Desktop\600px-Flag_of_Romani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08720"/>
            <a:ext cx="2345097" cy="141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Ярик\Desktop\Flag_of_the_Soviet_Union.svg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857232"/>
            <a:ext cx="2692821" cy="141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2462229"/>
            <a:ext cx="31683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</a:rPr>
              <a:t>1,250 000 солдат</a:t>
            </a: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endParaRPr lang="ru-RU" sz="2800" dirty="0" smtClean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</a:rPr>
              <a:t>12 </a:t>
            </a:r>
            <a:r>
              <a:rPr lang="ru-RU" sz="2800" dirty="0">
                <a:solidFill>
                  <a:srgbClr val="0070C0"/>
                </a:solidFill>
              </a:rPr>
              <a:t>600 </a:t>
            </a:r>
            <a:r>
              <a:rPr lang="ru-RU" sz="2800" dirty="0" err="1">
                <a:solidFill>
                  <a:srgbClr val="0070C0"/>
                </a:solidFill>
              </a:rPr>
              <a:t>гармат</a:t>
            </a: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endParaRPr lang="ru-RU" sz="2800" dirty="0" smtClean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</a:rPr>
              <a:t>2 </a:t>
            </a:r>
            <a:r>
              <a:rPr lang="ru-RU" sz="2800" dirty="0">
                <a:solidFill>
                  <a:srgbClr val="0070C0"/>
                </a:solidFill>
              </a:rPr>
              <a:t>100 </a:t>
            </a:r>
            <a:r>
              <a:rPr lang="ru-RU" sz="2800" dirty="0" err="1">
                <a:solidFill>
                  <a:srgbClr val="0070C0"/>
                </a:solidFill>
              </a:rPr>
              <a:t>танків</a:t>
            </a: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endParaRPr lang="ru-RU" sz="2800" dirty="0" smtClean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</a:rPr>
              <a:t>2 </a:t>
            </a:r>
            <a:r>
              <a:rPr lang="ru-RU" sz="2800" dirty="0">
                <a:solidFill>
                  <a:srgbClr val="0070C0"/>
                </a:solidFill>
              </a:rPr>
              <a:t>000 </a:t>
            </a:r>
            <a:r>
              <a:rPr lang="ru-RU" sz="2800" dirty="0" err="1">
                <a:solidFill>
                  <a:srgbClr val="0070C0"/>
                </a:solidFill>
              </a:rPr>
              <a:t>літаків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0152" y="2462229"/>
            <a:ext cx="298085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</a:rPr>
              <a:t>2,650 000 солдат</a:t>
            </a: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endParaRPr lang="ru-RU" sz="2800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</a:rPr>
              <a:t>51 </a:t>
            </a:r>
            <a:r>
              <a:rPr lang="ru-RU" sz="2800" dirty="0">
                <a:solidFill>
                  <a:srgbClr val="0070C0"/>
                </a:solidFill>
              </a:rPr>
              <a:t>000 </a:t>
            </a:r>
            <a:r>
              <a:rPr lang="ru-RU" sz="2800" dirty="0" err="1">
                <a:solidFill>
                  <a:srgbClr val="0070C0"/>
                </a:solidFill>
              </a:rPr>
              <a:t>гармат</a:t>
            </a: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endParaRPr lang="ru-RU" sz="2800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</a:rPr>
              <a:t>2 </a:t>
            </a:r>
            <a:r>
              <a:rPr lang="ru-RU" sz="2800" dirty="0">
                <a:solidFill>
                  <a:srgbClr val="0070C0"/>
                </a:solidFill>
              </a:rPr>
              <a:t>400 </a:t>
            </a:r>
            <a:r>
              <a:rPr lang="ru-RU" sz="2800" dirty="0" err="1" smtClean="0">
                <a:solidFill>
                  <a:srgbClr val="0070C0"/>
                </a:solidFill>
              </a:rPr>
              <a:t>танків</a:t>
            </a: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endParaRPr lang="ru-RU" sz="2800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</a:rPr>
              <a:t>2 </a:t>
            </a:r>
            <a:r>
              <a:rPr lang="ru-RU" sz="2800" dirty="0">
                <a:solidFill>
                  <a:srgbClr val="0070C0"/>
                </a:solidFill>
              </a:rPr>
              <a:t>850 </a:t>
            </a:r>
            <a:r>
              <a:rPr lang="ru-RU" sz="2800" dirty="0" err="1">
                <a:solidFill>
                  <a:srgbClr val="0070C0"/>
                </a:solidFill>
              </a:rPr>
              <a:t>літаків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30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Ярик\Desktop\Flag_of_the_NSDAP_(1920–1945).svg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285860"/>
            <a:ext cx="4040188" cy="242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48430" cy="95491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i="1" spc="-15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Сторони та командування військами</a:t>
            </a:r>
            <a:endParaRPr lang="ru-RU" sz="3600" b="1" i="1" spc="-15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Ярик\Desktop\600px-Flag_of_Romania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3929066"/>
            <a:ext cx="4032448" cy="243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Ярик\Desktop\250px-Манштей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1428736"/>
            <a:ext cx="2571768" cy="363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86446" y="5429264"/>
            <a:ext cx="242889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b="1" dirty="0"/>
              <a:t>Фріц Е́ріх фон Манште́йн</a:t>
            </a:r>
            <a:r>
              <a:rPr lang="vi-VN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809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Ярик\Desktop\Flag_of_the_Soviet_Union.svg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4357718" cy="265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Ярик\Desktop\Ac_rokossowski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142852"/>
            <a:ext cx="2257425" cy="301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Ярик\Desktop\загруженно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3500438"/>
            <a:ext cx="2230625" cy="286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43636" y="3143248"/>
            <a:ext cx="225742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err="1" smtClean="0">
                <a:solidFill>
                  <a:schemeClr val="bg1"/>
                </a:solidFill>
              </a:rPr>
              <a:t>Рокосовський</a:t>
            </a:r>
            <a:r>
              <a:rPr lang="uk-UA" dirty="0" smtClean="0">
                <a:solidFill>
                  <a:schemeClr val="bg1"/>
                </a:solidFill>
              </a:rPr>
              <a:t> К.К.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3636" y="6357958"/>
            <a:ext cx="224478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Конєв І.С.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87804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3357562"/>
            <a:ext cx="4286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810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11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198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55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5975" y="44624"/>
            <a:ext cx="4574281" cy="3456384"/>
          </a:xfrm>
          <a:prstGeom prst="rect">
            <a:avLst/>
          </a:prstGeom>
        </p:spPr>
      </p:pic>
      <p:pic>
        <p:nvPicPr>
          <p:cNvPr id="3" name="Shape 15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610256" y="3573016"/>
            <a:ext cx="4533741" cy="3068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0760" y="1214422"/>
            <a:ext cx="230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Битва за річку Дніпро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10800000">
            <a:off x="4730868" y="16464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7158" y="4429132"/>
            <a:ext cx="29192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руїнах Києва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563888" y="4494335"/>
            <a:ext cx="878948" cy="408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637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924800" cy="1143000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Цілі поставлені радянським командуванням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785926"/>
            <a:ext cx="42148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sz="2800" b="1" dirty="0" smtClean="0">
                <a:solidFill>
                  <a:schemeClr val="accent4">
                    <a:lumMod val="50000"/>
                  </a:schemeClr>
                </a:solidFill>
              </a:rPr>
              <a:t>Звільнення Лівобережної України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800" b="1" dirty="0" smtClean="0">
                <a:solidFill>
                  <a:schemeClr val="accent4">
                    <a:lumMod val="50000"/>
                  </a:schemeClr>
                </a:solidFill>
              </a:rPr>
              <a:t>Звільнення Північної Таврії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800" b="1" dirty="0" smtClean="0">
                <a:solidFill>
                  <a:schemeClr val="accent4">
                    <a:lumMod val="50000"/>
                  </a:schemeClr>
                </a:solidFill>
              </a:rPr>
              <a:t>Звільнення Донбасу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800" b="1" dirty="0" smtClean="0">
                <a:solidFill>
                  <a:schemeClr val="accent4">
                    <a:lumMod val="50000"/>
                  </a:schemeClr>
                </a:solidFill>
              </a:rPr>
              <a:t>Звільнення Києва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800" b="1" dirty="0" smtClean="0">
                <a:solidFill>
                  <a:schemeClr val="accent4">
                    <a:lumMod val="50000"/>
                  </a:schemeClr>
                </a:solidFill>
              </a:rPr>
              <a:t>Створення плацдармів на правому березі Дніпра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Рисунок 5" descr="23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2214554"/>
            <a:ext cx="4072837" cy="304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146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61f276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85728"/>
            <a:ext cx="6325052" cy="46910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5286388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Німецька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кулеметна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точка на правому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березі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Дніпра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(схоже, у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Східного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Валу</a:t>
            </a:r>
            <a:endParaRPr lang="uk-UA" sz="20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736"/>
            <a:ext cx="49292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/>
              <a:t>„</a:t>
            </a:r>
            <a:r>
              <a:rPr lang="uk-UA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становища, що склалося, я зробив висновок, що ми не можемо втримати Донбас наявними силами, і що ще більша небезпека для всього південного флангу Східного фронту утворилася на північному фланзі групи. Восьма і четверта танкові армії не в змозі чималий час стримувати напір противника у напрямі до </a:t>
            </a:r>
            <a:r>
              <a:rPr lang="uk-UA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Дніпра”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k-UA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Manshteyn_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357166"/>
            <a:ext cx="2951624" cy="40100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29058" y="5143512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Еріх фон </a:t>
            </a:r>
            <a:r>
              <a:rPr lang="uk-UA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Манштейн</a:t>
            </a:r>
            <a:endParaRPr lang="uk-UA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162</TotalTime>
  <Words>247</Words>
  <Application>Microsoft Office PowerPoint</Application>
  <PresentationFormat>Экран (4:3)</PresentationFormat>
  <Paragraphs>39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Горизонт</vt:lpstr>
      <vt:lpstr>Битва за Дніпро</vt:lpstr>
      <vt:lpstr>Військові сили</vt:lpstr>
      <vt:lpstr>Сторони та командування військами</vt:lpstr>
      <vt:lpstr>Слайд 4</vt:lpstr>
      <vt:lpstr>Слайд 5</vt:lpstr>
      <vt:lpstr>Слайд 6</vt:lpstr>
      <vt:lpstr>Цілі поставлені радянським командуванням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Втрати</vt:lpstr>
      <vt:lpstr>Наслідки 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Битва за Дніпро</dc:title>
  <dc:creator>Ярик</dc:creator>
  <cp:lastModifiedBy>Андрій</cp:lastModifiedBy>
  <cp:revision>14</cp:revision>
  <dcterms:created xsi:type="dcterms:W3CDTF">2013-12-20T19:38:01Z</dcterms:created>
  <dcterms:modified xsi:type="dcterms:W3CDTF">2014-05-06T17:41:36Z</dcterms:modified>
</cp:coreProperties>
</file>