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0" r:id="rId1"/>
  </p:sldMasterIdLst>
  <p:sldIdLst>
    <p:sldId id="256" r:id="rId2"/>
    <p:sldId id="270" r:id="rId3"/>
    <p:sldId id="281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80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84" y="7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11/12/2014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4977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40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77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74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93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19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24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49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34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62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57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31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93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06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7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71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34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11/12/2014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196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225" y="1358484"/>
            <a:ext cx="11327550" cy="4141031"/>
          </a:xfrm>
        </p:spPr>
        <p:txBody>
          <a:bodyPr>
            <a:noAutofit/>
          </a:bodyPr>
          <a:lstStyle/>
          <a:p>
            <a:pPr algn="ctr"/>
            <a:r>
              <a:rPr lang="en-US" sz="8800" i="1" dirty="0">
                <a:latin typeface="Agency FB" panose="020B0503020202020204" pitchFamily="34" charset="0"/>
              </a:rPr>
              <a:t>British influence in the global development of science</a:t>
            </a:r>
            <a:endParaRPr lang="uk-UA" sz="8800" i="1" dirty="0"/>
          </a:p>
        </p:txBody>
      </p:sp>
    </p:spTree>
    <p:extLst>
      <p:ext uri="{BB962C8B-B14F-4D97-AF65-F5344CB8AC3E}">
        <p14:creationId xmlns:p14="http://schemas.microsoft.com/office/powerpoint/2010/main" val="262815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5383" y="261602"/>
            <a:ext cx="10131425" cy="1456267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Agency FB" panose="020B0503020202020204" pitchFamily="34" charset="0"/>
              </a:rPr>
              <a:t>Theory of Evolution</a:t>
            </a:r>
            <a:endParaRPr lang="uk-UA" sz="6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3313" y="261602"/>
            <a:ext cx="2777812" cy="27778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940" y="1565395"/>
            <a:ext cx="4508656" cy="17935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22713"/>
          <a:stretch/>
        </p:blipFill>
        <p:spPr>
          <a:xfrm>
            <a:off x="4365939" y="3628745"/>
            <a:ext cx="7529624" cy="29498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382" y="1565395"/>
            <a:ext cx="3630977" cy="473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3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829" y="233847"/>
            <a:ext cx="10131425" cy="1456267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Agency FB" panose="020B0503020202020204" pitchFamily="34" charset="0"/>
              </a:rPr>
              <a:t>Telephone</a:t>
            </a:r>
            <a:endParaRPr lang="uk-UA" sz="6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4272" r="14601" b="39654"/>
          <a:stretch/>
        </p:blipFill>
        <p:spPr>
          <a:xfrm>
            <a:off x="9530366" y="233847"/>
            <a:ext cx="2356834" cy="30247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424" y="4081533"/>
            <a:ext cx="3786389" cy="24375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828" y="1473766"/>
            <a:ext cx="4126315" cy="50453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b="17097"/>
          <a:stretch/>
        </p:blipFill>
        <p:spPr>
          <a:xfrm>
            <a:off x="4739424" y="1473766"/>
            <a:ext cx="3786390" cy="24469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3696" y="3690296"/>
            <a:ext cx="2917229" cy="282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0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5192" y="287628"/>
            <a:ext cx="11716554" cy="1456267"/>
          </a:xfrm>
        </p:spPr>
        <p:txBody>
          <a:bodyPr>
            <a:noAutofit/>
          </a:bodyPr>
          <a:lstStyle/>
          <a:p>
            <a:r>
              <a:rPr lang="en-US" sz="5400" dirty="0">
                <a:latin typeface="Agency FB" panose="020B0503020202020204" pitchFamily="34" charset="0"/>
              </a:rPr>
              <a:t>Important advances made by people from the UK</a:t>
            </a:r>
            <a:endParaRPr lang="uk-UA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0288" y="2600400"/>
            <a:ext cx="10131425" cy="1657200"/>
          </a:xfrm>
        </p:spPr>
        <p:txBody>
          <a:bodyPr anchor="t">
            <a:normAutofit/>
          </a:bodyPr>
          <a:lstStyle/>
          <a:p>
            <a:r>
              <a:rPr lang="en-US" sz="4000" i="1" dirty="0">
                <a:latin typeface="Agency FB" panose="020B0503020202020204" pitchFamily="34" charset="0"/>
              </a:rPr>
              <a:t>There are many others major theories, discoveries and applications advanced by scientists from the </a:t>
            </a:r>
            <a:r>
              <a:rPr lang="en-US" sz="4000" i="1" dirty="0" smtClean="0">
                <a:latin typeface="Agency FB" panose="020B0503020202020204" pitchFamily="34" charset="0"/>
              </a:rPr>
              <a:t>Great Britain.</a:t>
            </a:r>
            <a:endParaRPr lang="uk-UA" sz="4000" i="1" dirty="0"/>
          </a:p>
        </p:txBody>
      </p:sp>
    </p:spTree>
    <p:extLst>
      <p:ext uri="{BB962C8B-B14F-4D97-AF65-F5344CB8AC3E}">
        <p14:creationId xmlns:p14="http://schemas.microsoft.com/office/powerpoint/2010/main" val="44356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1112" y="557072"/>
            <a:ext cx="11546088" cy="898241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sz="3600" i="1" dirty="0">
                <a:latin typeface="Agency FB" panose="020B0503020202020204" pitchFamily="34" charset="0"/>
              </a:rPr>
              <a:t>The discovery of hydrogen, by </a:t>
            </a:r>
            <a:r>
              <a:rPr lang="en-US" sz="3600" b="1" i="1" dirty="0">
                <a:latin typeface="Agency FB" panose="020B0503020202020204" pitchFamily="34" charset="0"/>
              </a:rPr>
              <a:t>Henry Cavendish (1731–1810).</a:t>
            </a:r>
            <a:endParaRPr lang="uk-UA" sz="3600" b="1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95" y="2023742"/>
            <a:ext cx="3457161" cy="42096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265" y="2023742"/>
            <a:ext cx="6821510" cy="420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77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6914" y="543992"/>
            <a:ext cx="11703317" cy="1091625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US" sz="3600" i="1" dirty="0">
                <a:latin typeface="Agency FB" panose="020B0503020202020204" pitchFamily="34" charset="0"/>
              </a:rPr>
              <a:t>The electric motor, by </a:t>
            </a:r>
            <a:r>
              <a:rPr lang="en-US" sz="3600" b="1" i="1" dirty="0">
                <a:latin typeface="Agency FB" panose="020B0503020202020204" pitchFamily="34" charset="0"/>
              </a:rPr>
              <a:t>Michael Faraday (1771–1867)</a:t>
            </a:r>
            <a:r>
              <a:rPr lang="en-US" sz="3600" i="1" dirty="0">
                <a:latin typeface="Agency FB" panose="020B0503020202020204" pitchFamily="34" charset="0"/>
              </a:rPr>
              <a:t>, who largely made electricity viable for use in technology.</a:t>
            </a:r>
            <a:endParaRPr lang="uk-UA" sz="3600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13" y="1896035"/>
            <a:ext cx="3391160" cy="43926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899" y="1896035"/>
            <a:ext cx="6182755" cy="4392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453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180" y="583009"/>
            <a:ext cx="11451069" cy="833668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sz="3600" i="1" dirty="0">
                <a:latin typeface="Agency FB" panose="020B0503020202020204" pitchFamily="34" charset="0"/>
              </a:rPr>
              <a:t>The theory of aerodynamics, by </a:t>
            </a:r>
            <a:r>
              <a:rPr lang="en-US" sz="3600" b="1" i="1" dirty="0">
                <a:latin typeface="Agency FB" panose="020B0503020202020204" pitchFamily="34" charset="0"/>
              </a:rPr>
              <a:t>Sir George </a:t>
            </a:r>
            <a:r>
              <a:rPr lang="en-US" sz="3600" b="1" i="1" dirty="0" err="1">
                <a:latin typeface="Agency FB" panose="020B0503020202020204" pitchFamily="34" charset="0"/>
              </a:rPr>
              <a:t>Cayley</a:t>
            </a:r>
            <a:r>
              <a:rPr lang="en-US" sz="3600" b="1" i="1" dirty="0">
                <a:latin typeface="Agency FB" panose="020B0503020202020204" pitchFamily="34" charset="0"/>
              </a:rPr>
              <a:t> (1773–1857)</a:t>
            </a:r>
            <a:r>
              <a:rPr lang="en-US" sz="3600" i="1" dirty="0">
                <a:latin typeface="Agency FB" panose="020B0503020202020204" pitchFamily="34" charset="0"/>
              </a:rPr>
              <a:t>.</a:t>
            </a:r>
            <a:endParaRPr lang="uk-UA" sz="3600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294" y="1725770"/>
            <a:ext cx="7170955" cy="4481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180" y="1725770"/>
            <a:ext cx="3688450" cy="44818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2456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1820" y="557967"/>
            <a:ext cx="11797048" cy="1142044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US" sz="3600" i="1" dirty="0">
                <a:latin typeface="Agency FB" panose="020B0503020202020204" pitchFamily="34" charset="0"/>
              </a:rPr>
              <a:t>The first commercial electrical telegraph, co-invented by </a:t>
            </a:r>
            <a:r>
              <a:rPr lang="en-US" sz="3600" b="1" i="1" dirty="0">
                <a:latin typeface="Agency FB" panose="020B0503020202020204" pitchFamily="34" charset="0"/>
              </a:rPr>
              <a:t>Sir William Fothergill Cooke (1806–79)</a:t>
            </a:r>
            <a:r>
              <a:rPr lang="en-US" sz="3600" i="1" dirty="0">
                <a:latin typeface="Agency FB" panose="020B0503020202020204" pitchFamily="34" charset="0"/>
              </a:rPr>
              <a:t> and </a:t>
            </a:r>
            <a:r>
              <a:rPr lang="en-US" sz="3600" b="1" i="1" dirty="0">
                <a:latin typeface="Agency FB" panose="020B0503020202020204" pitchFamily="34" charset="0"/>
              </a:rPr>
              <a:t>Charles Wheatstone (1802–75)</a:t>
            </a:r>
            <a:r>
              <a:rPr lang="en-US" sz="3600" i="1" dirty="0">
                <a:latin typeface="Agency FB" panose="020B0503020202020204" pitchFamily="34" charset="0"/>
              </a:rPr>
              <a:t>.</a:t>
            </a:r>
            <a:endParaRPr lang="uk-UA" sz="3600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682" t="3383" r="14486" b="9216"/>
          <a:stretch/>
        </p:blipFill>
        <p:spPr>
          <a:xfrm>
            <a:off x="386366" y="1961992"/>
            <a:ext cx="3108587" cy="43615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b="16363"/>
          <a:stretch/>
        </p:blipFill>
        <p:spPr>
          <a:xfrm>
            <a:off x="8924574" y="1835194"/>
            <a:ext cx="2923989" cy="44823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4293" y="2730321"/>
            <a:ext cx="4790941" cy="359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0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8071" y="570845"/>
            <a:ext cx="11317309" cy="6526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i="1" dirty="0">
                <a:latin typeface="Agency FB" panose="020B0503020202020204" pitchFamily="34" charset="0"/>
              </a:rPr>
              <a:t>The invention of the incandescent light bulb, by </a:t>
            </a:r>
            <a:r>
              <a:rPr lang="en-US" sz="3600" b="1" i="1" dirty="0">
                <a:latin typeface="Agency FB" panose="020B0503020202020204" pitchFamily="34" charset="0"/>
              </a:rPr>
              <a:t>Joseph Swan (1826–1914)</a:t>
            </a:r>
            <a:r>
              <a:rPr lang="en-US" sz="3600" i="1" dirty="0">
                <a:latin typeface="Agency FB" panose="020B0503020202020204" pitchFamily="34" charset="0"/>
              </a:rPr>
              <a:t>.</a:t>
            </a:r>
            <a:endParaRPr lang="uk-UA" sz="3600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070" y="1781443"/>
            <a:ext cx="3554309" cy="45292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9900" r="12249"/>
          <a:stretch/>
        </p:blipFill>
        <p:spPr>
          <a:xfrm>
            <a:off x="5267459" y="1781443"/>
            <a:ext cx="6503831" cy="4529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157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0950" y="545087"/>
            <a:ext cx="11188520" cy="6912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i="1" dirty="0">
                <a:latin typeface="Agency FB" panose="020B0503020202020204" pitchFamily="34" charset="0"/>
              </a:rPr>
              <a:t>The unification of electromagnetism, by </a:t>
            </a:r>
            <a:r>
              <a:rPr lang="en-US" sz="3600" b="1" i="1" dirty="0">
                <a:latin typeface="Agency FB" panose="020B0503020202020204" pitchFamily="34" charset="0"/>
              </a:rPr>
              <a:t>James Clerk Maxwell (1831–79)</a:t>
            </a:r>
            <a:r>
              <a:rPr lang="en-US" sz="3600" i="1" dirty="0">
                <a:latin typeface="Agency FB" panose="020B0503020202020204" pitchFamily="34" charset="0"/>
              </a:rPr>
              <a:t>.</a:t>
            </a:r>
            <a:endParaRPr lang="uk-UA" sz="3600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983" r="5831" b="5057"/>
          <a:stretch/>
        </p:blipFill>
        <p:spPr>
          <a:xfrm>
            <a:off x="350949" y="1688071"/>
            <a:ext cx="3520759" cy="45066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8454" t="3303" r="4818" b="4805"/>
          <a:stretch/>
        </p:blipFill>
        <p:spPr>
          <a:xfrm>
            <a:off x="4378819" y="1688071"/>
            <a:ext cx="7422744" cy="4506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437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850" y="545088"/>
            <a:ext cx="11719775" cy="935982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US" sz="3600" i="1" dirty="0">
                <a:latin typeface="Agency FB" panose="020B0503020202020204" pitchFamily="34" charset="0"/>
              </a:rPr>
              <a:t>The discovery of penicillin, by biologist and pharmacologist, </a:t>
            </a:r>
            <a:r>
              <a:rPr lang="en-US" sz="3600" b="1" i="1" dirty="0">
                <a:latin typeface="Agency FB" panose="020B0503020202020204" pitchFamily="34" charset="0"/>
              </a:rPr>
              <a:t>Sir Alexander Fleming (1881–1955).</a:t>
            </a:r>
            <a:endParaRPr lang="uk-UA" sz="36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39" y="1751527"/>
            <a:ext cx="3259086" cy="46310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014" y="1751527"/>
            <a:ext cx="6649792" cy="463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5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345" y="599906"/>
            <a:ext cx="3689261" cy="56999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488" y="1724560"/>
            <a:ext cx="6029543" cy="363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96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5193" y="364783"/>
            <a:ext cx="11677917" cy="139962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i="1" dirty="0">
                <a:latin typeface="Agency FB" panose="020B0503020202020204" pitchFamily="34" charset="0"/>
              </a:rPr>
              <a:t>The first meaningful synthesis of quantum mechanics with special relativity by </a:t>
            </a:r>
            <a:r>
              <a:rPr lang="en-US" sz="3600" b="1" i="1" dirty="0">
                <a:latin typeface="Agency FB" panose="020B0503020202020204" pitchFamily="34" charset="0"/>
              </a:rPr>
              <a:t>Paul Dirac (1902–84) </a:t>
            </a:r>
            <a:r>
              <a:rPr lang="en-US" sz="3600" i="1" dirty="0">
                <a:latin typeface="Agency FB" panose="020B0503020202020204" pitchFamily="34" charset="0"/>
              </a:rPr>
              <a:t>in the equation named after him, and his subsequent prediction of antimatter.</a:t>
            </a:r>
            <a:endParaRPr lang="uk-UA" sz="3600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72" y="1918916"/>
            <a:ext cx="3034582" cy="44807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759" y="1918916"/>
            <a:ext cx="7117926" cy="448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4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8071" y="545088"/>
            <a:ext cx="11510492" cy="652648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sz="3600" i="1" dirty="0">
                <a:latin typeface="Agency FB" panose="020B0503020202020204" pitchFamily="34" charset="0"/>
              </a:rPr>
              <a:t>The invention of the jet engine, by </a:t>
            </a:r>
            <a:r>
              <a:rPr lang="en-US" sz="3600" b="1" i="1" dirty="0">
                <a:latin typeface="Agency FB" panose="020B0503020202020204" pitchFamily="34" charset="0"/>
              </a:rPr>
              <a:t>Frank Whittle (1907–96).</a:t>
            </a:r>
            <a:endParaRPr lang="uk-UA" sz="3600" b="1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927" y="1378039"/>
            <a:ext cx="8029636" cy="48742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70" y="1378038"/>
            <a:ext cx="2889817" cy="48742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732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6708" y="519330"/>
            <a:ext cx="11278672" cy="63977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i="1" dirty="0" smtClean="0">
                <a:latin typeface="Agency FB" panose="020B0503020202020204" pitchFamily="34" charset="0"/>
              </a:rPr>
              <a:t>The </a:t>
            </a:r>
            <a:r>
              <a:rPr lang="en-US" sz="3600" i="1" dirty="0">
                <a:latin typeface="Agency FB" panose="020B0503020202020204" pitchFamily="34" charset="0"/>
              </a:rPr>
              <a:t>invention of the hovercraft, by </a:t>
            </a:r>
            <a:r>
              <a:rPr lang="en-US" sz="3600" b="1" i="1" dirty="0">
                <a:latin typeface="Agency FB" panose="020B0503020202020204" pitchFamily="34" charset="0"/>
              </a:rPr>
              <a:t>Christopher </a:t>
            </a:r>
            <a:r>
              <a:rPr lang="en-US" sz="3600" b="1" i="1" dirty="0" err="1">
                <a:latin typeface="Agency FB" panose="020B0503020202020204" pitchFamily="34" charset="0"/>
              </a:rPr>
              <a:t>Cockerell</a:t>
            </a:r>
            <a:r>
              <a:rPr lang="en-US" sz="3600" b="1" i="1" dirty="0">
                <a:latin typeface="Agency FB" panose="020B0503020202020204" pitchFamily="34" charset="0"/>
              </a:rPr>
              <a:t> (1910–99).</a:t>
            </a:r>
            <a:endParaRPr lang="uk-UA" sz="36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708" y="1596980"/>
            <a:ext cx="3221902" cy="46363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342" y="1596980"/>
            <a:ext cx="7208948" cy="463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0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0950" y="570846"/>
            <a:ext cx="10131425" cy="549618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US" sz="3600" i="1" dirty="0">
                <a:latin typeface="Agency FB" panose="020B0503020202020204" pitchFamily="34" charset="0"/>
              </a:rPr>
              <a:t>The structure of DNA, by </a:t>
            </a:r>
            <a:r>
              <a:rPr lang="en-US" sz="3600" b="1" i="1" dirty="0">
                <a:latin typeface="Agency FB" panose="020B0503020202020204" pitchFamily="34" charset="0"/>
              </a:rPr>
              <a:t>Francis Crick (1916–2004) </a:t>
            </a:r>
            <a:r>
              <a:rPr lang="en-US" sz="3600" i="1" dirty="0">
                <a:latin typeface="Agency FB" panose="020B0503020202020204" pitchFamily="34" charset="0"/>
              </a:rPr>
              <a:t>and others.</a:t>
            </a:r>
            <a:endParaRPr lang="uk-UA" sz="3600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8103" r="11247" b="8538"/>
          <a:stretch/>
        </p:blipFill>
        <p:spPr>
          <a:xfrm>
            <a:off x="350950" y="1342019"/>
            <a:ext cx="3512712" cy="49964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9349" r="19373"/>
          <a:stretch/>
        </p:blipFill>
        <p:spPr>
          <a:xfrm>
            <a:off x="4649273" y="1342019"/>
            <a:ext cx="7199289" cy="499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4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3183" y="467815"/>
            <a:ext cx="11861442" cy="1438260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sz="3600" i="1" dirty="0">
                <a:latin typeface="Agency FB" panose="020B0503020202020204" pitchFamily="34" charset="0"/>
              </a:rPr>
              <a:t>The theoretical breakthrough of the Higgs mechanism to explain electroweak symmetry breaking and why some particles have mass, by </a:t>
            </a:r>
            <a:r>
              <a:rPr lang="en-US" sz="3600" b="1" i="1" dirty="0">
                <a:latin typeface="Agency FB" panose="020B0503020202020204" pitchFamily="34" charset="0"/>
              </a:rPr>
              <a:t>Peter Higgs (1929-).</a:t>
            </a:r>
            <a:endParaRPr lang="uk-UA" sz="36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008" r="12975" b="9715"/>
          <a:stretch/>
        </p:blipFill>
        <p:spPr>
          <a:xfrm>
            <a:off x="334850" y="1774103"/>
            <a:ext cx="3812147" cy="45880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5525" r="10214"/>
          <a:stretch/>
        </p:blipFill>
        <p:spPr>
          <a:xfrm>
            <a:off x="4987344" y="1774103"/>
            <a:ext cx="6809703" cy="458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1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8072" y="596604"/>
            <a:ext cx="11626401" cy="974619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US" sz="3600" i="1" dirty="0">
                <a:latin typeface="Agency FB" panose="020B0503020202020204" pitchFamily="34" charset="0"/>
              </a:rPr>
              <a:t>Theories in cosmology, quantum gravity and black holes, by </a:t>
            </a:r>
            <a:r>
              <a:rPr lang="en-US" sz="3600" b="1" i="1" dirty="0">
                <a:latin typeface="Agency FB" panose="020B0503020202020204" pitchFamily="34" charset="0"/>
              </a:rPr>
              <a:t>Stephen Hawking (1942–).</a:t>
            </a:r>
            <a:endParaRPr lang="uk-UA" sz="36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072" y="1860929"/>
            <a:ext cx="3164982" cy="45449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184" r="4421"/>
          <a:stretch/>
        </p:blipFill>
        <p:spPr>
          <a:xfrm>
            <a:off x="4069724" y="1860929"/>
            <a:ext cx="7753082" cy="454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42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1065" y="1081825"/>
            <a:ext cx="10186161" cy="4709375"/>
          </a:xfrm>
        </p:spPr>
        <p:txBody>
          <a:bodyPr anchor="t">
            <a:noAutofit/>
          </a:bodyPr>
          <a:lstStyle/>
          <a:p>
            <a:pPr marL="0" indent="0" algn="just">
              <a:buNone/>
            </a:pPr>
            <a:r>
              <a:rPr lang="en-US" sz="3200" i="1" dirty="0">
                <a:latin typeface="Agency FB" panose="020B0503020202020204" pitchFamily="34" charset="0"/>
              </a:rPr>
              <a:t>To </a:t>
            </a:r>
            <a:r>
              <a:rPr lang="en-US" sz="3200" i="1" dirty="0" smtClean="0">
                <a:latin typeface="Agency FB" panose="020B0503020202020204" pitchFamily="34" charset="0"/>
              </a:rPr>
              <a:t>sum-up, nowadays, The </a:t>
            </a:r>
            <a:r>
              <a:rPr lang="en-US" sz="3200" i="1" dirty="0">
                <a:latin typeface="Agency FB" panose="020B0503020202020204" pitchFamily="34" charset="0"/>
              </a:rPr>
              <a:t>UK has the most productive research base amongst the G7 (Group of Seven) and other leading research nations. The UK accounts for 3.2% of global expenditure on research and development and has less than 1% of the world’s population, but produces:</a:t>
            </a:r>
          </a:p>
          <a:p>
            <a:pPr marL="0" indent="0" algn="just">
              <a:buNone/>
            </a:pPr>
            <a:r>
              <a:rPr lang="en-US" sz="3200" i="1" dirty="0">
                <a:latin typeface="Agency FB" panose="020B0503020202020204" pitchFamily="34" charset="0"/>
              </a:rPr>
              <a:t>•	6.4% of global journal articles</a:t>
            </a:r>
          </a:p>
          <a:p>
            <a:pPr marL="0" indent="0" algn="just">
              <a:buNone/>
            </a:pPr>
            <a:r>
              <a:rPr lang="en-US" sz="3200" i="1" dirty="0">
                <a:latin typeface="Agency FB" panose="020B0503020202020204" pitchFamily="34" charset="0"/>
              </a:rPr>
              <a:t>•	11.6% citations</a:t>
            </a:r>
          </a:p>
          <a:p>
            <a:pPr marL="0" indent="0" algn="just">
              <a:buNone/>
            </a:pPr>
            <a:r>
              <a:rPr lang="en-US" sz="3200" i="1" dirty="0">
                <a:latin typeface="Agency FB" panose="020B0503020202020204" pitchFamily="34" charset="0"/>
              </a:rPr>
              <a:t>•	15.8% of the world’s most highly-cited articles.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78281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93182" y="270456"/>
            <a:ext cx="5346285" cy="6027313"/>
          </a:xfrm>
        </p:spPr>
        <p:txBody>
          <a:bodyPr anchor="t">
            <a:normAutofit fontScale="92500" lnSpcReduction="20000"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poke out – </a:t>
            </a:r>
            <a:r>
              <a:rPr lang="uk-UA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виглядати, висовуватись;</a:t>
            </a:r>
          </a:p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virtually [ˈ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vɜːtʃʊəlɪ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– </a:t>
            </a:r>
            <a:r>
              <a:rPr lang="uk-UA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фактично, практично;</a:t>
            </a:r>
          </a:p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human endeavor [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ɪnˈdɛvə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– </a:t>
            </a:r>
            <a:r>
              <a:rPr lang="uk-UA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людська діяльність;</a:t>
            </a:r>
          </a:p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motion – </a:t>
            </a:r>
            <a:r>
              <a:rPr lang="uk-UA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рух;</a:t>
            </a:r>
          </a:p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gravity [ˈ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ɡrævɪtɪ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– </a:t>
            </a:r>
            <a:r>
              <a:rPr lang="uk-UA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сила тяжіння;</a:t>
            </a:r>
          </a:p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DNA – </a:t>
            </a:r>
            <a:r>
              <a:rPr lang="uk-UA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ДНК;</a:t>
            </a:r>
          </a:p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 [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plɪˈkeɪʃ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(ə)n] – </a:t>
            </a:r>
            <a:r>
              <a:rPr lang="uk-UA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програми;</a:t>
            </a:r>
          </a:p>
          <a:p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persued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people – </a:t>
            </a:r>
            <a:r>
              <a:rPr lang="uk-UA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проведені людьми, «переслідувані» людьми;</a:t>
            </a:r>
          </a:p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controversial [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kɒntrəˈvːɜʃ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(ə)l] – </a:t>
            </a:r>
            <a:r>
              <a:rPr lang="uk-UA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спірний, дискусійний;</a:t>
            </a:r>
          </a:p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regard to – </a:t>
            </a:r>
            <a:r>
              <a:rPr lang="uk-UA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щодо, відноситись до;</a:t>
            </a:r>
          </a:p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lay the foundation - </a:t>
            </a:r>
            <a:r>
              <a:rPr lang="uk-UA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закладати фундамент;</a:t>
            </a:r>
          </a:p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 – </a:t>
            </a:r>
            <a:r>
              <a:rPr lang="uk-UA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сила;</a:t>
            </a:r>
          </a:p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forces acting upon[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əˈpɒn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- </a:t>
            </a:r>
            <a:r>
              <a:rPr lang="uk-UA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сили, що діють на ;</a:t>
            </a:r>
          </a:p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influential [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ɪnflʊˈɛnʃ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(ə)l] – </a:t>
            </a:r>
            <a:r>
              <a:rPr lang="uk-UA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впливовий;</a:t>
            </a:r>
          </a:p>
          <a:p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679583" y="270457"/>
            <a:ext cx="6336406" cy="6027312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response to – </a:t>
            </a:r>
            <a:r>
              <a:rPr lang="uk-UA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відповідь ;</a:t>
            </a:r>
          </a:p>
          <a:p>
            <a:pPr marL="0" indent="0">
              <a:buNone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polymath [ˈ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pɒlɪmæɒ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– </a:t>
            </a:r>
            <a:r>
              <a:rPr lang="uk-UA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ерудит;</a:t>
            </a:r>
          </a:p>
          <a:p>
            <a:pPr marL="0" indent="0">
              <a:buNone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via [ˈ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vaɪə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– </a:t>
            </a:r>
            <a:r>
              <a:rPr lang="uk-UA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через;</a:t>
            </a:r>
          </a:p>
          <a:p>
            <a:pPr marL="0" indent="0">
              <a:buNone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immense [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ɪˈmɛns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– </a:t>
            </a:r>
            <a:r>
              <a:rPr lang="uk-UA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величезний, колосальний;</a:t>
            </a:r>
          </a:p>
          <a:p>
            <a:pPr marL="0" indent="0">
              <a:buNone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cargo [ˈ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kɑːɡəʊ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– </a:t>
            </a:r>
            <a:r>
              <a:rPr lang="uk-UA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вантаж;</a:t>
            </a:r>
          </a:p>
          <a:p>
            <a:pPr marL="0" indent="0">
              <a:buNone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vicinity [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vɪˈsɪnɪtɪ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– </a:t>
            </a:r>
            <a:r>
              <a:rPr lang="uk-UA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навколишній район, прилеглий район;</a:t>
            </a:r>
          </a:p>
          <a:p>
            <a:pPr marL="0" indent="0">
              <a:buNone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directly [d(a)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ɪˈrɛktlɪ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– </a:t>
            </a:r>
            <a:r>
              <a:rPr lang="uk-UA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відразу, негайно;</a:t>
            </a:r>
          </a:p>
          <a:p>
            <a:pPr marL="0" indent="0">
              <a:buNone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simultaneously [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sɪm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(ə)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lˈteɪnɪəslɪ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– </a:t>
            </a:r>
            <a:r>
              <a:rPr lang="uk-UA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оддночасно</a:t>
            </a:r>
            <a:r>
              <a:rPr lang="uk-UA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синхронно;</a:t>
            </a:r>
          </a:p>
          <a:p>
            <a:pPr marL="0" indent="0">
              <a:buNone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audible [ˈ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ɔːdɪb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(ə)l] – </a:t>
            </a:r>
            <a:r>
              <a:rPr lang="uk-UA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звуковий;</a:t>
            </a:r>
          </a:p>
          <a:p>
            <a:pPr marL="0" indent="0">
              <a:buNone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incandescent light bulb – </a:t>
            </a:r>
            <a:r>
              <a:rPr lang="uk-UA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лампа розжарювання;</a:t>
            </a:r>
          </a:p>
          <a:p>
            <a:pPr marL="0" indent="0">
              <a:buNone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relativity [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rɛləˈtɪvɪtɪ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- </a:t>
            </a:r>
            <a:r>
              <a:rPr lang="uk-UA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теорія відносності;</a:t>
            </a:r>
          </a:p>
          <a:p>
            <a:pPr marL="0" indent="0">
              <a:buNone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equation [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ɪˈkweɪʒ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(ə)n] – </a:t>
            </a:r>
            <a:r>
              <a:rPr lang="uk-UA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рівняння;</a:t>
            </a:r>
          </a:p>
          <a:p>
            <a:pPr marL="0" indent="0">
              <a:buNone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subsequent [ˈ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sʌbsɪkwənt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– </a:t>
            </a:r>
            <a:r>
              <a:rPr lang="uk-UA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наступний, подальший;</a:t>
            </a:r>
          </a:p>
          <a:p>
            <a:pPr marL="0" indent="0">
              <a:buNone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breakthrough [ˈ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breɪk</a:t>
            </a:r>
            <a:r>
              <a:rPr lang="el-GR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ː] – </a:t>
            </a:r>
            <a:r>
              <a:rPr lang="uk-UA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прорив;</a:t>
            </a:r>
          </a:p>
          <a:p>
            <a:pPr marL="0" indent="0">
              <a:buNone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citation [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saɪˈteɪʃ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(ə)n] – </a:t>
            </a:r>
            <a:r>
              <a:rPr lang="uk-UA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цитування, посилання (на автора);</a:t>
            </a:r>
          </a:p>
          <a:p>
            <a:pPr marL="0" indent="0">
              <a:buNone/>
            </a:pPr>
            <a:endParaRPr lang="uk-UA" sz="2200" dirty="0"/>
          </a:p>
          <a:p>
            <a:pPr marL="0" indent="0">
              <a:buNone/>
            </a:pPr>
            <a:endParaRPr lang="uk-UA" sz="2200" dirty="0"/>
          </a:p>
          <a:p>
            <a:pPr marL="0" indent="0">
              <a:buNone/>
            </a:pPr>
            <a:endParaRPr lang="uk-UA" sz="2200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04783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3531" y="1549639"/>
            <a:ext cx="10131425" cy="36491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b="1" dirty="0" smtClean="0">
                <a:latin typeface="Agency FB" panose="020B0503020202020204" pitchFamily="34" charset="0"/>
              </a:rPr>
              <a:t>7 </a:t>
            </a:r>
            <a:r>
              <a:rPr lang="en-US" sz="9600" dirty="0">
                <a:latin typeface="Agency FB" panose="020B0503020202020204" pitchFamily="34" charset="0"/>
              </a:rPr>
              <a:t>British Inventions </a:t>
            </a:r>
            <a:endParaRPr lang="uk-UA" sz="9600" dirty="0"/>
          </a:p>
        </p:txBody>
      </p:sp>
    </p:spTree>
    <p:extLst>
      <p:ext uri="{BB962C8B-B14F-4D97-AF65-F5344CB8AC3E}">
        <p14:creationId xmlns:p14="http://schemas.microsoft.com/office/powerpoint/2010/main" val="364013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973" y="167425"/>
            <a:ext cx="10131425" cy="1456267"/>
          </a:xfrm>
        </p:spPr>
        <p:txBody>
          <a:bodyPr>
            <a:normAutofit/>
          </a:bodyPr>
          <a:lstStyle/>
          <a:p>
            <a:r>
              <a:rPr lang="en-US" sz="6000" dirty="0" smtClean="0">
                <a:latin typeface="Agency FB" panose="020B0503020202020204" pitchFamily="34" charset="0"/>
              </a:rPr>
              <a:t>Newton’s </a:t>
            </a:r>
            <a:r>
              <a:rPr lang="en-US" sz="6000" dirty="0">
                <a:latin typeface="Agency FB" panose="020B0503020202020204" pitchFamily="34" charset="0"/>
              </a:rPr>
              <a:t>Laws</a:t>
            </a:r>
            <a:endParaRPr lang="uk-UA" sz="6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73" y="2210153"/>
            <a:ext cx="3669016" cy="27569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503" y="2815542"/>
            <a:ext cx="3826103" cy="27569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2120" y="3395009"/>
            <a:ext cx="3669017" cy="27569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4755" y="167425"/>
            <a:ext cx="3034968" cy="29197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14592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7729" y="235844"/>
            <a:ext cx="10131425" cy="1456267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Agency FB" panose="020B0503020202020204" pitchFamily="34" charset="0"/>
              </a:rPr>
              <a:t>Programmable Computer</a:t>
            </a:r>
            <a:endParaRPr lang="uk-UA" sz="6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7278" y="235844"/>
            <a:ext cx="2857500" cy="28575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592" y="3330494"/>
            <a:ext cx="4820186" cy="32174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729" y="2136970"/>
            <a:ext cx="6256315" cy="441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2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2872" y="199544"/>
            <a:ext cx="10131425" cy="1456267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Agency FB" panose="020B0503020202020204" pitchFamily="34" charset="0"/>
              </a:rPr>
              <a:t>World Wide Web</a:t>
            </a:r>
            <a:endParaRPr lang="uk-UA" sz="6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19862"/>
          <a:stretch/>
        </p:blipFill>
        <p:spPr>
          <a:xfrm>
            <a:off x="9222993" y="194525"/>
            <a:ext cx="2642608" cy="28320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319" y="3800336"/>
            <a:ext cx="4863745" cy="25413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r="43048" b="-1628"/>
          <a:stretch/>
        </p:blipFill>
        <p:spPr>
          <a:xfrm>
            <a:off x="4283410" y="1754150"/>
            <a:ext cx="4579880" cy="15841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75548"/>
            <a:ext cx="3690389" cy="24530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5853" y="3436591"/>
            <a:ext cx="5779748" cy="290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0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3235" y="283337"/>
            <a:ext cx="10131425" cy="1456267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Agency FB" panose="020B0503020202020204" pitchFamily="34" charset="0"/>
              </a:rPr>
              <a:t>Television</a:t>
            </a:r>
            <a:endParaRPr lang="uk-UA" sz="6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3415" t="5631" r="11361" b="23043"/>
          <a:stretch/>
        </p:blipFill>
        <p:spPr>
          <a:xfrm>
            <a:off x="9350061" y="283337"/>
            <a:ext cx="2472744" cy="29235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35" y="2065867"/>
            <a:ext cx="6240693" cy="44925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5352" y="3501063"/>
            <a:ext cx="4417453" cy="305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38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07" y="250333"/>
            <a:ext cx="10131425" cy="1456267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Agency FB" panose="020B0503020202020204" pitchFamily="34" charset="0"/>
              </a:rPr>
              <a:t>Steam Locomotive</a:t>
            </a:r>
            <a:endParaRPr lang="uk-UA" sz="6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9026" t="1" r="12391" b="37417"/>
          <a:stretch/>
        </p:blipFill>
        <p:spPr>
          <a:xfrm>
            <a:off x="9118243" y="250333"/>
            <a:ext cx="2724578" cy="29403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17063" b="37985"/>
          <a:stretch/>
        </p:blipFill>
        <p:spPr>
          <a:xfrm>
            <a:off x="229561" y="3879620"/>
            <a:ext cx="11613260" cy="26710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561" y="1926547"/>
            <a:ext cx="3720317" cy="17482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4484" t="14091" b="27238"/>
          <a:stretch/>
        </p:blipFill>
        <p:spPr>
          <a:xfrm>
            <a:off x="4344897" y="1923223"/>
            <a:ext cx="3747751" cy="174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45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а">
  <a:themeElements>
    <a:clrScheme name="Небеса">
      <a:dk1>
        <a:sysClr val="windowText" lastClr="000000"/>
      </a:dk1>
      <a:lt1>
        <a:sysClr val="window" lastClr="FFFFFF"/>
      </a:lt1>
      <a:dk2>
        <a:srgbClr val="16476F"/>
      </a:dk2>
      <a:lt2>
        <a:srgbClr val="EBEBEB"/>
      </a:lt2>
      <a:accent1>
        <a:srgbClr val="E5B458"/>
      </a:accent1>
      <a:accent2>
        <a:srgbClr val="F77754"/>
      </a:accent2>
      <a:accent3>
        <a:srgbClr val="D8507E"/>
      </a:accent3>
      <a:accent4>
        <a:srgbClr val="BC70EE"/>
      </a:accent4>
      <a:accent5>
        <a:srgbClr val="3CA2E2"/>
      </a:accent5>
      <a:accent6>
        <a:srgbClr val="91BF77"/>
      </a:accent6>
      <a:hlink>
        <a:srgbClr val="71DDAB"/>
      </a:hlink>
      <a:folHlink>
        <a:srgbClr val="A6E4C7"/>
      </a:folHlink>
    </a:clrScheme>
    <a:fontScheme name="Небеса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ебеса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B36E0D05-787B-4C61-8268-2D6C1FBEDA3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TC103457452[[fn=Небесный]]</Template>
  <TotalTime>0</TotalTime>
  <Words>589</Words>
  <Application>Microsoft Office PowerPoint</Application>
  <PresentationFormat>Широкоэкранный</PresentationFormat>
  <Paragraphs>70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Agency FB</vt:lpstr>
      <vt:lpstr>Arial</vt:lpstr>
      <vt:lpstr>Calibri</vt:lpstr>
      <vt:lpstr>Calibri Light</vt:lpstr>
      <vt:lpstr>Times New Roman</vt:lpstr>
      <vt:lpstr>Небеса</vt:lpstr>
      <vt:lpstr>British influence in the global development of science</vt:lpstr>
      <vt:lpstr>Презентация PowerPoint</vt:lpstr>
      <vt:lpstr>Презентация PowerPoint</vt:lpstr>
      <vt:lpstr>Презентация PowerPoint</vt:lpstr>
      <vt:lpstr>Newton’s Laws</vt:lpstr>
      <vt:lpstr>Programmable Computer</vt:lpstr>
      <vt:lpstr>World Wide Web</vt:lpstr>
      <vt:lpstr>Television</vt:lpstr>
      <vt:lpstr>Steam Locomotive</vt:lpstr>
      <vt:lpstr>Theory of Evolution</vt:lpstr>
      <vt:lpstr>Telephone</vt:lpstr>
      <vt:lpstr>Important advances made by people from the UK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DG Win&amp;Soft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COMP</dc:creator>
  <cp:lastModifiedBy>COMP</cp:lastModifiedBy>
  <cp:revision>26</cp:revision>
  <dcterms:created xsi:type="dcterms:W3CDTF">2014-11-09T13:54:43Z</dcterms:created>
  <dcterms:modified xsi:type="dcterms:W3CDTF">2014-11-12T20:43:47Z</dcterms:modified>
</cp:coreProperties>
</file>