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6" r:id="rId19"/>
    <p:sldId id="272" r:id="rId20"/>
    <p:sldId id="278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CEEE7-5999-468E-A0BD-7FD85276EE97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6F66F-6862-4707-9E63-7B313120C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15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6F66F-6862-4707-9E63-7B313120C8DA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47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345339B-A1EC-45BF-896F-398007472C90}" type="datetimeFigureOut">
              <a:rPr lang="ru-RU" smtClean="0"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42450A-6876-4D94-A774-56F3D4EB2F0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A4%D0%B0%D0%B9%D0%BB:Plaque_to_the_Decembrists,_8-10_Gusovskogo_Street,_Kiev_.JPG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4%D0%B0%D0%B9%D0%BB:%D0%9C%D1%83%D0%B7%D0%B5%D0%B9_%D0%BA%D1%80%D0%B0%D1%94%D0%B7.JPG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4%D0%B0%D0%B9%D0%BB:%D0%9A%D0%B0%D0%BC%D1%8F%D0%BD%D0%BA%D0%B02.JPG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Декабристський</a:t>
            </a:r>
            <a:r>
              <a:rPr lang="ru-RU" b="1" dirty="0" smtClean="0"/>
              <a:t> </a:t>
            </a:r>
            <a:r>
              <a:rPr lang="ru-RU" b="1" dirty="0" err="1" smtClean="0"/>
              <a:t>рух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7956376" cy="12241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FF00"/>
                </a:solidFill>
              </a:rPr>
              <a:t>На початку 1825 року </a:t>
            </a:r>
            <a:r>
              <a:rPr lang="ru-RU" sz="3200" dirty="0" err="1">
                <a:solidFill>
                  <a:srgbClr val="FFFF00"/>
                </a:solidFill>
              </a:rPr>
              <a:t>відбувся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четвертий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з'їзд</a:t>
            </a:r>
            <a:r>
              <a:rPr lang="ru-RU" sz="3200" dirty="0">
                <a:solidFill>
                  <a:srgbClr val="FFFF00"/>
                </a:solidFill>
              </a:rPr>
              <a:t>. На </a:t>
            </a:r>
            <a:r>
              <a:rPr lang="ru-RU" sz="3200" dirty="0" err="1">
                <a:solidFill>
                  <a:srgbClr val="FFFF00"/>
                </a:solidFill>
              </a:rPr>
              <a:t>ньому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були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присутні</a:t>
            </a:r>
            <a:r>
              <a:rPr lang="ru-RU" sz="3200" dirty="0">
                <a:solidFill>
                  <a:srgbClr val="FFFF00"/>
                </a:solidFill>
              </a:rPr>
              <a:t> 12 </a:t>
            </a:r>
            <a:r>
              <a:rPr lang="ru-RU" sz="3200" dirty="0" err="1">
                <a:solidFill>
                  <a:srgbClr val="FFFF00"/>
                </a:solidFill>
              </a:rPr>
              <a:t>осіб</a:t>
            </a:r>
            <a:r>
              <a:rPr lang="ru-RU" sz="3200" dirty="0">
                <a:solidFill>
                  <a:srgbClr val="FFFF00"/>
                </a:solidFill>
              </a:rPr>
              <a:t>. Головне </a:t>
            </a:r>
            <a:r>
              <a:rPr lang="ru-RU" sz="3200" dirty="0" err="1">
                <a:solidFill>
                  <a:srgbClr val="FFFF00"/>
                </a:solidFill>
              </a:rPr>
              <a:t>питання</a:t>
            </a:r>
            <a:r>
              <a:rPr lang="ru-RU" sz="3200" dirty="0">
                <a:solidFill>
                  <a:srgbClr val="FFFF00"/>
                </a:solidFill>
              </a:rPr>
              <a:t> - </a:t>
            </a:r>
            <a:r>
              <a:rPr lang="ru-RU" sz="3200" dirty="0" err="1">
                <a:solidFill>
                  <a:srgbClr val="FFFF00"/>
                </a:solidFill>
              </a:rPr>
              <a:t>обговорення</a:t>
            </a:r>
            <a:r>
              <a:rPr lang="ru-RU" sz="3200" dirty="0">
                <a:solidFill>
                  <a:srgbClr val="FFFF00"/>
                </a:solidFill>
              </a:rPr>
              <a:t> нового плану </a:t>
            </a:r>
            <a:r>
              <a:rPr lang="ru-RU" sz="3200" dirty="0" err="1">
                <a:solidFill>
                  <a:srgbClr val="FFFF00"/>
                </a:solidFill>
              </a:rPr>
              <a:t>повстання</a:t>
            </a:r>
            <a:r>
              <a:rPr lang="ru-RU" sz="3200" dirty="0">
                <a:solidFill>
                  <a:srgbClr val="FFFF00"/>
                </a:solidFill>
              </a:rPr>
              <a:t>, </a:t>
            </a:r>
            <a:r>
              <a:rPr lang="ru-RU" sz="3200" dirty="0" err="1">
                <a:solidFill>
                  <a:srgbClr val="FFFF00"/>
                </a:solidFill>
              </a:rPr>
              <a:t>запропонованого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Муравйовим</a:t>
            </a:r>
            <a:r>
              <a:rPr lang="ru-RU" sz="3200" dirty="0">
                <a:solidFill>
                  <a:srgbClr val="FFFF00"/>
                </a:solidFill>
              </a:rPr>
              <a:t>-Апостолом і </a:t>
            </a:r>
            <a:r>
              <a:rPr lang="ru-RU" sz="3200" dirty="0" err="1">
                <a:solidFill>
                  <a:srgbClr val="FFFF00"/>
                </a:solidFill>
              </a:rPr>
              <a:t>Бестужевим-Рюміним</a:t>
            </a:r>
            <a:r>
              <a:rPr lang="ru-RU" sz="3200" dirty="0">
                <a:solidFill>
                  <a:srgbClr val="FFFF00"/>
                </a:solidFill>
              </a:rPr>
              <a:t> про початок </a:t>
            </a:r>
            <a:r>
              <a:rPr lang="ru-RU" sz="3200" dirty="0" err="1">
                <a:solidFill>
                  <a:srgbClr val="FFFF00"/>
                </a:solidFill>
              </a:rPr>
              <a:t>збройного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виступу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під</a:t>
            </a:r>
            <a:r>
              <a:rPr lang="ru-RU" sz="3200" dirty="0">
                <a:solidFill>
                  <a:srgbClr val="FFFF00"/>
                </a:solidFill>
              </a:rPr>
              <a:t> час </a:t>
            </a:r>
            <a:r>
              <a:rPr lang="ru-RU" sz="3200" dirty="0" err="1">
                <a:solidFill>
                  <a:srgbClr val="FFFF00"/>
                </a:solidFill>
              </a:rPr>
              <a:t>огляду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військ</a:t>
            </a:r>
            <a:r>
              <a:rPr lang="ru-RU" sz="3200" dirty="0">
                <a:solidFill>
                  <a:srgbClr val="FFFF00"/>
                </a:solidFill>
              </a:rPr>
              <a:t> в </a:t>
            </a:r>
            <a:r>
              <a:rPr lang="ru-RU" sz="3200" dirty="0" err="1">
                <a:solidFill>
                  <a:srgbClr val="FFFF00"/>
                </a:solidFill>
              </a:rPr>
              <a:t>Білій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Церкві</a:t>
            </a:r>
            <a:r>
              <a:rPr lang="ru-RU" sz="3200" dirty="0">
                <a:solidFill>
                  <a:srgbClr val="FFFF00"/>
                </a:solidFill>
              </a:rPr>
              <a:t>. План </a:t>
            </a:r>
            <a:r>
              <a:rPr lang="ru-RU" sz="3200" dirty="0" err="1">
                <a:solidFill>
                  <a:srgbClr val="FFFF00"/>
                </a:solidFill>
              </a:rPr>
              <a:t>передбачав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арешт</a:t>
            </a:r>
            <a:r>
              <a:rPr lang="ru-RU" sz="3200" dirty="0">
                <a:solidFill>
                  <a:srgbClr val="FFFF00"/>
                </a:solidFill>
              </a:rPr>
              <a:t> царя, </a:t>
            </a:r>
            <a:r>
              <a:rPr lang="ru-RU" sz="3200" dirty="0" err="1">
                <a:solidFill>
                  <a:srgbClr val="FFFF00"/>
                </a:solidFill>
              </a:rPr>
              <a:t>офіцери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піднімають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повстання</a:t>
            </a:r>
            <a:r>
              <a:rPr lang="ru-RU" sz="3200" dirty="0">
                <a:solidFill>
                  <a:srgbClr val="FFFF00"/>
                </a:solidFill>
              </a:rPr>
              <a:t> в полках, </a:t>
            </a:r>
            <a:r>
              <a:rPr lang="ru-RU" sz="3200" dirty="0" err="1">
                <a:solidFill>
                  <a:srgbClr val="FFFF00"/>
                </a:solidFill>
              </a:rPr>
              <a:t>які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рухаються</a:t>
            </a:r>
            <a:r>
              <a:rPr lang="ru-RU" sz="3200" dirty="0">
                <a:solidFill>
                  <a:srgbClr val="FFFF00"/>
                </a:solidFill>
              </a:rPr>
              <a:t> на </a:t>
            </a:r>
            <a:r>
              <a:rPr lang="ru-RU" sz="3200" dirty="0" err="1">
                <a:solidFill>
                  <a:srgbClr val="FFFF00"/>
                </a:solidFill>
              </a:rPr>
              <a:t>Київ</a:t>
            </a:r>
            <a:r>
              <a:rPr lang="ru-RU" sz="3200" dirty="0">
                <a:solidFill>
                  <a:srgbClr val="FFFF00"/>
                </a:solidFill>
              </a:rPr>
              <a:t>, а </a:t>
            </a:r>
            <a:r>
              <a:rPr lang="ru-RU" sz="3200" dirty="0" err="1">
                <a:solidFill>
                  <a:srgbClr val="FFFF00"/>
                </a:solidFill>
              </a:rPr>
              <a:t>звідти</a:t>
            </a:r>
            <a:r>
              <a:rPr lang="ru-RU" sz="3200" dirty="0">
                <a:solidFill>
                  <a:srgbClr val="FFFF00"/>
                </a:solidFill>
              </a:rPr>
              <a:t> на Москву і Петербург, </a:t>
            </a:r>
            <a:r>
              <a:rPr lang="ru-RU" sz="3200" dirty="0" err="1">
                <a:solidFill>
                  <a:srgbClr val="FFFF00"/>
                </a:solidFill>
              </a:rPr>
              <a:t>щоб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захопити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владу</a:t>
            </a:r>
            <a:r>
              <a:rPr lang="ru-RU" sz="3200" dirty="0">
                <a:solidFill>
                  <a:srgbClr val="FFFF00"/>
                </a:solidFill>
              </a:rPr>
              <a:t> в </a:t>
            </a:r>
            <a:r>
              <a:rPr lang="ru-RU" sz="3200" dirty="0" err="1">
                <a:solidFill>
                  <a:srgbClr val="FFFF00"/>
                </a:solidFill>
              </a:rPr>
              <a:t>столицях</a:t>
            </a:r>
            <a:r>
              <a:rPr lang="ru-RU" sz="3200" dirty="0">
                <a:solidFill>
                  <a:srgbClr val="FFFF00"/>
                </a:solidFill>
              </a:rPr>
              <a:t>. </a:t>
            </a:r>
            <a:r>
              <a:rPr lang="ru-RU" sz="3200" dirty="0" err="1">
                <a:solidFill>
                  <a:srgbClr val="FFFF00"/>
                </a:solidFill>
              </a:rPr>
              <a:t>Невдала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спроба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об'єднатися</a:t>
            </a:r>
            <a:r>
              <a:rPr lang="ru-RU" sz="3200" dirty="0">
                <a:solidFill>
                  <a:srgbClr val="FFFF00"/>
                </a:solidFill>
              </a:rPr>
              <a:t> з </a:t>
            </a:r>
            <a:r>
              <a:rPr lang="ru-RU" sz="3200" dirty="0" err="1">
                <a:solidFill>
                  <a:srgbClr val="FFFF00"/>
                </a:solidFill>
              </a:rPr>
              <a:t>Північним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суспільством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призвела</a:t>
            </a:r>
            <a:r>
              <a:rPr lang="ru-RU" sz="3200" dirty="0">
                <a:solidFill>
                  <a:srgbClr val="FFFF00"/>
                </a:solidFill>
              </a:rPr>
              <a:t> Пестеля до </a:t>
            </a:r>
            <a:r>
              <a:rPr lang="ru-RU" sz="3200" dirty="0" err="1">
                <a:solidFill>
                  <a:srgbClr val="FFFF00"/>
                </a:solidFill>
              </a:rPr>
              <a:t>висновку</a:t>
            </a:r>
            <a:r>
              <a:rPr lang="ru-RU" sz="3200" dirty="0">
                <a:solidFill>
                  <a:srgbClr val="FFFF00"/>
                </a:solidFill>
              </a:rPr>
              <a:t>, </a:t>
            </a:r>
            <a:r>
              <a:rPr lang="ru-RU" sz="3200" dirty="0" err="1">
                <a:solidFill>
                  <a:srgbClr val="FFFF00"/>
                </a:solidFill>
              </a:rPr>
              <a:t>що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починати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повстання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ще</a:t>
            </a:r>
            <a:r>
              <a:rPr lang="ru-RU" sz="3200" dirty="0">
                <a:solidFill>
                  <a:srgbClr val="FFFF00"/>
                </a:solidFill>
              </a:rPr>
              <a:t> рано. </a:t>
            </a:r>
            <a:r>
              <a:rPr lang="ru-RU" sz="3200" dirty="0" err="1">
                <a:solidFill>
                  <a:srgbClr val="FFFF00"/>
                </a:solidFill>
              </a:rPr>
              <a:t>Присутні</a:t>
            </a:r>
            <a:r>
              <a:rPr lang="ru-RU" sz="3200" dirty="0">
                <a:solidFill>
                  <a:srgbClr val="FFFF00"/>
                </a:solidFill>
              </a:rPr>
              <a:t> на </a:t>
            </a:r>
            <a:r>
              <a:rPr lang="ru-RU" sz="3200" dirty="0" err="1">
                <a:solidFill>
                  <a:srgbClr val="FFFF00"/>
                </a:solidFill>
              </a:rPr>
              <a:t>з'їзді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підтримали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його</a:t>
            </a:r>
            <a:r>
              <a:rPr lang="ru-RU" sz="3200" dirty="0">
                <a:solidFill>
                  <a:srgbClr val="FFFF00"/>
                </a:solidFill>
              </a:rPr>
              <a:t>. </a:t>
            </a:r>
            <a:r>
              <a:rPr lang="ru-RU" sz="3200" dirty="0" err="1">
                <a:solidFill>
                  <a:srgbClr val="FFFF00"/>
                </a:solidFill>
              </a:rPr>
              <a:t>Виступ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відклали</a:t>
            </a:r>
            <a:r>
              <a:rPr lang="ru-RU" sz="3200" dirty="0">
                <a:solidFill>
                  <a:srgbClr val="FFFF00"/>
                </a:solidFill>
              </a:rPr>
              <a:t> до 1826 року.</a:t>
            </a:r>
          </a:p>
        </p:txBody>
      </p:sp>
    </p:spTree>
    <p:extLst>
      <p:ext uri="{BB962C8B-B14F-4D97-AF65-F5344CB8AC3E}">
        <p14:creationId xmlns:p14="http://schemas.microsoft.com/office/powerpoint/2010/main" val="358048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158608" cy="1052736"/>
          </a:xfrm>
        </p:spPr>
        <p:txBody>
          <a:bodyPr/>
          <a:lstStyle/>
          <a:p>
            <a:r>
              <a:rPr lang="ru-RU" dirty="0" err="1"/>
              <a:t>Специфіка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340768"/>
            <a:ext cx="9144000" cy="5400600"/>
          </a:xfrm>
        </p:spPr>
        <p:txBody>
          <a:bodyPr>
            <a:noAutofit/>
          </a:bodyPr>
          <a:lstStyle/>
          <a:p>
            <a:r>
              <a:rPr lang="ru-RU" sz="2800" dirty="0" err="1"/>
              <a:t>Декабристський</a:t>
            </a:r>
            <a:r>
              <a:rPr lang="ru-RU" sz="2800" dirty="0"/>
              <a:t> </a:t>
            </a:r>
            <a:r>
              <a:rPr lang="ru-RU" sz="2800" dirty="0" err="1"/>
              <a:t>рух</a:t>
            </a:r>
            <a:r>
              <a:rPr lang="ru-RU" sz="2800" dirty="0"/>
              <a:t> в </a:t>
            </a:r>
            <a:r>
              <a:rPr lang="ru-RU" sz="2800" dirty="0" err="1"/>
              <a:t>Україні</a:t>
            </a:r>
            <a:r>
              <a:rPr lang="ru-RU" sz="2800" dirty="0"/>
              <a:t> </a:t>
            </a:r>
            <a:r>
              <a:rPr lang="ru-RU" sz="2800" dirty="0" err="1"/>
              <a:t>мав</a:t>
            </a:r>
            <a:r>
              <a:rPr lang="ru-RU" sz="2800" dirty="0"/>
              <a:t> </a:t>
            </a:r>
            <a:r>
              <a:rPr lang="ru-RU" sz="2800" dirty="0" err="1"/>
              <a:t>певні</a:t>
            </a:r>
            <a:r>
              <a:rPr lang="ru-RU" sz="2800" dirty="0"/>
              <a:t> </a:t>
            </a:r>
            <a:r>
              <a:rPr lang="ru-RU" sz="2800" dirty="0" err="1"/>
              <a:t>специфічні</a:t>
            </a:r>
            <a:r>
              <a:rPr lang="ru-RU" sz="2800" dirty="0"/>
              <a:t> </a:t>
            </a:r>
            <a:r>
              <a:rPr lang="ru-RU" sz="2800" dirty="0" err="1"/>
              <a:t>риси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відрізняли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руху</a:t>
            </a:r>
            <a:r>
              <a:rPr lang="ru-RU" sz="2800" dirty="0"/>
              <a:t> в </a:t>
            </a:r>
            <a:r>
              <a:rPr lang="ru-RU" sz="2800" dirty="0" err="1"/>
              <a:t>Росії</a:t>
            </a:r>
            <a:r>
              <a:rPr lang="ru-RU" sz="2800" dirty="0"/>
              <a:t>. </a:t>
            </a:r>
            <a:r>
              <a:rPr lang="ru-RU" sz="2800" dirty="0" err="1"/>
              <a:t>Найвиразніше</a:t>
            </a:r>
            <a:r>
              <a:rPr lang="ru-RU" sz="2800" dirty="0"/>
              <a:t> </a:t>
            </a:r>
            <a:r>
              <a:rPr lang="ru-RU" sz="2800" dirty="0" err="1"/>
              <a:t>це</a:t>
            </a:r>
            <a:r>
              <a:rPr lang="ru-RU" sz="2800" dirty="0"/>
              <a:t> проявлялось у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Товариства</a:t>
            </a:r>
            <a:r>
              <a:rPr lang="ru-RU" sz="2800" dirty="0"/>
              <a:t> </a:t>
            </a:r>
            <a:r>
              <a:rPr lang="ru-RU" sz="2800" dirty="0" err="1"/>
              <a:t>об'єднаних</a:t>
            </a:r>
            <a:r>
              <a:rPr lang="ru-RU" sz="2800" dirty="0"/>
              <a:t> </a:t>
            </a:r>
            <a:r>
              <a:rPr lang="ru-RU" sz="2800" dirty="0" err="1"/>
              <a:t>слов'ян</a:t>
            </a:r>
            <a:r>
              <a:rPr lang="ru-RU" sz="2800" dirty="0"/>
              <a:t>, в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панславістських</a:t>
            </a:r>
            <a:r>
              <a:rPr lang="ru-RU" sz="2800" dirty="0"/>
              <a:t> </a:t>
            </a:r>
            <a:r>
              <a:rPr lang="ru-RU" sz="2800" dirty="0" err="1"/>
              <a:t>ідеях</a:t>
            </a:r>
            <a:r>
              <a:rPr lang="ru-RU" sz="2800" dirty="0"/>
              <a:t>. </a:t>
            </a:r>
            <a:r>
              <a:rPr lang="ru-RU" sz="2800" dirty="0" err="1"/>
              <a:t>Програма</a:t>
            </a:r>
            <a:r>
              <a:rPr lang="ru-RU" sz="2800" dirty="0"/>
              <a:t> </a:t>
            </a:r>
            <a:r>
              <a:rPr lang="ru-RU" sz="2800" dirty="0" err="1"/>
              <a:t>товариства</a:t>
            </a:r>
            <a:r>
              <a:rPr lang="ru-RU" sz="2800" dirty="0"/>
              <a:t> ставила за мету не </a:t>
            </a:r>
            <a:r>
              <a:rPr lang="ru-RU" sz="2800" dirty="0" err="1"/>
              <a:t>лише</a:t>
            </a:r>
            <a:r>
              <a:rPr lang="ru-RU" sz="2800" dirty="0"/>
              <a:t> </a:t>
            </a:r>
            <a:r>
              <a:rPr lang="ru-RU" sz="2800" dirty="0" err="1"/>
              <a:t>знищення</a:t>
            </a:r>
            <a:r>
              <a:rPr lang="ru-RU" sz="2800" dirty="0"/>
              <a:t> </a:t>
            </a:r>
            <a:r>
              <a:rPr lang="ru-RU" sz="2800" dirty="0" err="1"/>
              <a:t>самодержавства</a:t>
            </a:r>
            <a:r>
              <a:rPr lang="ru-RU" sz="2800" dirty="0"/>
              <a:t> і </a:t>
            </a:r>
            <a:r>
              <a:rPr lang="ru-RU" sz="2800" dirty="0" err="1"/>
              <a:t>кріпацтва</a:t>
            </a:r>
            <a:r>
              <a:rPr lang="ru-RU" sz="2800" dirty="0"/>
              <a:t>, а й </a:t>
            </a:r>
            <a:r>
              <a:rPr lang="ru-RU" sz="2800" dirty="0" err="1"/>
              <a:t>утворення</a:t>
            </a:r>
            <a:r>
              <a:rPr lang="ru-RU" sz="2800" dirty="0"/>
              <a:t> </a:t>
            </a:r>
            <a:r>
              <a:rPr lang="ru-RU" sz="2800" dirty="0" err="1"/>
              <a:t>федерації</a:t>
            </a:r>
            <a:r>
              <a:rPr lang="ru-RU" sz="2800" dirty="0"/>
              <a:t> </a:t>
            </a:r>
            <a:r>
              <a:rPr lang="ru-RU" sz="2800" dirty="0" err="1"/>
              <a:t>слов’янських</a:t>
            </a:r>
            <a:r>
              <a:rPr lang="ru-RU" sz="2800" dirty="0"/>
              <a:t> </a:t>
            </a:r>
            <a:r>
              <a:rPr lang="ru-RU" sz="2800" dirty="0" err="1"/>
              <a:t>демократичних</a:t>
            </a:r>
            <a:r>
              <a:rPr lang="ru-RU" sz="2800" dirty="0"/>
              <a:t> </a:t>
            </a:r>
            <a:r>
              <a:rPr lang="ru-RU" sz="2800" dirty="0" err="1"/>
              <a:t>республік</a:t>
            </a:r>
            <a:r>
              <a:rPr lang="ru-RU" sz="2800" dirty="0"/>
              <a:t>. </a:t>
            </a:r>
            <a:r>
              <a:rPr lang="ru-RU" sz="2800" dirty="0" err="1"/>
              <a:t>Висунута</a:t>
            </a:r>
            <a:r>
              <a:rPr lang="ru-RU" sz="2800" dirty="0"/>
              <a:t> ними </a:t>
            </a:r>
            <a:r>
              <a:rPr lang="ru-RU" sz="2800" dirty="0" err="1"/>
              <a:t>ідея</a:t>
            </a:r>
            <a:r>
              <a:rPr lang="ru-RU" sz="2800" dirty="0"/>
              <a:t> </a:t>
            </a:r>
            <a:r>
              <a:rPr lang="ru-RU" sz="2800" dirty="0" err="1"/>
              <a:t>федеративної</a:t>
            </a:r>
            <a:r>
              <a:rPr lang="ru-RU" sz="2800" dirty="0"/>
              <a:t> </a:t>
            </a:r>
            <a:r>
              <a:rPr lang="ru-RU" sz="2800" dirty="0" err="1"/>
              <a:t>слов’янської</a:t>
            </a:r>
            <a:r>
              <a:rPr lang="ru-RU" sz="2800" dirty="0"/>
              <a:t> </a:t>
            </a:r>
            <a:r>
              <a:rPr lang="ru-RU" sz="2800" dirty="0" err="1"/>
              <a:t>держави</a:t>
            </a:r>
            <a:r>
              <a:rPr lang="ru-RU" sz="2800" dirty="0"/>
              <a:t> </a:t>
            </a:r>
            <a:r>
              <a:rPr lang="ru-RU" sz="2800" dirty="0" err="1"/>
              <a:t>знайшла</a:t>
            </a:r>
            <a:r>
              <a:rPr lang="ru-RU" sz="2800" dirty="0"/>
              <a:t>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продовження</a:t>
            </a:r>
            <a:r>
              <a:rPr lang="ru-RU" sz="2800" dirty="0"/>
              <a:t> у </a:t>
            </a:r>
            <a:r>
              <a:rPr lang="ru-RU" sz="2800" dirty="0" err="1"/>
              <a:t>політичних</a:t>
            </a:r>
            <a:r>
              <a:rPr lang="ru-RU" sz="2800" dirty="0"/>
              <a:t> </a:t>
            </a:r>
            <a:r>
              <a:rPr lang="ru-RU" sz="2800" dirty="0" err="1"/>
              <a:t>програмах</a:t>
            </a:r>
            <a:r>
              <a:rPr lang="ru-RU" sz="2800" dirty="0"/>
              <a:t> </a:t>
            </a:r>
            <a:r>
              <a:rPr lang="ru-RU" sz="2800" dirty="0" err="1"/>
              <a:t>наступних</a:t>
            </a:r>
            <a:r>
              <a:rPr lang="ru-RU" sz="2800" dirty="0"/>
              <a:t> </a:t>
            </a:r>
            <a:r>
              <a:rPr lang="ru-RU" sz="2800" dirty="0" err="1"/>
              <a:t>діячів</a:t>
            </a:r>
            <a:r>
              <a:rPr lang="ru-RU" sz="2800" dirty="0"/>
              <a:t> </a:t>
            </a:r>
            <a:r>
              <a:rPr lang="ru-RU" sz="2800" dirty="0" err="1"/>
              <a:t>національно-визвольного</a:t>
            </a:r>
            <a:r>
              <a:rPr lang="ru-RU" sz="2800" dirty="0"/>
              <a:t> </a:t>
            </a:r>
            <a:r>
              <a:rPr lang="ru-RU" sz="2800" dirty="0" err="1"/>
              <a:t>руху</a:t>
            </a:r>
            <a:r>
              <a:rPr lang="ru-RU" sz="2800" dirty="0"/>
              <a:t>, </a:t>
            </a:r>
            <a:r>
              <a:rPr lang="ru-RU" sz="2800" dirty="0" err="1"/>
              <a:t>зокрема</a:t>
            </a:r>
            <a:r>
              <a:rPr lang="ru-RU" sz="2800" dirty="0"/>
              <a:t> в </a:t>
            </a:r>
            <a:r>
              <a:rPr lang="ru-RU" sz="2800" dirty="0" err="1"/>
              <a:t>Кирило-Мефодіївському</a:t>
            </a:r>
            <a:r>
              <a:rPr lang="ru-RU" sz="2800" dirty="0"/>
              <a:t> </a:t>
            </a:r>
            <a:r>
              <a:rPr lang="ru-RU" sz="2800" dirty="0" err="1"/>
              <a:t>братстві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149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8856984" cy="1628800"/>
          </a:xfrm>
        </p:spPr>
        <p:txBody>
          <a:bodyPr/>
          <a:lstStyle/>
          <a:p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Чернігівського</a:t>
            </a:r>
            <a:r>
              <a:rPr lang="ru-RU" dirty="0"/>
              <a:t> полку 1826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772816"/>
            <a:ext cx="9144000" cy="5085184"/>
          </a:xfrm>
        </p:spPr>
        <p:txBody>
          <a:bodyPr>
            <a:noAutofit/>
          </a:bodyPr>
          <a:lstStyle/>
          <a:p>
            <a:r>
              <a:rPr lang="ru-RU" sz="2400" dirty="0" err="1"/>
              <a:t>Внутрішньополітичною</a:t>
            </a:r>
            <a:r>
              <a:rPr lang="ru-RU" sz="2400" dirty="0"/>
              <a:t> </a:t>
            </a:r>
            <a:r>
              <a:rPr lang="ru-RU" sz="2400" dirty="0" err="1"/>
              <a:t>ситуацією</a:t>
            </a:r>
            <a:r>
              <a:rPr lang="ru-RU" sz="2400" dirty="0"/>
              <a:t>, </a:t>
            </a:r>
            <a:r>
              <a:rPr lang="ru-RU" sz="2400" dirty="0" err="1"/>
              <a:t>пов’язаною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смертю</a:t>
            </a:r>
            <a:r>
              <a:rPr lang="ru-RU" sz="2400" dirty="0"/>
              <a:t> </a:t>
            </a:r>
            <a:r>
              <a:rPr lang="ru-RU" sz="2400" dirty="0" err="1"/>
              <a:t>Олександра</a:t>
            </a:r>
            <a:r>
              <a:rPr lang="ru-RU" sz="2400" dirty="0"/>
              <a:t> І, </a:t>
            </a:r>
            <a:r>
              <a:rPr lang="ru-RU" sz="2400" dirty="0" err="1"/>
              <a:t>вирішило</a:t>
            </a:r>
            <a:r>
              <a:rPr lang="ru-RU" sz="2400" dirty="0"/>
              <a:t> </a:t>
            </a:r>
            <a:r>
              <a:rPr lang="ru-RU" sz="2400" dirty="0" err="1"/>
              <a:t>скористатися</a:t>
            </a:r>
            <a:r>
              <a:rPr lang="ru-RU" sz="2400" dirty="0"/>
              <a:t> </a:t>
            </a:r>
            <a:r>
              <a:rPr lang="ru-RU" sz="2400" dirty="0" err="1"/>
              <a:t>Північне</a:t>
            </a:r>
            <a:r>
              <a:rPr lang="ru-RU" sz="2400" dirty="0"/>
              <a:t> </a:t>
            </a:r>
            <a:r>
              <a:rPr lang="ru-RU" sz="2400" dirty="0" err="1"/>
              <a:t>товариство</a:t>
            </a:r>
            <a:r>
              <a:rPr lang="ru-RU" sz="2400" dirty="0"/>
              <a:t>. 14 </a:t>
            </a:r>
            <a:r>
              <a:rPr lang="ru-RU" sz="2400" dirty="0" err="1"/>
              <a:t>грудня</a:t>
            </a:r>
            <a:r>
              <a:rPr lang="ru-RU" sz="2400" dirty="0"/>
              <a:t> 1825 року </a:t>
            </a:r>
            <a:r>
              <a:rPr lang="ru-RU" sz="2400" dirty="0" err="1"/>
              <a:t>воно</a:t>
            </a:r>
            <a:r>
              <a:rPr lang="ru-RU" sz="2400" dirty="0"/>
              <a:t> </a:t>
            </a:r>
            <a:r>
              <a:rPr lang="ru-RU" sz="2400" dirty="0" err="1"/>
              <a:t>підняло</a:t>
            </a:r>
            <a:r>
              <a:rPr lang="ru-RU" sz="2400" dirty="0"/>
              <a:t> </a:t>
            </a:r>
            <a:r>
              <a:rPr lang="ru-RU" sz="2400" dirty="0" err="1"/>
              <a:t>повстання</a:t>
            </a:r>
            <a:r>
              <a:rPr lang="ru-RU" sz="2400" dirty="0"/>
              <a:t> в </a:t>
            </a:r>
            <a:r>
              <a:rPr lang="ru-RU" sz="2400" dirty="0" err="1"/>
              <a:t>Петербурзі</a:t>
            </a:r>
            <a:r>
              <a:rPr lang="ru-RU" sz="2400" dirty="0"/>
              <a:t>. </a:t>
            </a: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серйозної</a:t>
            </a:r>
            <a:r>
              <a:rPr lang="ru-RU" sz="2400" dirty="0"/>
              <a:t> </a:t>
            </a:r>
            <a:r>
              <a:rPr lang="ru-RU" sz="2400" dirty="0" err="1"/>
              <a:t>підготовки</a:t>
            </a:r>
            <a:r>
              <a:rPr lang="ru-RU" sz="2400" dirty="0"/>
              <a:t>, </a:t>
            </a:r>
            <a:r>
              <a:rPr lang="ru-RU" sz="2400" dirty="0" err="1"/>
              <a:t>чіткого</a:t>
            </a:r>
            <a:r>
              <a:rPr lang="ru-RU" sz="2400" dirty="0"/>
              <a:t> </a:t>
            </a:r>
            <a:r>
              <a:rPr lang="ru-RU" sz="2400" dirty="0" err="1"/>
              <a:t>розуміння</a:t>
            </a:r>
            <a:r>
              <a:rPr lang="ru-RU" sz="2400" dirty="0"/>
              <a:t> мети </a:t>
            </a:r>
            <a:r>
              <a:rPr lang="ru-RU" sz="2400" dirty="0" err="1"/>
              <a:t>повстання</a:t>
            </a:r>
            <a:r>
              <a:rPr lang="ru-RU" sz="2400" dirty="0"/>
              <a:t> з боку солдат і </a:t>
            </a:r>
            <a:r>
              <a:rPr lang="ru-RU" sz="2400" dirty="0" err="1"/>
              <a:t>населення</a:t>
            </a:r>
            <a:r>
              <a:rPr lang="ru-RU" sz="2400" dirty="0"/>
              <a:t> – все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призвело</a:t>
            </a:r>
            <a:r>
              <a:rPr lang="ru-RU" sz="2400" dirty="0"/>
              <a:t> до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поразки</a:t>
            </a:r>
            <a:r>
              <a:rPr lang="ru-RU" sz="2400" dirty="0"/>
              <a:t>. </a:t>
            </a:r>
            <a:r>
              <a:rPr lang="ru-RU" sz="2400" dirty="0" err="1"/>
              <a:t>Почалися</a:t>
            </a:r>
            <a:r>
              <a:rPr lang="ru-RU" sz="2400" dirty="0"/>
              <a:t> </a:t>
            </a:r>
            <a:r>
              <a:rPr lang="ru-RU" sz="2400" dirty="0" err="1"/>
              <a:t>арешти</a:t>
            </a:r>
            <a:r>
              <a:rPr lang="ru-RU" sz="2400" dirty="0"/>
              <a:t>. </a:t>
            </a:r>
            <a:r>
              <a:rPr lang="ru-RU" sz="2400" dirty="0" err="1"/>
              <a:t>Південне</a:t>
            </a:r>
            <a:r>
              <a:rPr lang="ru-RU" sz="2400" dirty="0"/>
              <a:t> </a:t>
            </a:r>
            <a:r>
              <a:rPr lang="ru-RU" sz="2400" dirty="0" err="1"/>
              <a:t>товариство</a:t>
            </a:r>
            <a:r>
              <a:rPr lang="ru-RU" sz="2400" dirty="0"/>
              <a:t> не </a:t>
            </a:r>
            <a:r>
              <a:rPr lang="ru-RU" sz="2400" dirty="0" err="1"/>
              <a:t>змогло</a:t>
            </a:r>
            <a:r>
              <a:rPr lang="ru-RU" sz="2400" dirty="0"/>
              <a:t> </a:t>
            </a:r>
            <a:r>
              <a:rPr lang="ru-RU" sz="2400" dirty="0" err="1"/>
              <a:t>вчасно</a:t>
            </a:r>
            <a:r>
              <a:rPr lang="ru-RU" sz="2400" dirty="0"/>
              <a:t> </a:t>
            </a:r>
            <a:r>
              <a:rPr lang="ru-RU" sz="2400" dirty="0" err="1"/>
              <a:t>підтримати</a:t>
            </a:r>
            <a:r>
              <a:rPr lang="ru-RU" sz="2400" dirty="0"/>
              <a:t> </a:t>
            </a:r>
            <a:r>
              <a:rPr lang="ru-RU" sz="2400" dirty="0" err="1"/>
              <a:t>повстання</a:t>
            </a:r>
            <a:r>
              <a:rPr lang="ru-RU" sz="2400" dirty="0"/>
              <a:t> в </a:t>
            </a:r>
            <a:r>
              <a:rPr lang="ru-RU" sz="2400" dirty="0" err="1"/>
              <a:t>Петербурзі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13 </a:t>
            </a:r>
            <a:r>
              <a:rPr lang="ru-RU" sz="2400" dirty="0" err="1"/>
              <a:t>грудня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заарештовано</a:t>
            </a:r>
            <a:r>
              <a:rPr lang="ru-RU" sz="2400" dirty="0"/>
              <a:t> Пестеля, а </a:t>
            </a:r>
            <a:r>
              <a:rPr lang="ru-RU" sz="2400" dirty="0" err="1"/>
              <a:t>посланець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Петербурга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звісткою</a:t>
            </a:r>
            <a:r>
              <a:rPr lang="ru-RU" sz="2400" dirty="0"/>
              <a:t> про </a:t>
            </a:r>
            <a:r>
              <a:rPr lang="ru-RU" sz="2400" dirty="0" err="1"/>
              <a:t>повстання</a:t>
            </a:r>
            <a:r>
              <a:rPr lang="ru-RU" sz="2400" dirty="0"/>
              <a:t> </a:t>
            </a:r>
            <a:r>
              <a:rPr lang="ru-RU" sz="2400" dirty="0" err="1"/>
              <a:t>прибув</a:t>
            </a:r>
            <a:r>
              <a:rPr lang="ru-RU" sz="2400" dirty="0"/>
              <a:t> до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запізно</a:t>
            </a:r>
            <a:r>
              <a:rPr lang="ru-RU" sz="2400" dirty="0"/>
              <a:t>. </a:t>
            </a:r>
            <a:r>
              <a:rPr lang="ru-RU" sz="2400" dirty="0" err="1"/>
              <a:t>Однак</a:t>
            </a:r>
            <a:r>
              <a:rPr lang="ru-RU" sz="2400" dirty="0"/>
              <a:t> </a:t>
            </a:r>
            <a:r>
              <a:rPr lang="ru-RU" sz="2400" dirty="0" err="1"/>
              <a:t>навіть</a:t>
            </a:r>
            <a:r>
              <a:rPr lang="ru-RU" sz="2400" dirty="0"/>
              <a:t> за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ситуації</a:t>
            </a:r>
            <a:r>
              <a:rPr lang="ru-RU" sz="2400" dirty="0"/>
              <a:t> 29 </a:t>
            </a:r>
            <a:r>
              <a:rPr lang="ru-RU" sz="2400" dirty="0" err="1"/>
              <a:t>грудня</a:t>
            </a:r>
            <a:r>
              <a:rPr lang="ru-RU" sz="2400" dirty="0"/>
              <a:t> 1825 року </a:t>
            </a:r>
            <a:r>
              <a:rPr lang="ru-RU" sz="2400" dirty="0" err="1"/>
              <a:t>Васильківська</a:t>
            </a:r>
            <a:r>
              <a:rPr lang="ru-RU" sz="2400" dirty="0"/>
              <a:t> управа на </a:t>
            </a:r>
            <a:r>
              <a:rPr lang="ru-RU" sz="2400" dirty="0" err="1"/>
              <a:t>чолі</a:t>
            </a:r>
            <a:r>
              <a:rPr lang="ru-RU" sz="2400" dirty="0"/>
              <a:t> з С. </a:t>
            </a:r>
            <a:r>
              <a:rPr lang="ru-RU" sz="2400" dirty="0" err="1"/>
              <a:t>Муравйовим</a:t>
            </a:r>
            <a:r>
              <a:rPr lang="ru-RU" sz="2400" dirty="0"/>
              <a:t>-Апостолом </a:t>
            </a:r>
            <a:r>
              <a:rPr lang="ru-RU" sz="2400" dirty="0" err="1"/>
              <a:t>підняла</a:t>
            </a:r>
            <a:r>
              <a:rPr lang="ru-RU" sz="2400" dirty="0"/>
              <a:t> </a:t>
            </a:r>
            <a:r>
              <a:rPr lang="ru-RU" sz="2400" dirty="0" err="1"/>
              <a:t>повстання</a:t>
            </a:r>
            <a:r>
              <a:rPr lang="ru-RU" sz="2400" dirty="0"/>
              <a:t> в </a:t>
            </a:r>
            <a:r>
              <a:rPr lang="ru-RU" sz="2400" dirty="0" err="1"/>
              <a:t>Чернігівському</a:t>
            </a:r>
            <a:r>
              <a:rPr lang="ru-RU" sz="2400" dirty="0"/>
              <a:t> полку. </a:t>
            </a:r>
            <a:r>
              <a:rPr lang="ru-RU" sz="2400" dirty="0" err="1"/>
              <a:t>Протягом</a:t>
            </a:r>
            <a:r>
              <a:rPr lang="ru-RU" sz="2400" dirty="0"/>
              <a:t> шести </a:t>
            </a:r>
            <a:r>
              <a:rPr lang="ru-RU" sz="2400" dirty="0" err="1"/>
              <a:t>днів</a:t>
            </a:r>
            <a:r>
              <a:rPr lang="ru-RU" sz="2400" dirty="0"/>
              <a:t> на </a:t>
            </a:r>
            <a:r>
              <a:rPr lang="ru-RU" sz="2400" dirty="0" err="1"/>
              <a:t>Київщині</a:t>
            </a:r>
            <a:r>
              <a:rPr lang="ru-RU" sz="2400" dirty="0"/>
              <a:t> </a:t>
            </a:r>
            <a:r>
              <a:rPr lang="ru-RU" sz="2400" dirty="0" err="1"/>
              <a:t>відбувалося</a:t>
            </a:r>
            <a:r>
              <a:rPr lang="ru-RU" sz="2400" dirty="0"/>
              <a:t> </a:t>
            </a:r>
            <a:r>
              <a:rPr lang="ru-RU" sz="2400" dirty="0" err="1"/>
              <a:t>повстання</a:t>
            </a:r>
            <a:r>
              <a:rPr lang="ru-RU" sz="2400" dirty="0"/>
              <a:t> </a:t>
            </a:r>
            <a:r>
              <a:rPr lang="ru-RU" sz="2400" dirty="0" err="1"/>
              <a:t>Чернігівського</a:t>
            </a:r>
            <a:r>
              <a:rPr lang="ru-RU" sz="2400" dirty="0"/>
              <a:t> полку.</a:t>
            </a:r>
          </a:p>
        </p:txBody>
      </p:sp>
    </p:spTree>
    <p:extLst>
      <p:ext uri="{BB962C8B-B14F-4D97-AF65-F5344CB8AC3E}">
        <p14:creationId xmlns:p14="http://schemas.microsoft.com/office/powerpoint/2010/main" val="4934984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420888"/>
            <a:ext cx="9144000" cy="1296144"/>
          </a:xfrm>
        </p:spPr>
        <p:txBody>
          <a:bodyPr>
            <a:noAutofit/>
          </a:bodyPr>
          <a:lstStyle/>
          <a:p>
            <a:r>
              <a:rPr lang="ru-RU" sz="6000" dirty="0" err="1"/>
              <a:t>Увічнення</a:t>
            </a:r>
            <a:r>
              <a:rPr lang="ru-RU" sz="6000" dirty="0"/>
              <a:t> </a:t>
            </a:r>
            <a:r>
              <a:rPr lang="ru-RU" sz="6000" dirty="0" err="1"/>
              <a:t>пам'яті</a:t>
            </a:r>
            <a:r>
              <a:rPr lang="ru-RU" sz="6000" dirty="0"/>
              <a:t> </a:t>
            </a:r>
            <a:r>
              <a:rPr lang="ru-RU" sz="6000" dirty="0" err="1"/>
              <a:t>декабристів</a:t>
            </a:r>
            <a:r>
              <a:rPr lang="ru-RU" sz="6000" dirty="0"/>
              <a:t> в </a:t>
            </a:r>
            <a:r>
              <a:rPr lang="ru-RU" sz="6000" dirty="0" err="1"/>
              <a:t>Україні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965606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64904"/>
            <a:ext cx="9144000" cy="2448272"/>
          </a:xfrm>
        </p:spPr>
        <p:txBody>
          <a:bodyPr>
            <a:normAutofit fontScale="90000"/>
          </a:bodyPr>
          <a:lstStyle/>
          <a:p>
            <a:r>
              <a:rPr lang="ru-RU" dirty="0"/>
              <a:t>В </a:t>
            </a:r>
            <a:r>
              <a:rPr lang="ru-RU" dirty="0" err="1"/>
              <a:t>Києві</a:t>
            </a:r>
            <a:r>
              <a:rPr lang="ru-RU" dirty="0"/>
              <a:t> на честь </a:t>
            </a:r>
            <a:r>
              <a:rPr lang="ru-RU" dirty="0" err="1"/>
              <a:t>декабристів</a:t>
            </a:r>
            <a:r>
              <a:rPr lang="ru-RU" dirty="0"/>
              <a:t> </a:t>
            </a:r>
            <a:r>
              <a:rPr lang="ru-RU" dirty="0" err="1"/>
              <a:t>названі</a:t>
            </a:r>
            <a:r>
              <a:rPr lang="ru-RU" dirty="0"/>
              <a:t> </a:t>
            </a:r>
            <a:r>
              <a:rPr lang="ru-RU" dirty="0" err="1"/>
              <a:t>вулиці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 err="1" smtClean="0"/>
              <a:t>вулиця</a:t>
            </a:r>
            <a:r>
              <a:rPr lang="ru-RU" dirty="0" smtClean="0"/>
              <a:t> </a:t>
            </a:r>
            <a:r>
              <a:rPr lang="ru-RU" dirty="0"/>
              <a:t>Павла </a:t>
            </a:r>
            <a:r>
              <a:rPr lang="ru-RU" dirty="0" smtClean="0"/>
              <a:t>Пестеля;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вулиця</a:t>
            </a:r>
            <a:r>
              <a:rPr lang="ru-RU" dirty="0" smtClean="0"/>
              <a:t> </a:t>
            </a:r>
            <a:r>
              <a:rPr lang="ru-RU" dirty="0" err="1"/>
              <a:t>Декабристів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 err="1" smtClean="0"/>
              <a:t>вулиця</a:t>
            </a:r>
            <a:r>
              <a:rPr lang="ru-RU" dirty="0" smtClean="0"/>
              <a:t> </a:t>
            </a:r>
            <a:r>
              <a:rPr lang="ru-RU" dirty="0" err="1"/>
              <a:t>Рилєєва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/>
              <a:t>Бестужева.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3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98578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меморіальні</a:t>
            </a:r>
            <a:r>
              <a:rPr lang="ru-RU" dirty="0"/>
              <a:t> </a:t>
            </a:r>
            <a:r>
              <a:rPr lang="ru-RU" dirty="0" err="1"/>
              <a:t>дошки</a:t>
            </a:r>
            <a:r>
              <a:rPr lang="ru-RU" dirty="0"/>
              <a:t> на </a:t>
            </a:r>
            <a:r>
              <a:rPr lang="ru-RU" dirty="0" err="1"/>
              <a:t>будинках</a:t>
            </a:r>
            <a:r>
              <a:rPr lang="ru-RU" dirty="0"/>
              <a:t> на честь </a:t>
            </a:r>
            <a:r>
              <a:rPr lang="ru-RU" dirty="0" err="1"/>
              <a:t>декабристів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на </a:t>
            </a:r>
            <a:r>
              <a:rPr lang="ru-RU" dirty="0" err="1"/>
              <a:t>вулиці</a:t>
            </a:r>
            <a:r>
              <a:rPr lang="ru-RU" dirty="0"/>
              <a:t> </a:t>
            </a:r>
            <a:r>
              <a:rPr lang="ru-RU" dirty="0" err="1"/>
              <a:t>Грушевського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 № 14, </a:t>
            </a:r>
            <a:r>
              <a:rPr lang="ru-RU" dirty="0" err="1"/>
              <a:t>вулиці</a:t>
            </a:r>
            <a:r>
              <a:rPr lang="ru-RU" dirty="0"/>
              <a:t> </a:t>
            </a:r>
            <a:r>
              <a:rPr lang="ru-RU" dirty="0" err="1"/>
              <a:t>Гусовського</a:t>
            </a:r>
            <a:r>
              <a:rPr lang="ru-RU" dirty="0"/>
              <a:t> 8/10. </a:t>
            </a:r>
          </a:p>
        </p:txBody>
      </p:sp>
    </p:spTree>
    <p:extLst>
      <p:ext uri="{BB962C8B-B14F-4D97-AF65-F5344CB8AC3E}">
        <p14:creationId xmlns:p14="http://schemas.microsoft.com/office/powerpoint/2010/main" val="4227307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://upload.wikimedia.org/wikipedia/commons/thumb/2/2b/Plaque_to_the_Decembrists%2C_8-10_Gusovskogo_Street%2C_Kiev_.JPG/220px-Plaque_to_the_Decembrists%2C_8-10_Gusovskogo_Street%2C_Kiev_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224" y="-10825"/>
            <a:ext cx="9148223" cy="5888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-23728" y="5934670"/>
            <a:ext cx="91482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Меморіальна</a:t>
            </a:r>
            <a:r>
              <a:rPr lang="ru-RU" dirty="0"/>
              <a:t> </a:t>
            </a:r>
            <a:r>
              <a:rPr lang="ru-RU" dirty="0" err="1"/>
              <a:t>дошка</a:t>
            </a:r>
            <a:r>
              <a:rPr lang="ru-RU" dirty="0"/>
              <a:t> в </a:t>
            </a:r>
            <a:r>
              <a:rPr lang="ru-RU" dirty="0" err="1"/>
              <a:t>Київі</a:t>
            </a:r>
            <a:r>
              <a:rPr lang="ru-RU" dirty="0"/>
              <a:t> на </a:t>
            </a:r>
            <a:r>
              <a:rPr lang="ru-RU" dirty="0" err="1"/>
              <a:t>будинку</a:t>
            </a:r>
            <a:r>
              <a:rPr lang="ru-RU" dirty="0"/>
              <a:t> по </a:t>
            </a:r>
            <a:r>
              <a:rPr lang="ru-RU" dirty="0" err="1"/>
              <a:t>вул</a:t>
            </a:r>
            <a:r>
              <a:rPr lang="ru-RU" dirty="0"/>
              <a:t>. </a:t>
            </a:r>
            <a:r>
              <a:rPr lang="ru-RU" dirty="0" err="1"/>
              <a:t>Гусовського</a:t>
            </a:r>
            <a:r>
              <a:rPr lang="ru-RU" dirty="0"/>
              <a:t> 8/10 з </a:t>
            </a:r>
            <a:r>
              <a:rPr lang="ru-RU" dirty="0" err="1"/>
              <a:t>надписом</a:t>
            </a:r>
            <a:r>
              <a:rPr lang="ru-RU" dirty="0"/>
              <a:t>: "На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знаходився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де в 1822 — 1825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відбувалися</a:t>
            </a:r>
            <a:r>
              <a:rPr lang="ru-RU" dirty="0"/>
              <a:t> </a:t>
            </a:r>
            <a:r>
              <a:rPr lang="ru-RU" dirty="0" err="1"/>
              <a:t>таємні</a:t>
            </a:r>
            <a:r>
              <a:rPr lang="ru-RU" dirty="0"/>
              <a:t> </a:t>
            </a:r>
            <a:r>
              <a:rPr lang="ru-RU" dirty="0" err="1"/>
              <a:t>з'їзди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. Тут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прийнята</a:t>
            </a:r>
            <a:r>
              <a:rPr lang="ru-RU" dirty="0"/>
              <a:t> «</a:t>
            </a:r>
            <a:r>
              <a:rPr lang="ru-RU" dirty="0" err="1"/>
              <a:t>Руська</a:t>
            </a:r>
            <a:r>
              <a:rPr lang="ru-RU" dirty="0"/>
              <a:t> Правда»". </a:t>
            </a:r>
          </a:p>
        </p:txBody>
      </p:sp>
    </p:spTree>
    <p:extLst>
      <p:ext uri="{BB962C8B-B14F-4D97-AF65-F5344CB8AC3E}">
        <p14:creationId xmlns:p14="http://schemas.microsoft.com/office/powerpoint/2010/main" val="2072984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50706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Тульчині</a:t>
            </a:r>
            <a:r>
              <a:rPr lang="ru-RU" dirty="0"/>
              <a:t>, в </a:t>
            </a:r>
            <a:r>
              <a:rPr lang="ru-RU" dirty="0" err="1"/>
              <a:t>будинку</a:t>
            </a:r>
            <a:r>
              <a:rPr lang="ru-RU" dirty="0"/>
              <a:t>, де жив </a:t>
            </a:r>
            <a:r>
              <a:rPr lang="ru-RU" dirty="0" smtClean="0"/>
              <a:t>                                     П</a:t>
            </a:r>
            <a:r>
              <a:rPr lang="ru-RU" dirty="0"/>
              <a:t>. Пестель (</a:t>
            </a:r>
            <a:r>
              <a:rPr lang="ru-RU" dirty="0" err="1"/>
              <a:t>вулиця</a:t>
            </a:r>
            <a:r>
              <a:rPr lang="ru-RU" dirty="0"/>
              <a:t> Пестеля, 24), в 1975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відкрито</a:t>
            </a:r>
            <a:r>
              <a:rPr lang="ru-RU" dirty="0"/>
              <a:t> музей. В саду перед входом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встановили</a:t>
            </a:r>
            <a:r>
              <a:rPr lang="ru-RU" dirty="0"/>
              <a:t> бюст Павла Пестеля. </a:t>
            </a:r>
            <a:br>
              <a:rPr lang="ru-RU" dirty="0"/>
            </a:br>
            <a:r>
              <a:rPr lang="ru-RU" dirty="0" err="1"/>
              <a:t>Розділ</a:t>
            </a:r>
            <a:r>
              <a:rPr lang="ru-RU" dirty="0"/>
              <a:t>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є і в </a:t>
            </a:r>
            <a:r>
              <a:rPr lang="ru-RU" dirty="0" err="1"/>
              <a:t>Тульчинському</a:t>
            </a:r>
            <a:r>
              <a:rPr lang="ru-RU" dirty="0"/>
              <a:t> </a:t>
            </a:r>
            <a:r>
              <a:rPr lang="ru-RU" dirty="0" err="1"/>
              <a:t>історико-краєзнавчому</a:t>
            </a:r>
            <a:r>
              <a:rPr lang="ru-RU" dirty="0"/>
              <a:t> </a:t>
            </a:r>
            <a:r>
              <a:rPr lang="ru-RU" dirty="0" err="1"/>
              <a:t>музеї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будівлі</a:t>
            </a:r>
            <a:r>
              <a:rPr lang="ru-RU" dirty="0"/>
              <a:t> </a:t>
            </a:r>
            <a:r>
              <a:rPr lang="ru-RU" dirty="0" err="1"/>
              <a:t>колишнього</a:t>
            </a:r>
            <a:r>
              <a:rPr lang="ru-RU" dirty="0"/>
              <a:t> </a:t>
            </a:r>
            <a:r>
              <a:rPr lang="ru-RU" dirty="0" err="1"/>
              <a:t>Офіцерського</a:t>
            </a:r>
            <a:r>
              <a:rPr lang="ru-RU" dirty="0"/>
              <a:t> </a:t>
            </a:r>
            <a:r>
              <a:rPr lang="ru-RU" dirty="0" err="1"/>
              <a:t>зібрання</a:t>
            </a:r>
            <a:r>
              <a:rPr lang="ru-RU" dirty="0"/>
              <a:t> 2-ї </a:t>
            </a:r>
            <a:r>
              <a:rPr lang="ru-RU" dirty="0" err="1"/>
              <a:t>армії</a:t>
            </a:r>
            <a:r>
              <a:rPr lang="ru-RU" dirty="0"/>
              <a:t>, тут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бували</a:t>
            </a:r>
            <a:r>
              <a:rPr lang="ru-RU" dirty="0"/>
              <a:t> Пестель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декабристи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990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upload.wikimedia.org/wikipedia/uk/thumb/7/78/%D0%9C%D1%83%D0%B7%D0%B5%D0%B9_%D0%BA%D1%80%D0%B0%D1%94%D0%B7.JPG/200px-%D0%9C%D1%83%D0%B7%D0%B5%D0%B9_%D0%BA%D1%80%D0%B0%D1%94%D0%B7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5252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5949280"/>
            <a:ext cx="9252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Тульчинський</a:t>
            </a:r>
            <a:r>
              <a:rPr lang="ru-RU" dirty="0"/>
              <a:t> </a:t>
            </a:r>
            <a:r>
              <a:rPr lang="ru-RU" dirty="0" err="1"/>
              <a:t>історико-краєзнавчий</a:t>
            </a:r>
            <a:r>
              <a:rPr lang="ru-RU" dirty="0"/>
              <a:t> </a:t>
            </a:r>
            <a:r>
              <a:rPr lang="ru-RU" dirty="0" err="1"/>
              <a:t>музей,колишній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 </a:t>
            </a:r>
            <a:r>
              <a:rPr lang="ru-RU" dirty="0" err="1"/>
              <a:t>Офіцерського</a:t>
            </a:r>
            <a:r>
              <a:rPr lang="ru-RU" dirty="0"/>
              <a:t> </a:t>
            </a:r>
            <a:r>
              <a:rPr lang="ru-RU" dirty="0" err="1"/>
              <a:t>зібрання</a:t>
            </a:r>
            <a:r>
              <a:rPr lang="ru-RU" dirty="0"/>
              <a:t> (18ст.)</a:t>
            </a:r>
          </a:p>
        </p:txBody>
      </p:sp>
    </p:spTree>
    <p:extLst>
      <p:ext uri="{BB962C8B-B14F-4D97-AF65-F5344CB8AC3E}">
        <p14:creationId xmlns:p14="http://schemas.microsoft.com/office/powerpoint/2010/main" val="3641968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5962674"/>
          </a:xfrm>
        </p:spPr>
        <p:txBody>
          <a:bodyPr>
            <a:noAutofit/>
          </a:bodyPr>
          <a:lstStyle/>
          <a:p>
            <a:r>
              <a:rPr lang="ru-RU" sz="3200" dirty="0"/>
              <a:t>На честь 150-ї </a:t>
            </a:r>
            <a:r>
              <a:rPr lang="ru-RU" sz="3200" dirty="0" err="1"/>
              <a:t>річниці</a:t>
            </a:r>
            <a:r>
              <a:rPr lang="ru-RU" sz="3200" dirty="0"/>
              <a:t> </a:t>
            </a:r>
            <a:r>
              <a:rPr lang="ru-RU" sz="3200" dirty="0" err="1"/>
              <a:t>повстання</a:t>
            </a:r>
            <a:r>
              <a:rPr lang="ru-RU" sz="3200" dirty="0"/>
              <a:t> </a:t>
            </a:r>
            <a:r>
              <a:rPr lang="ru-RU" sz="3200" dirty="0" err="1"/>
              <a:t>декабристів</a:t>
            </a:r>
            <a:r>
              <a:rPr lang="ru-RU" sz="3200" dirty="0"/>
              <a:t> в 1975 </a:t>
            </a:r>
            <a:r>
              <a:rPr lang="ru-RU" sz="3200" dirty="0" err="1"/>
              <a:t>році</a:t>
            </a:r>
            <a:r>
              <a:rPr lang="ru-RU" sz="3200" dirty="0"/>
              <a:t> в </a:t>
            </a:r>
            <a:r>
              <a:rPr lang="ru-RU" sz="3200" dirty="0" err="1"/>
              <a:t>Кам'янці</a:t>
            </a:r>
            <a:r>
              <a:rPr lang="ru-RU" sz="3200" dirty="0"/>
              <a:t> </a:t>
            </a:r>
            <a:r>
              <a:rPr lang="ru-RU" sz="3200" dirty="0" err="1"/>
              <a:t>Черкаської</a:t>
            </a:r>
            <a:r>
              <a:rPr lang="ru-RU" sz="3200" dirty="0"/>
              <a:t> </a:t>
            </a:r>
            <a:r>
              <a:rPr lang="ru-RU" sz="3200" dirty="0" err="1"/>
              <a:t>області</a:t>
            </a:r>
            <a:r>
              <a:rPr lang="ru-RU" sz="3200" dirty="0"/>
              <a:t> в Парку </a:t>
            </a:r>
            <a:r>
              <a:rPr lang="ru-RU" sz="3200" dirty="0" err="1"/>
              <a:t>Декабристів</a:t>
            </a:r>
            <a:r>
              <a:rPr lang="ru-RU" sz="3200" dirty="0"/>
              <a:t> </a:t>
            </a:r>
            <a:r>
              <a:rPr lang="ru-RU" sz="3200" dirty="0" err="1"/>
              <a:t>відкритий</a:t>
            </a:r>
            <a:r>
              <a:rPr lang="ru-RU" sz="3200" dirty="0"/>
              <a:t> </a:t>
            </a:r>
            <a:r>
              <a:rPr lang="ru-RU" sz="3200" dirty="0" err="1"/>
              <a:t>пам'ятник</a:t>
            </a:r>
            <a:r>
              <a:rPr lang="ru-RU" sz="3200" dirty="0"/>
              <a:t> декабристам, </a:t>
            </a:r>
            <a:r>
              <a:rPr lang="ru-RU" sz="3200" dirty="0" err="1"/>
              <a:t>скульптори</a:t>
            </a:r>
            <a:r>
              <a:rPr lang="ru-RU" sz="3200" dirty="0"/>
              <a:t> </a:t>
            </a:r>
            <a:r>
              <a:rPr lang="ru-RU" sz="3200" dirty="0" err="1"/>
              <a:t>Вронський</a:t>
            </a:r>
            <a:r>
              <a:rPr lang="ru-RU" sz="3200" dirty="0"/>
              <a:t> Макар </a:t>
            </a:r>
            <a:r>
              <a:rPr lang="ru-RU" sz="3200" dirty="0" err="1"/>
              <a:t>Кіндратович</a:t>
            </a:r>
            <a:r>
              <a:rPr lang="ru-RU" sz="3200" dirty="0"/>
              <a:t> і </a:t>
            </a:r>
            <a:r>
              <a:rPr lang="ru-RU" sz="3200" dirty="0" err="1"/>
              <a:t>Чепелик</a:t>
            </a:r>
            <a:r>
              <a:rPr lang="ru-RU" sz="3200" dirty="0"/>
              <a:t> </a:t>
            </a:r>
            <a:r>
              <a:rPr lang="ru-RU" sz="3200" dirty="0" err="1"/>
              <a:t>Володимир</a:t>
            </a:r>
            <a:r>
              <a:rPr lang="ru-RU" sz="3200" dirty="0"/>
              <a:t> </a:t>
            </a:r>
            <a:r>
              <a:rPr lang="ru-RU" sz="3200" dirty="0" err="1"/>
              <a:t>Андрійович</a:t>
            </a:r>
            <a:r>
              <a:rPr lang="ru-RU" sz="3200" dirty="0"/>
              <a:t>, </a:t>
            </a:r>
            <a:r>
              <a:rPr lang="ru-RU" sz="3200" dirty="0" err="1"/>
              <a:t>архітектор</a:t>
            </a:r>
            <a:r>
              <a:rPr lang="ru-RU" sz="3200" dirty="0"/>
              <a:t> </a:t>
            </a:r>
            <a:r>
              <a:rPr lang="ru-RU" sz="3200" dirty="0" err="1"/>
              <a:t>Гнєздилов</a:t>
            </a:r>
            <a:r>
              <a:rPr lang="ru-RU" sz="3200" dirty="0"/>
              <a:t> Василь </a:t>
            </a:r>
            <a:r>
              <a:rPr lang="ru-RU" sz="3200" dirty="0" err="1"/>
              <a:t>Георгійович</a:t>
            </a:r>
            <a:r>
              <a:rPr lang="ru-RU" sz="3200" dirty="0"/>
              <a:t>. У </a:t>
            </a:r>
            <a:r>
              <a:rPr lang="ru-RU" sz="3200" dirty="0" err="1"/>
              <a:t>цьому</a:t>
            </a:r>
            <a:r>
              <a:rPr lang="ru-RU" sz="3200" dirty="0"/>
              <a:t> ж </a:t>
            </a:r>
            <a:r>
              <a:rPr lang="ru-RU" sz="3200" dirty="0" err="1"/>
              <a:t>році</a:t>
            </a:r>
            <a:r>
              <a:rPr lang="ru-RU" sz="3200" dirty="0"/>
              <a:t> </a:t>
            </a:r>
            <a:r>
              <a:rPr lang="ru-RU" sz="3200" dirty="0" err="1"/>
              <a:t>пам'ятник</a:t>
            </a:r>
            <a:r>
              <a:rPr lang="ru-RU" sz="3200" dirty="0"/>
              <a:t> декабристам </a:t>
            </a:r>
            <a:r>
              <a:rPr lang="ru-RU" sz="3200" dirty="0" err="1"/>
              <a:t>відкритий</a:t>
            </a:r>
            <a:r>
              <a:rPr lang="ru-RU" sz="3200" dirty="0"/>
              <a:t> у </a:t>
            </a:r>
            <a:r>
              <a:rPr lang="ru-RU" sz="3200" dirty="0" err="1"/>
              <a:t>Василькові</a:t>
            </a:r>
            <a:r>
              <a:rPr lang="ru-RU" sz="3200" dirty="0"/>
              <a:t>, скульптор </a:t>
            </a:r>
            <a:r>
              <a:rPr lang="ru-RU" sz="3200" dirty="0" err="1"/>
              <a:t>Вронський</a:t>
            </a:r>
            <a:r>
              <a:rPr lang="ru-RU" sz="3200" dirty="0"/>
              <a:t> Макар </a:t>
            </a:r>
            <a:r>
              <a:rPr lang="ru-RU" sz="3200" dirty="0" err="1"/>
              <a:t>Кіндратович</a:t>
            </a:r>
            <a:r>
              <a:rPr lang="ru-RU" sz="3200" dirty="0"/>
              <a:t>, </a:t>
            </a:r>
            <a:r>
              <a:rPr lang="ru-RU" sz="3200" dirty="0" err="1"/>
              <a:t>архітектор</a:t>
            </a:r>
            <a:r>
              <a:rPr lang="ru-RU" sz="3200" dirty="0"/>
              <a:t> </a:t>
            </a:r>
            <a:r>
              <a:rPr lang="ru-RU" sz="3200" dirty="0" err="1"/>
              <a:t>Гнєздилов</a:t>
            </a:r>
            <a:r>
              <a:rPr lang="ru-RU" sz="3200" dirty="0"/>
              <a:t> Василь </a:t>
            </a:r>
            <a:r>
              <a:rPr lang="ru-RU" sz="3200" dirty="0" err="1"/>
              <a:t>Георгійович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6781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Декабристський рух в Україні — це діяльність таємних організацій декабристів в Україні: Союзу благоденства, Південного товариства і Товариства об'єднаних слов'ян та події, пов'язані з повстанням Чернігівського полку.</a:t>
            </a:r>
            <a:b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Україна поряд із Санкт-Петербургом стала основною територією поширення декабристського руху. Ядром декабристського руху в Україні стало Правобережжя. Тут була розквартирована друга армія, офіцери якої служили в Західній Європі під час наполеонівських воєн.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найактивніших формах діяльність декабристів здійснювалась на території нинішніх Полтавської, Вінницької, Київської, Черкаської і Житомирської областей.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upload.wikimedia.org/wikipedia/commons/thumb/4/4c/%D0%9A%D0%B0%D0%BC%D1%8F%D0%BD%D0%BA%D0%B02.JPG/300px-%D0%9A%D0%B0%D0%BC%D1%8F%D0%BD%D0%BA%D0%B02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04"/>
            <a:ext cx="9144000" cy="573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9552" y="590030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декабристам. Парк </a:t>
            </a:r>
            <a:r>
              <a:rPr lang="ru-RU" dirty="0" err="1"/>
              <a:t>Декабристів</a:t>
            </a:r>
            <a:r>
              <a:rPr lang="ru-RU" dirty="0"/>
              <a:t>, </a:t>
            </a:r>
            <a:r>
              <a:rPr lang="ru-RU" dirty="0" err="1"/>
              <a:t>м.Кам'янка</a:t>
            </a:r>
            <a:r>
              <a:rPr lang="ru-RU" dirty="0"/>
              <a:t> (</a:t>
            </a:r>
            <a:r>
              <a:rPr lang="ru-RU" dirty="0" err="1"/>
              <a:t>Черкаська</a:t>
            </a:r>
            <a:r>
              <a:rPr lang="ru-RU" dirty="0"/>
              <a:t> область). </a:t>
            </a:r>
          </a:p>
        </p:txBody>
      </p:sp>
    </p:spTree>
    <p:extLst>
      <p:ext uri="{BB962C8B-B14F-4D97-AF65-F5344CB8AC3E}">
        <p14:creationId xmlns:p14="http://schemas.microsoft.com/office/powerpoint/2010/main" val="1950092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Білій</a:t>
            </a:r>
            <a:r>
              <a:rPr lang="ru-RU" dirty="0"/>
              <a:t> </a:t>
            </a:r>
            <a:r>
              <a:rPr lang="ru-RU" dirty="0" err="1"/>
              <a:t>Церкві</a:t>
            </a:r>
            <a:r>
              <a:rPr lang="ru-RU" dirty="0"/>
              <a:t>, у парку «</a:t>
            </a:r>
            <a:r>
              <a:rPr lang="ru-RU" dirty="0" err="1"/>
              <a:t>Олександрія</a:t>
            </a:r>
            <a:r>
              <a:rPr lang="ru-RU" dirty="0"/>
              <a:t>»,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меморіальна</a:t>
            </a:r>
            <a:r>
              <a:rPr lang="ru-RU" dirty="0"/>
              <a:t> </a:t>
            </a:r>
            <a:r>
              <a:rPr lang="ru-RU" dirty="0" err="1"/>
              <a:t>дошка</a:t>
            </a:r>
            <a:r>
              <a:rPr lang="ru-RU" dirty="0"/>
              <a:t> на честь того, </a:t>
            </a:r>
            <a:r>
              <a:rPr lang="ru-RU" dirty="0" err="1"/>
              <a:t>що</a:t>
            </a:r>
            <a:r>
              <a:rPr lang="ru-RU" dirty="0"/>
              <a:t> тут </a:t>
            </a:r>
            <a:r>
              <a:rPr lang="ru-RU" dirty="0" err="1"/>
              <a:t>бували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П. І. Пестель, С. І. </a:t>
            </a:r>
            <a:r>
              <a:rPr lang="ru-RU" dirty="0" err="1"/>
              <a:t>Муравйов</a:t>
            </a:r>
            <a:r>
              <a:rPr lang="ru-RU" dirty="0"/>
              <a:t>-Апостол і М. П. Бестужев-</a:t>
            </a:r>
            <a:r>
              <a:rPr lang="ru-RU" dirty="0" err="1"/>
              <a:t>Рюмін</a:t>
            </a:r>
            <a:r>
              <a:rPr lang="ru-RU" dirty="0"/>
              <a:t>. В </a:t>
            </a:r>
            <a:r>
              <a:rPr lang="ru-RU" dirty="0" err="1"/>
              <a:t>Умані</a:t>
            </a:r>
            <a:r>
              <a:rPr lang="ru-RU" dirty="0"/>
              <a:t>, по </a:t>
            </a:r>
            <a:r>
              <a:rPr lang="ru-RU" dirty="0" err="1"/>
              <a:t>вулиці</a:t>
            </a:r>
            <a:r>
              <a:rPr lang="ru-RU" dirty="0"/>
              <a:t> </a:t>
            </a:r>
            <a:r>
              <a:rPr lang="ru-RU" dirty="0" err="1"/>
              <a:t>Коломенської</a:t>
            </a:r>
            <a:r>
              <a:rPr lang="ru-RU" dirty="0"/>
              <a:t>, </a:t>
            </a:r>
            <a:r>
              <a:rPr lang="ru-RU" dirty="0" err="1"/>
              <a:t>стоїть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часу жив С. Г. </a:t>
            </a:r>
            <a:r>
              <a:rPr lang="ru-RU" dirty="0" err="1"/>
              <a:t>Волконський</a:t>
            </a:r>
            <a:r>
              <a:rPr lang="ru-RU" dirty="0"/>
              <a:t>. Перед </a:t>
            </a:r>
            <a:r>
              <a:rPr lang="ru-RU" dirty="0" err="1"/>
              <a:t>будинком</a:t>
            </a:r>
            <a:r>
              <a:rPr lang="ru-RU" dirty="0"/>
              <a:t> - стела. </a:t>
            </a:r>
          </a:p>
        </p:txBody>
      </p:sp>
    </p:spTree>
    <p:extLst>
      <p:ext uri="{BB962C8B-B14F-4D97-AF65-F5344CB8AC3E}">
        <p14:creationId xmlns:p14="http://schemas.microsoft.com/office/powerpoint/2010/main" val="1272801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r>
              <a:rPr lang="ru-RU" dirty="0"/>
              <a:t>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 на </a:t>
            </a:r>
            <a:r>
              <a:rPr lang="ru-RU" dirty="0" err="1"/>
              <a:t>Волині</a:t>
            </a:r>
            <a:r>
              <a:rPr lang="ru-RU" dirty="0"/>
              <a:t> </a:t>
            </a:r>
            <a:r>
              <a:rPr lang="ru-RU" dirty="0" err="1"/>
              <a:t>нагадує</a:t>
            </a:r>
            <a:r>
              <a:rPr lang="ru-RU" dirty="0"/>
              <a:t> </a:t>
            </a:r>
            <a:r>
              <a:rPr lang="ru-RU" dirty="0" err="1"/>
              <a:t>вулиця</a:t>
            </a:r>
            <a:r>
              <a:rPr lang="ru-RU" dirty="0"/>
              <a:t> </a:t>
            </a:r>
            <a:r>
              <a:rPr lang="ru-RU" dirty="0" err="1"/>
              <a:t>Декабристів</a:t>
            </a:r>
            <a:r>
              <a:rPr lang="ru-RU" dirty="0"/>
              <a:t> в с. </a:t>
            </a:r>
            <a:r>
              <a:rPr lang="ru-RU" dirty="0" err="1"/>
              <a:t>Ліщині</a:t>
            </a:r>
            <a:r>
              <a:rPr lang="ru-RU" dirty="0"/>
              <a:t> </a:t>
            </a:r>
            <a:r>
              <a:rPr lang="ru-RU" dirty="0" err="1"/>
              <a:t>Житомирської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На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зберігся</a:t>
            </a:r>
            <a:r>
              <a:rPr lang="ru-RU" dirty="0"/>
              <a:t> </a:t>
            </a:r>
            <a:r>
              <a:rPr lang="ru-RU" dirty="0" err="1"/>
              <a:t>старовинний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де </a:t>
            </a:r>
            <a:r>
              <a:rPr lang="ru-RU" dirty="0" err="1"/>
              <a:t>збиралися</a:t>
            </a:r>
            <a:r>
              <a:rPr lang="ru-RU" dirty="0"/>
              <a:t> на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таємні</a:t>
            </a:r>
            <a:r>
              <a:rPr lang="ru-RU" dirty="0"/>
              <a:t> сходки </a:t>
            </a:r>
            <a:r>
              <a:rPr lang="ru-RU" dirty="0" err="1"/>
              <a:t>офіцери</a:t>
            </a:r>
            <a:r>
              <a:rPr lang="ru-RU" dirty="0"/>
              <a:t>. У </a:t>
            </a:r>
            <a:r>
              <a:rPr lang="ru-RU" dirty="0" err="1"/>
              <a:t>Новограді-Волинському</a:t>
            </a:r>
            <a:r>
              <a:rPr lang="ru-RU" dirty="0"/>
              <a:t> та </a:t>
            </a:r>
            <a:r>
              <a:rPr lang="ru-RU" dirty="0" err="1"/>
              <a:t>Любарі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пам'ятні</a:t>
            </a:r>
            <a:r>
              <a:rPr lang="ru-RU" dirty="0"/>
              <a:t> знаки.</a:t>
            </a:r>
          </a:p>
        </p:txBody>
      </p:sp>
    </p:spTree>
    <p:extLst>
      <p:ext uri="{BB962C8B-B14F-4D97-AF65-F5344CB8AC3E}">
        <p14:creationId xmlns:p14="http://schemas.microsoft.com/office/powerpoint/2010/main" val="1020646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Презентация была подготовлена ученицей 9-Б класса средней школы №21 Данильченко </a:t>
            </a:r>
            <a:r>
              <a:rPr lang="ru-RU" sz="6000" dirty="0" err="1" smtClean="0"/>
              <a:t>Владиславой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0501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75240" cy="5530626"/>
          </a:xfrm>
        </p:spPr>
        <p:txBody>
          <a:bodyPr>
            <a:noAutofit/>
          </a:bodyPr>
          <a:lstStyle/>
          <a:p>
            <a:r>
              <a:rPr lang="ru-RU" sz="3200" dirty="0"/>
              <a:t>На початку </a:t>
            </a:r>
            <a:r>
              <a:rPr lang="en-US" sz="3200" dirty="0"/>
              <a:t>XIX </a:t>
            </a:r>
            <a:r>
              <a:rPr lang="ru-RU" sz="3200" dirty="0"/>
              <a:t>ст. в </a:t>
            </a:r>
            <a:r>
              <a:rPr lang="ru-RU" sz="3200" dirty="0" err="1"/>
              <a:t>Російський</a:t>
            </a:r>
            <a:r>
              <a:rPr lang="ru-RU" sz="3200" dirty="0"/>
              <a:t> </a:t>
            </a:r>
            <a:r>
              <a:rPr lang="ru-RU" sz="3200" dirty="0" err="1"/>
              <a:t>імперії</a:t>
            </a:r>
            <a:r>
              <a:rPr lang="ru-RU" sz="3200" dirty="0"/>
              <a:t> </a:t>
            </a:r>
            <a:r>
              <a:rPr lang="ru-RU" sz="3200" dirty="0" err="1"/>
              <a:t>оживився</a:t>
            </a:r>
            <a:r>
              <a:rPr lang="ru-RU" sz="3200" dirty="0"/>
              <a:t> </a:t>
            </a:r>
            <a:r>
              <a:rPr lang="ru-RU" sz="3200" dirty="0" err="1"/>
              <a:t>суспільно-політичний</a:t>
            </a:r>
            <a:r>
              <a:rPr lang="ru-RU" sz="3200" dirty="0"/>
              <a:t> </a:t>
            </a:r>
            <a:r>
              <a:rPr lang="ru-RU" sz="3200" dirty="0" err="1"/>
              <a:t>рух</a:t>
            </a:r>
            <a:r>
              <a:rPr lang="ru-RU" sz="3200" dirty="0"/>
              <a:t>, одним з </a:t>
            </a:r>
            <a:r>
              <a:rPr lang="ru-RU" sz="3200" dirty="0" err="1"/>
              <a:t>різновидів</a:t>
            </a:r>
            <a:r>
              <a:rPr lang="ru-RU" sz="3200" dirty="0"/>
              <a:t> </a:t>
            </a:r>
            <a:r>
              <a:rPr lang="ru-RU" sz="3200" dirty="0" err="1"/>
              <a:t>якого</a:t>
            </a:r>
            <a:r>
              <a:rPr lang="ru-RU" sz="3200" dirty="0"/>
              <a:t> </a:t>
            </a:r>
            <a:r>
              <a:rPr lang="ru-RU" sz="3200" dirty="0" err="1"/>
              <a:t>були</a:t>
            </a:r>
            <a:r>
              <a:rPr lang="ru-RU" sz="3200" dirty="0"/>
              <a:t> </a:t>
            </a:r>
            <a:r>
              <a:rPr lang="ru-RU" sz="3200" dirty="0" err="1"/>
              <a:t>масонські</a:t>
            </a:r>
            <a:r>
              <a:rPr lang="ru-RU" sz="3200" dirty="0"/>
              <a:t> </a:t>
            </a:r>
            <a:r>
              <a:rPr lang="ru-RU" sz="3200" dirty="0" err="1"/>
              <a:t>ложі</a:t>
            </a:r>
            <a:r>
              <a:rPr lang="ru-RU" sz="3200" dirty="0"/>
              <a:t>: у </a:t>
            </a:r>
            <a:r>
              <a:rPr lang="ru-RU" sz="3200" dirty="0" err="1"/>
              <a:t>Києві</a:t>
            </a:r>
            <a:r>
              <a:rPr lang="ru-RU" sz="3200" dirty="0"/>
              <a:t> („</a:t>
            </a:r>
            <a:r>
              <a:rPr lang="ru-RU" sz="3200" dirty="0" err="1"/>
              <a:t>З’єднані</a:t>
            </a:r>
            <a:r>
              <a:rPr lang="ru-RU" sz="3200" dirty="0"/>
              <a:t> </a:t>
            </a:r>
            <a:r>
              <a:rPr lang="ru-RU" sz="3200" dirty="0" err="1"/>
              <a:t>слов’яни</a:t>
            </a:r>
            <a:r>
              <a:rPr lang="ru-RU" sz="3200" dirty="0"/>
              <a:t>”) та в </a:t>
            </a:r>
            <a:r>
              <a:rPr lang="ru-RU" sz="3200" dirty="0" err="1"/>
              <a:t>Полтаві</a:t>
            </a:r>
            <a:r>
              <a:rPr lang="ru-RU" sz="3200" dirty="0"/>
              <a:t> („</a:t>
            </a:r>
            <a:r>
              <a:rPr lang="ru-RU" sz="3200" dirty="0" err="1"/>
              <a:t>Любов</a:t>
            </a:r>
            <a:r>
              <a:rPr lang="ru-RU" sz="3200" dirty="0"/>
              <a:t> до </a:t>
            </a:r>
            <a:r>
              <a:rPr lang="ru-RU" sz="3200" dirty="0" err="1"/>
              <a:t>істини</a:t>
            </a:r>
            <a:r>
              <a:rPr lang="ru-RU" sz="3200" dirty="0"/>
              <a:t>”),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декабристський</a:t>
            </a:r>
            <a:r>
              <a:rPr lang="ru-RU" sz="3200" dirty="0"/>
              <a:t> </a:t>
            </a:r>
            <a:r>
              <a:rPr lang="ru-RU" sz="3200" dirty="0" err="1"/>
              <a:t>рух</a:t>
            </a:r>
            <a:r>
              <a:rPr lang="ru-RU" sz="3200" dirty="0"/>
              <a:t>. </a:t>
            </a:r>
            <a:r>
              <a:rPr lang="ru-RU" sz="3200" dirty="0" err="1"/>
              <a:t>Вже</a:t>
            </a:r>
            <a:r>
              <a:rPr lang="ru-RU" sz="3200" dirty="0"/>
              <a:t> </a:t>
            </a:r>
            <a:r>
              <a:rPr lang="ru-RU" sz="3200" dirty="0" err="1"/>
              <a:t>незабаром</a:t>
            </a:r>
            <a:r>
              <a:rPr lang="ru-RU" sz="3200" dirty="0"/>
              <a:t>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утворення</a:t>
            </a:r>
            <a:r>
              <a:rPr lang="ru-RU" sz="3200" dirty="0"/>
              <a:t> Союзу </a:t>
            </a:r>
            <a:r>
              <a:rPr lang="ru-RU" sz="3200" dirty="0" err="1"/>
              <a:t>спасіння</a:t>
            </a:r>
            <a:r>
              <a:rPr lang="ru-RU" sz="3200" dirty="0"/>
              <a:t> </a:t>
            </a:r>
            <a:r>
              <a:rPr lang="ru-RU" sz="3200" dirty="0" err="1"/>
              <a:t>діяльність</a:t>
            </a:r>
            <a:r>
              <a:rPr lang="ru-RU" sz="3200" dirty="0"/>
              <a:t> </a:t>
            </a:r>
            <a:r>
              <a:rPr lang="ru-RU" sz="3200" dirty="0" err="1"/>
              <a:t>декабристів</a:t>
            </a:r>
            <a:r>
              <a:rPr lang="ru-RU" sz="3200" dirty="0"/>
              <a:t> </a:t>
            </a:r>
            <a:r>
              <a:rPr lang="ru-RU" sz="3200" dirty="0" err="1"/>
              <a:t>перекинулася</a:t>
            </a:r>
            <a:r>
              <a:rPr lang="ru-RU" sz="3200" dirty="0"/>
              <a:t> на </a:t>
            </a:r>
            <a:r>
              <a:rPr lang="ru-RU" sz="3200" dirty="0" err="1"/>
              <a:t>південь</a:t>
            </a:r>
            <a:r>
              <a:rPr lang="ru-RU" sz="3200" dirty="0"/>
              <a:t> </a:t>
            </a:r>
            <a:r>
              <a:rPr lang="ru-RU" sz="3200" dirty="0" err="1"/>
              <a:t>Російської</a:t>
            </a:r>
            <a:r>
              <a:rPr lang="ru-RU" sz="3200" dirty="0"/>
              <a:t> </a:t>
            </a:r>
            <a:r>
              <a:rPr lang="ru-RU" sz="3200" dirty="0" err="1"/>
              <a:t>імперії</a:t>
            </a:r>
            <a:r>
              <a:rPr lang="ru-RU" sz="3200" dirty="0"/>
              <a:t>. </a:t>
            </a:r>
            <a:r>
              <a:rPr lang="ru-RU" sz="3200" dirty="0" err="1"/>
              <a:t>Провідний</a:t>
            </a:r>
            <a:r>
              <a:rPr lang="ru-RU" sz="3200" dirty="0"/>
              <a:t> </a:t>
            </a:r>
            <a:r>
              <a:rPr lang="ru-RU" sz="3200" dirty="0" err="1"/>
              <a:t>радянський</a:t>
            </a:r>
            <a:r>
              <a:rPr lang="ru-RU" sz="3200" dirty="0"/>
              <a:t> </a:t>
            </a:r>
            <a:r>
              <a:rPr lang="ru-RU" sz="3200" dirty="0" err="1"/>
              <a:t>декабристовед</a:t>
            </a:r>
            <a:r>
              <a:rPr lang="ru-RU" sz="3200" dirty="0"/>
              <a:t> </a:t>
            </a:r>
            <a:r>
              <a:rPr lang="ru-RU" sz="3200" dirty="0" err="1"/>
              <a:t>академік</a:t>
            </a:r>
            <a:r>
              <a:rPr lang="ru-RU" sz="3200" dirty="0"/>
              <a:t> М. В. </a:t>
            </a:r>
            <a:r>
              <a:rPr lang="ru-RU" sz="3200" dirty="0" err="1"/>
              <a:t>Нечкіна</a:t>
            </a:r>
            <a:r>
              <a:rPr lang="ru-RU" sz="3200" dirty="0"/>
              <a:t> </a:t>
            </a:r>
            <a:r>
              <a:rPr lang="ru-RU" sz="3200" dirty="0" err="1"/>
              <a:t>зазначає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в </a:t>
            </a:r>
            <a:r>
              <a:rPr lang="ru-RU" sz="3200" dirty="0" err="1"/>
              <a:t>ньому</a:t>
            </a:r>
            <a:r>
              <a:rPr lang="ru-RU" sz="3200" dirty="0"/>
              <a:t> широко </a:t>
            </a:r>
            <a:r>
              <a:rPr lang="ru-RU" sz="3200" dirty="0" err="1"/>
              <a:t>була</a:t>
            </a:r>
            <a:r>
              <a:rPr lang="ru-RU" sz="3200" dirty="0"/>
              <a:t> представлена </a:t>
            </a:r>
            <a:r>
              <a:rPr lang="ru-RU" sz="3200" dirty="0" err="1"/>
              <a:t>Україна</a:t>
            </a:r>
            <a:r>
              <a:rPr lang="ru-RU" sz="3200"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Діяльність декабристів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Таємні товариства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Autofit/>
          </a:bodyPr>
          <a:lstStyle/>
          <a:p>
            <a:r>
              <a:rPr lang="ru-RU" sz="2400" dirty="0" err="1"/>
              <a:t>Найпереконливішим</a:t>
            </a:r>
            <a:r>
              <a:rPr lang="ru-RU" sz="2400" dirty="0"/>
              <a:t> </a:t>
            </a:r>
            <a:r>
              <a:rPr lang="ru-RU" sz="2400" dirty="0" err="1"/>
              <a:t>підтвердженням</a:t>
            </a:r>
            <a:r>
              <a:rPr lang="ru-RU" sz="2400" dirty="0"/>
              <a:t> </a:t>
            </a:r>
            <a:r>
              <a:rPr lang="ru-RU" sz="2400" dirty="0" err="1"/>
              <a:t>зв'язку</a:t>
            </a:r>
            <a:r>
              <a:rPr lang="ru-RU" sz="2400" dirty="0"/>
              <a:t> </a:t>
            </a:r>
            <a:r>
              <a:rPr lang="ru-RU" sz="2400" dirty="0" err="1"/>
              <a:t>декабристського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з </a:t>
            </a:r>
            <a:r>
              <a:rPr lang="ru-RU" sz="2400" dirty="0" err="1"/>
              <a:t>Україною</a:t>
            </a:r>
            <a:r>
              <a:rPr lang="ru-RU" sz="2400" dirty="0"/>
              <a:t> є не </a:t>
            </a:r>
            <a:r>
              <a:rPr lang="ru-RU" sz="2400" dirty="0" err="1"/>
              <a:t>проживання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служба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декабристів</a:t>
            </a:r>
            <a:r>
              <a:rPr lang="ru-RU" sz="2400" dirty="0"/>
              <a:t>, а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декабристських</a:t>
            </a:r>
            <a:r>
              <a:rPr lang="ru-RU" sz="2400" dirty="0"/>
              <a:t> </a:t>
            </a:r>
            <a:r>
              <a:rPr lang="ru-RU" sz="2400" dirty="0" err="1"/>
              <a:t>організацій</a:t>
            </a:r>
            <a:r>
              <a:rPr lang="ru-RU" sz="2400" dirty="0"/>
              <a:t>. В </a:t>
            </a:r>
            <a:r>
              <a:rPr lang="ru-RU" sz="2400" dirty="0" err="1"/>
              <a:t>Україні</a:t>
            </a:r>
            <a:r>
              <a:rPr lang="ru-RU" sz="2400" dirty="0"/>
              <a:t>, де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розквартировані</a:t>
            </a:r>
            <a:r>
              <a:rPr lang="ru-RU" sz="2400" dirty="0"/>
              <a:t> </a:t>
            </a:r>
            <a:r>
              <a:rPr lang="ru-RU" sz="2400" dirty="0" err="1"/>
              <a:t>російські</a:t>
            </a:r>
            <a:r>
              <a:rPr lang="ru-RU" sz="2400" dirty="0"/>
              <a:t> </a:t>
            </a:r>
            <a:r>
              <a:rPr lang="ru-RU" sz="2400" dirty="0" err="1"/>
              <a:t>війська</a:t>
            </a:r>
            <a:r>
              <a:rPr lang="ru-RU" sz="2400" dirty="0"/>
              <a:t>, </a:t>
            </a:r>
            <a:r>
              <a:rPr lang="ru-RU" sz="2400" dirty="0" err="1"/>
              <a:t>перебувало</a:t>
            </a:r>
            <a:r>
              <a:rPr lang="ru-RU" sz="2400" dirty="0"/>
              <a:t> на </a:t>
            </a:r>
            <a:r>
              <a:rPr lang="ru-RU" sz="2400" dirty="0" err="1"/>
              <a:t>службі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опозиційно</a:t>
            </a:r>
            <a:r>
              <a:rPr lang="ru-RU" sz="2400" dirty="0"/>
              <a:t> </a:t>
            </a:r>
            <a:r>
              <a:rPr lang="ru-RU" sz="2400" dirty="0" err="1"/>
              <a:t>налаштованих</a:t>
            </a:r>
            <a:r>
              <a:rPr lang="ru-RU" sz="2400" dirty="0"/>
              <a:t> </a:t>
            </a:r>
            <a:r>
              <a:rPr lang="ru-RU" sz="2400" dirty="0" err="1"/>
              <a:t>офіцерів</a:t>
            </a:r>
            <a:r>
              <a:rPr lang="ru-RU" sz="2400" dirty="0"/>
              <a:t> — </a:t>
            </a:r>
            <a:r>
              <a:rPr lang="ru-RU" sz="2400" dirty="0" err="1"/>
              <a:t>членів</a:t>
            </a:r>
            <a:r>
              <a:rPr lang="ru-RU" sz="2400" dirty="0"/>
              <a:t> </a:t>
            </a:r>
            <a:r>
              <a:rPr lang="ru-RU" sz="2400" dirty="0" err="1"/>
              <a:t>таємних</a:t>
            </a:r>
            <a:r>
              <a:rPr lang="ru-RU" sz="2400" dirty="0"/>
              <a:t> </a:t>
            </a:r>
            <a:r>
              <a:rPr lang="ru-RU" sz="2400" dirty="0" err="1"/>
              <a:t>товариств</a:t>
            </a:r>
            <a:r>
              <a:rPr lang="ru-RU" sz="2400" dirty="0"/>
              <a:t>. В 1818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прибуття</a:t>
            </a:r>
            <a:r>
              <a:rPr lang="ru-RU" sz="2400" dirty="0"/>
              <a:t> на службу до </a:t>
            </a:r>
            <a:r>
              <a:rPr lang="ru-RU" sz="2400" dirty="0" err="1"/>
              <a:t>Києва</a:t>
            </a:r>
            <a:r>
              <a:rPr lang="ru-RU" sz="2400" dirty="0"/>
              <a:t> генерала М. Орлова </a:t>
            </a:r>
            <a:r>
              <a:rPr lang="ru-RU" sz="2400" dirty="0" err="1"/>
              <a:t>місто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центром </a:t>
            </a:r>
            <a:r>
              <a:rPr lang="ru-RU" sz="2400" dirty="0" err="1"/>
              <a:t>ділових</a:t>
            </a:r>
            <a:r>
              <a:rPr lang="ru-RU" sz="2400" dirty="0"/>
              <a:t> </a:t>
            </a:r>
            <a:r>
              <a:rPr lang="ru-RU" sz="2400" dirty="0" err="1"/>
              <a:t>зустрічей</a:t>
            </a:r>
            <a:r>
              <a:rPr lang="ru-RU" sz="2400" dirty="0"/>
              <a:t> </a:t>
            </a:r>
            <a:r>
              <a:rPr lang="ru-RU" sz="2400" dirty="0" err="1"/>
              <a:t>членів</a:t>
            </a:r>
            <a:r>
              <a:rPr lang="ru-RU" sz="2400" dirty="0"/>
              <a:t> Союзу </a:t>
            </a:r>
            <a:r>
              <a:rPr lang="ru-RU" sz="2400" dirty="0" err="1"/>
              <a:t>благоденства</a:t>
            </a:r>
            <a:r>
              <a:rPr lang="ru-RU" sz="2400" dirty="0"/>
              <a:t>. У </a:t>
            </a:r>
            <a:r>
              <a:rPr lang="ru-RU" sz="2400" dirty="0" err="1"/>
              <a:t>Тульчині</a:t>
            </a:r>
            <a:r>
              <a:rPr lang="ru-RU" sz="2400" dirty="0"/>
              <a:t> </a:t>
            </a:r>
            <a:r>
              <a:rPr lang="ru-RU" sz="2400" dirty="0" err="1"/>
              <a:t>існувала</a:t>
            </a:r>
            <a:r>
              <a:rPr lang="ru-RU" sz="2400" dirty="0"/>
              <a:t> </a:t>
            </a:r>
            <a:r>
              <a:rPr lang="ru-RU" sz="2400" dirty="0" err="1"/>
              <a:t>філія</a:t>
            </a:r>
            <a:r>
              <a:rPr lang="ru-RU" sz="2400" dirty="0"/>
              <a:t> </a:t>
            </a:r>
            <a:r>
              <a:rPr lang="ru-RU" sz="2400" dirty="0" err="1"/>
              <a:t>московського</a:t>
            </a:r>
            <a:r>
              <a:rPr lang="ru-RU" sz="2400" dirty="0"/>
              <a:t> Союзу </a:t>
            </a:r>
            <a:r>
              <a:rPr lang="ru-RU" sz="2400" dirty="0" err="1"/>
              <a:t>благоденства</a:t>
            </a:r>
            <a:r>
              <a:rPr lang="ru-RU" sz="2400" dirty="0"/>
              <a:t>.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ліквідації</a:t>
            </a:r>
            <a:r>
              <a:rPr lang="ru-RU" sz="2400" dirty="0"/>
              <a:t> Союзу </a:t>
            </a:r>
            <a:r>
              <a:rPr lang="ru-RU" sz="2400" dirty="0" err="1"/>
              <a:t>благоденства</a:t>
            </a:r>
            <a:r>
              <a:rPr lang="ru-RU" sz="2400" dirty="0"/>
              <a:t> в 1821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більшість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членів</a:t>
            </a:r>
            <a:r>
              <a:rPr lang="ru-RU" sz="2400" dirty="0"/>
              <a:t> не </a:t>
            </a:r>
            <a:r>
              <a:rPr lang="ru-RU" sz="2400" dirty="0" err="1"/>
              <a:t>припинила</a:t>
            </a:r>
            <a:r>
              <a:rPr lang="ru-RU" sz="2400" dirty="0"/>
              <a:t> </a:t>
            </a:r>
            <a:r>
              <a:rPr lang="ru-RU" sz="2400" dirty="0" err="1"/>
              <a:t>політичної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У </a:t>
            </a:r>
            <a:r>
              <a:rPr lang="ru-RU" sz="2400" dirty="0" err="1"/>
              <a:t>березні</a:t>
            </a:r>
            <a:r>
              <a:rPr lang="ru-RU" sz="2400" dirty="0"/>
              <a:t> 1821 року </a:t>
            </a:r>
            <a:r>
              <a:rPr lang="ru-RU" sz="2400" dirty="0" err="1"/>
              <a:t>Тульчинська</a:t>
            </a:r>
            <a:r>
              <a:rPr lang="ru-RU" sz="2400" dirty="0"/>
              <a:t> управа </a:t>
            </a:r>
            <a:r>
              <a:rPr lang="ru-RU" sz="2400" dirty="0" err="1"/>
              <a:t>ухвалила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 про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нової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, яка </a:t>
            </a:r>
            <a:r>
              <a:rPr lang="ru-RU" sz="2400" dirty="0" err="1"/>
              <a:t>була</a:t>
            </a:r>
            <a:r>
              <a:rPr lang="ru-RU" sz="2400" dirty="0"/>
              <a:t> названа </a:t>
            </a:r>
            <a:r>
              <a:rPr lang="ru-RU" sz="2400" dirty="0" err="1"/>
              <a:t>Південним</a:t>
            </a:r>
            <a:r>
              <a:rPr lang="ru-RU" sz="2400" dirty="0"/>
              <a:t> </a:t>
            </a:r>
            <a:r>
              <a:rPr lang="ru-RU" sz="2400" dirty="0" err="1"/>
              <a:t>товариством</a:t>
            </a:r>
            <a:r>
              <a:rPr lang="ru-RU" sz="2400" dirty="0"/>
              <a:t>. Головою </a:t>
            </a:r>
            <a:r>
              <a:rPr lang="ru-RU" sz="2400" dirty="0" err="1"/>
              <a:t>останнього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обрано</a:t>
            </a:r>
            <a:r>
              <a:rPr lang="ru-RU" sz="2400" dirty="0"/>
              <a:t> полковника Павла Пестеля. Членами </a:t>
            </a:r>
            <a:r>
              <a:rPr lang="ru-RU" sz="2400" dirty="0" err="1"/>
              <a:t>товариства</a:t>
            </a:r>
            <a:r>
              <a:rPr lang="ru-RU" sz="2400" dirty="0"/>
              <a:t> стали </a:t>
            </a:r>
            <a:r>
              <a:rPr lang="ru-RU" sz="2400" dirty="0" err="1"/>
              <a:t>офіцери</a:t>
            </a:r>
            <a:r>
              <a:rPr lang="ru-RU" sz="2400" dirty="0"/>
              <a:t> </a:t>
            </a:r>
            <a:r>
              <a:rPr lang="ru-RU" sz="2400" dirty="0" err="1"/>
              <a:t>полків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перебували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dirty="0" err="1"/>
              <a:t>Північне</a:t>
            </a:r>
            <a:r>
              <a:rPr lang="ru-RU" sz="2400" dirty="0"/>
              <a:t> </a:t>
            </a:r>
            <a:r>
              <a:rPr lang="ru-RU" sz="2400" dirty="0" err="1"/>
              <a:t>товариство</a:t>
            </a:r>
            <a:r>
              <a:rPr lang="ru-RU" sz="2400" dirty="0"/>
              <a:t> </a:t>
            </a:r>
            <a:r>
              <a:rPr lang="ru-RU" sz="2400" dirty="0" err="1"/>
              <a:t>організаційно</a:t>
            </a:r>
            <a:r>
              <a:rPr lang="ru-RU" sz="2400" dirty="0"/>
              <a:t> </a:t>
            </a:r>
            <a:r>
              <a:rPr lang="ru-RU" sz="2400" dirty="0" err="1"/>
              <a:t>оформилося</a:t>
            </a:r>
            <a:r>
              <a:rPr lang="ru-RU" sz="2400" dirty="0"/>
              <a:t> </a:t>
            </a:r>
            <a:r>
              <a:rPr lang="ru-RU" sz="2400" dirty="0" err="1"/>
              <a:t>пізніше</a:t>
            </a:r>
            <a:r>
              <a:rPr lang="ru-RU" sz="2400" dirty="0"/>
              <a:t>, </a:t>
            </a:r>
            <a:r>
              <a:rPr lang="ru-RU" sz="2400" dirty="0" err="1"/>
              <a:t>наприкінці</a:t>
            </a:r>
            <a:r>
              <a:rPr lang="ru-RU" sz="2400" dirty="0"/>
              <a:t> 1821 року. </a:t>
            </a:r>
            <a:r>
              <a:rPr lang="ru-RU" sz="2400" dirty="0" err="1"/>
              <a:t>Крім</a:t>
            </a:r>
            <a:r>
              <a:rPr lang="ru-RU" sz="2400" dirty="0"/>
              <a:t> </a:t>
            </a:r>
            <a:r>
              <a:rPr lang="ru-RU" sz="2400" dirty="0" err="1"/>
              <a:t>тульчинської</a:t>
            </a:r>
            <a:r>
              <a:rPr lang="ru-RU" sz="2400" dirty="0"/>
              <a:t> </a:t>
            </a:r>
            <a:r>
              <a:rPr lang="ru-RU" sz="2400" dirty="0" err="1"/>
              <a:t>управи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засновано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дві</a:t>
            </a:r>
            <a:r>
              <a:rPr lang="ru-RU" sz="2400" dirty="0"/>
              <a:t>: </a:t>
            </a:r>
            <a:r>
              <a:rPr lang="ru-RU" sz="2400" dirty="0" err="1"/>
              <a:t>Кам'янську</a:t>
            </a:r>
            <a:r>
              <a:rPr lang="ru-RU" sz="2400" dirty="0"/>
              <a:t> — на </a:t>
            </a:r>
            <a:r>
              <a:rPr lang="ru-RU" sz="2400" dirty="0" err="1"/>
              <a:t>чолі</a:t>
            </a:r>
            <a:r>
              <a:rPr lang="ru-RU" sz="2400" dirty="0"/>
              <a:t> з В. </a:t>
            </a:r>
            <a:r>
              <a:rPr lang="ru-RU" sz="2400" dirty="0" err="1"/>
              <a:t>Давидовиим</a:t>
            </a:r>
            <a:r>
              <a:rPr lang="ru-RU" sz="2400" dirty="0"/>
              <a:t> та Волконским і </a:t>
            </a:r>
            <a:r>
              <a:rPr lang="ru-RU" sz="2400" dirty="0" err="1"/>
              <a:t>Васильківську</a:t>
            </a:r>
            <a:r>
              <a:rPr lang="ru-RU" sz="2400" dirty="0"/>
              <a:t>, яку </a:t>
            </a:r>
            <a:r>
              <a:rPr lang="ru-RU" sz="2400" dirty="0" err="1"/>
              <a:t>очолював</a:t>
            </a:r>
            <a:r>
              <a:rPr lang="ru-RU" sz="2400" dirty="0"/>
              <a:t> </a:t>
            </a:r>
            <a:r>
              <a:rPr lang="ru-RU" sz="2400" dirty="0" err="1"/>
              <a:t>підполковник</a:t>
            </a:r>
            <a:r>
              <a:rPr lang="ru-RU" sz="2400" dirty="0"/>
              <a:t> </a:t>
            </a:r>
            <a:r>
              <a:rPr lang="ru-RU" sz="2400" dirty="0" err="1"/>
              <a:t>Муравйов</a:t>
            </a:r>
            <a:r>
              <a:rPr lang="ru-RU" sz="2400" dirty="0"/>
              <a:t>-Апостол </a:t>
            </a:r>
            <a:r>
              <a:rPr lang="ru-RU" sz="2400" dirty="0" err="1"/>
              <a:t>Сергій</a:t>
            </a:r>
            <a:r>
              <a:rPr lang="ru-RU" sz="2400" dirty="0"/>
              <a:t> </a:t>
            </a:r>
            <a:r>
              <a:rPr lang="ru-RU" sz="2400" dirty="0" err="1"/>
              <a:t>Іванович</a:t>
            </a:r>
            <a:r>
              <a:rPr lang="ru-RU" sz="2400" dirty="0"/>
              <a:t>. Час </a:t>
            </a:r>
            <a:r>
              <a:rPr lang="ru-RU" sz="2400" dirty="0" err="1"/>
              <a:t>від</a:t>
            </a:r>
            <a:r>
              <a:rPr lang="ru-RU" sz="2400" dirty="0"/>
              <a:t> часу </a:t>
            </a:r>
            <a:r>
              <a:rPr lang="ru-RU" sz="2400" dirty="0" err="1"/>
              <a:t>відбувалися</a:t>
            </a:r>
            <a:r>
              <a:rPr lang="ru-RU" sz="2400" dirty="0"/>
              <a:t> </a:t>
            </a:r>
            <a:r>
              <a:rPr lang="ru-RU" sz="2400" dirty="0" err="1"/>
              <a:t>конспіративні</a:t>
            </a:r>
            <a:r>
              <a:rPr lang="ru-RU" sz="2400" dirty="0"/>
              <a:t> </a:t>
            </a:r>
            <a:r>
              <a:rPr lang="ru-RU" sz="2400" dirty="0" err="1"/>
              <a:t>наради</a:t>
            </a:r>
            <a:r>
              <a:rPr lang="ru-RU" sz="2400" dirty="0"/>
              <a:t> </a:t>
            </a:r>
            <a:r>
              <a:rPr lang="ru-RU" sz="2400" dirty="0" err="1"/>
              <a:t>товариств</a:t>
            </a:r>
            <a:r>
              <a:rPr lang="ru-RU" sz="2400" dirty="0"/>
              <a:t>. Для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використовували</a:t>
            </a:r>
            <a:r>
              <a:rPr lang="ru-RU" sz="2400" dirty="0"/>
              <a:t> </a:t>
            </a:r>
            <a:r>
              <a:rPr lang="ru-RU" sz="2400" dirty="0" err="1"/>
              <a:t>Київський</a:t>
            </a:r>
            <a:r>
              <a:rPr lang="ru-RU" sz="2400" dirty="0"/>
              <a:t> </a:t>
            </a:r>
            <a:r>
              <a:rPr lang="ru-RU" sz="2400" dirty="0" err="1"/>
              <a:t>контрактовий</a:t>
            </a:r>
            <a:r>
              <a:rPr lang="ru-RU" sz="2400" dirty="0"/>
              <a:t> ярмарок. В </a:t>
            </a:r>
            <a:r>
              <a:rPr lang="ru-RU" sz="2400" dirty="0" err="1"/>
              <a:t>Кам'янці</a:t>
            </a:r>
            <a:r>
              <a:rPr lang="ru-RU" sz="2400" dirty="0"/>
              <a:t> регулярно </a:t>
            </a:r>
            <a:r>
              <a:rPr lang="ru-RU" sz="2400" dirty="0" err="1"/>
              <a:t>скликалися</a:t>
            </a:r>
            <a:r>
              <a:rPr lang="ru-RU" sz="2400" dirty="0"/>
              <a:t> </a:t>
            </a:r>
            <a:r>
              <a:rPr lang="ru-RU" sz="2400" dirty="0" err="1"/>
              <a:t>осінні</a:t>
            </a:r>
            <a:r>
              <a:rPr lang="ru-RU" sz="2400" dirty="0"/>
              <a:t> </a:t>
            </a:r>
            <a:r>
              <a:rPr lang="ru-RU" sz="2400" dirty="0" err="1"/>
              <a:t>наради</a:t>
            </a:r>
            <a:r>
              <a:rPr lang="ru-RU" sz="2400" dirty="0"/>
              <a:t> </a:t>
            </a:r>
            <a:r>
              <a:rPr lang="ru-RU" sz="2400" dirty="0" err="1"/>
              <a:t>декабристів</a:t>
            </a:r>
            <a:r>
              <a:rPr lang="ru-RU" sz="2400" dirty="0"/>
              <a:t>. З </a:t>
            </a:r>
            <a:r>
              <a:rPr lang="ru-RU" sz="2400" dirty="0" err="1"/>
              <a:t>трьох</a:t>
            </a:r>
            <a:r>
              <a:rPr lang="ru-RU" sz="2400" dirty="0"/>
              <a:t> </a:t>
            </a:r>
            <a:r>
              <a:rPr lang="ru-RU" sz="2400" dirty="0" err="1"/>
              <a:t>таємних</a:t>
            </a:r>
            <a:r>
              <a:rPr lang="ru-RU" sz="2400" dirty="0"/>
              <a:t> </a:t>
            </a:r>
            <a:r>
              <a:rPr lang="ru-RU" sz="2400" dirty="0" err="1"/>
              <a:t>товариств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виникли</a:t>
            </a:r>
            <a:r>
              <a:rPr lang="ru-RU" sz="2400" dirty="0"/>
              <a:t> на початку 20-х </a:t>
            </a:r>
            <a:r>
              <a:rPr lang="ru-RU" sz="2400" dirty="0" err="1"/>
              <a:t>років</a:t>
            </a:r>
            <a:r>
              <a:rPr lang="ru-RU" sz="2400" dirty="0"/>
              <a:t> 19 </a:t>
            </a:r>
            <a:r>
              <a:rPr lang="ru-RU" sz="2400" dirty="0" err="1"/>
              <a:t>століття</a:t>
            </a:r>
            <a:r>
              <a:rPr lang="ru-RU" sz="2400" dirty="0"/>
              <a:t>, коли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декабристів</a:t>
            </a:r>
            <a:r>
              <a:rPr lang="ru-RU" sz="2400" dirty="0"/>
              <a:t> </a:t>
            </a:r>
            <a:r>
              <a:rPr lang="ru-RU" sz="2400" dirty="0" err="1"/>
              <a:t>перебував</a:t>
            </a:r>
            <a:r>
              <a:rPr lang="ru-RU" sz="2400" dirty="0"/>
              <a:t> в </a:t>
            </a:r>
            <a:r>
              <a:rPr lang="ru-RU" sz="2400" dirty="0" err="1"/>
              <a:t>найзрілішої</a:t>
            </a:r>
            <a:r>
              <a:rPr lang="ru-RU" sz="2400" dirty="0"/>
              <a:t>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свого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існували</a:t>
            </a:r>
            <a:r>
              <a:rPr lang="ru-RU" sz="2400" dirty="0"/>
              <a:t> і проводили </a:t>
            </a:r>
            <a:r>
              <a:rPr lang="ru-RU" sz="2400" dirty="0" err="1"/>
              <a:t>революційну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два </a:t>
            </a:r>
            <a:r>
              <a:rPr lang="ru-RU" sz="2400" dirty="0" err="1"/>
              <a:t>таємних</a:t>
            </a:r>
            <a:r>
              <a:rPr lang="ru-RU" sz="2400" dirty="0"/>
              <a:t> </a:t>
            </a:r>
            <a:r>
              <a:rPr lang="ru-RU" sz="2400" dirty="0" err="1"/>
              <a:t>товариства</a:t>
            </a:r>
            <a:r>
              <a:rPr lang="ru-RU" sz="2400" dirty="0"/>
              <a:t> — </a:t>
            </a:r>
            <a:r>
              <a:rPr lang="ru-RU" sz="2400" dirty="0" err="1"/>
              <a:t>Південне</a:t>
            </a:r>
            <a:r>
              <a:rPr lang="ru-RU" sz="2400" dirty="0"/>
              <a:t> </a:t>
            </a:r>
            <a:r>
              <a:rPr lang="ru-RU" sz="2400" dirty="0" err="1"/>
              <a:t>товариство</a:t>
            </a:r>
            <a:r>
              <a:rPr lang="ru-RU" sz="2400" dirty="0"/>
              <a:t> і </a:t>
            </a:r>
            <a:r>
              <a:rPr lang="ru-RU" sz="2400" dirty="0" err="1"/>
              <a:t>Товариство</a:t>
            </a:r>
            <a:r>
              <a:rPr lang="ru-RU" sz="2400" dirty="0"/>
              <a:t> </a:t>
            </a:r>
            <a:r>
              <a:rPr lang="ru-RU" sz="2400" dirty="0" err="1"/>
              <a:t>об'єднаних</a:t>
            </a:r>
            <a:r>
              <a:rPr lang="ru-RU" sz="2400" dirty="0"/>
              <a:t> </a:t>
            </a:r>
            <a:r>
              <a:rPr lang="ru-RU" sz="2400" dirty="0" err="1"/>
              <a:t>слов'ян</a:t>
            </a:r>
            <a:r>
              <a:rPr lang="ru-RU" sz="2400" dirty="0"/>
              <a:t>, </a:t>
            </a:r>
            <a:r>
              <a:rPr lang="ru-RU" sz="2400" dirty="0" err="1"/>
              <a:t>засноване</a:t>
            </a:r>
            <a:r>
              <a:rPr lang="ru-RU" sz="2400" dirty="0"/>
              <a:t> в 1823 </a:t>
            </a:r>
            <a:r>
              <a:rPr lang="ru-RU" sz="2400" dirty="0" err="1"/>
              <a:t>році</a:t>
            </a:r>
            <a:r>
              <a:rPr lang="ru-RU" sz="2400" dirty="0"/>
              <a:t> у </a:t>
            </a:r>
            <a:r>
              <a:rPr lang="ru-RU" sz="2400" dirty="0" err="1"/>
              <a:t>Новограді-Волинському</a:t>
            </a:r>
            <a:r>
              <a:rPr lang="ru-RU" sz="2400" dirty="0"/>
              <a:t> </a:t>
            </a:r>
            <a:r>
              <a:rPr lang="ru-RU" sz="2400" dirty="0" err="1"/>
              <a:t>братами</a:t>
            </a:r>
            <a:r>
              <a:rPr lang="ru-RU" sz="2400" dirty="0"/>
              <a:t> </a:t>
            </a:r>
            <a:r>
              <a:rPr lang="ru-RU" sz="2400" dirty="0" err="1"/>
              <a:t>Борисовими</a:t>
            </a:r>
            <a:r>
              <a:rPr lang="ru-RU" sz="2400" dirty="0"/>
              <a:t>.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п'яти</a:t>
            </a:r>
            <a:r>
              <a:rPr lang="ru-RU" sz="2400" dirty="0"/>
              <a:t> </a:t>
            </a:r>
            <a:r>
              <a:rPr lang="ru-RU" sz="2400" dirty="0" err="1"/>
              <a:t>страчених</a:t>
            </a:r>
            <a:r>
              <a:rPr lang="ru-RU" sz="2400" dirty="0"/>
              <a:t> </a:t>
            </a:r>
            <a:r>
              <a:rPr lang="ru-RU" sz="2400" dirty="0" err="1"/>
              <a:t>лідерів</a:t>
            </a:r>
            <a:r>
              <a:rPr lang="ru-RU" sz="2400" dirty="0"/>
              <a:t> </a:t>
            </a:r>
            <a:r>
              <a:rPr lang="ru-RU" sz="2400" dirty="0" err="1"/>
              <a:t>троє</a:t>
            </a:r>
            <a:r>
              <a:rPr lang="ru-RU" sz="2400" dirty="0"/>
              <a:t> належали до числа </a:t>
            </a:r>
            <a:r>
              <a:rPr lang="ru-RU" sz="2400" dirty="0" err="1"/>
              <a:t>керівників</a:t>
            </a:r>
            <a:r>
              <a:rPr lang="ru-RU" sz="2400" dirty="0"/>
              <a:t> </a:t>
            </a:r>
            <a:r>
              <a:rPr lang="ru-RU" sz="2400" dirty="0" err="1"/>
              <a:t>Південного</a:t>
            </a:r>
            <a:r>
              <a:rPr lang="ru-RU" sz="2400" dirty="0"/>
              <a:t> </a:t>
            </a:r>
            <a:r>
              <a:rPr lang="ru-RU" sz="2400" dirty="0" err="1"/>
              <a:t>товариства</a:t>
            </a:r>
            <a:r>
              <a:rPr lang="ru-RU" sz="2400" dirty="0"/>
              <a:t>. Головою </a:t>
            </a:r>
            <a:r>
              <a:rPr lang="ru-RU" sz="2400" dirty="0" err="1"/>
              <a:t>Південного</a:t>
            </a:r>
            <a:r>
              <a:rPr lang="ru-RU" sz="2400" dirty="0"/>
              <a:t> </a:t>
            </a:r>
            <a:r>
              <a:rPr lang="ru-RU" sz="2400" dirty="0" err="1"/>
              <a:t>товариства</a:t>
            </a:r>
            <a:r>
              <a:rPr lang="ru-RU" sz="2400" dirty="0"/>
              <a:t> Пестелем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розроблена</a:t>
            </a:r>
            <a:r>
              <a:rPr lang="ru-RU" sz="2400" dirty="0"/>
              <a:t> «Русская правда» — </a:t>
            </a:r>
            <a:r>
              <a:rPr lang="ru-RU" sz="2400" dirty="0" err="1"/>
              <a:t>видатний</a:t>
            </a:r>
            <a:r>
              <a:rPr lang="ru-RU" sz="2400" dirty="0"/>
              <a:t> </a:t>
            </a:r>
            <a:r>
              <a:rPr lang="ru-RU" sz="2400" dirty="0" err="1"/>
              <a:t>програмний</a:t>
            </a:r>
            <a:r>
              <a:rPr lang="ru-RU" sz="2400" dirty="0"/>
              <a:t> документ </a:t>
            </a:r>
            <a:r>
              <a:rPr lang="ru-RU" sz="2400" dirty="0" err="1"/>
              <a:t>руху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0"/>
            <a:ext cx="7446640" cy="1124744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Київські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»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ru-RU" sz="2400" dirty="0" err="1">
                <a:solidFill>
                  <a:srgbClr val="FFFF00"/>
                </a:solidFill>
              </a:rPr>
              <a:t>Важливою</a:t>
            </a:r>
            <a:r>
              <a:rPr lang="ru-RU" sz="2400" dirty="0">
                <a:solidFill>
                  <a:srgbClr val="FFFF00"/>
                </a:solidFill>
              </a:rPr>
              <a:t> формою </a:t>
            </a:r>
            <a:r>
              <a:rPr lang="ru-RU" sz="2400" dirty="0" err="1">
                <a:solidFill>
                  <a:srgbClr val="FFFF00"/>
                </a:solidFill>
              </a:rPr>
              <a:t>діяльності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Південного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товариства</a:t>
            </a:r>
            <a:r>
              <a:rPr lang="ru-RU" sz="2400" dirty="0">
                <a:solidFill>
                  <a:srgbClr val="FFFF00"/>
                </a:solidFill>
              </a:rPr>
              <a:t> стали </a:t>
            </a:r>
            <a:r>
              <a:rPr lang="ru-RU" sz="2400" dirty="0" err="1">
                <a:solidFill>
                  <a:srgbClr val="FFFF00"/>
                </a:solidFill>
              </a:rPr>
              <a:t>з'їзди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його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керівників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які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проводилися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щорічно</a:t>
            </a:r>
            <a:r>
              <a:rPr lang="ru-RU" sz="2400" dirty="0">
                <a:solidFill>
                  <a:srgbClr val="FFFF00"/>
                </a:solidFill>
              </a:rPr>
              <a:t> (</a:t>
            </a:r>
            <a:r>
              <a:rPr lang="ru-RU" sz="2400" dirty="0" err="1">
                <a:solidFill>
                  <a:srgbClr val="FFFF00"/>
                </a:solidFill>
              </a:rPr>
              <a:t>декабристи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називали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їх</a:t>
            </a:r>
            <a:r>
              <a:rPr lang="ru-RU" sz="2400" dirty="0">
                <a:solidFill>
                  <a:srgbClr val="FFFF00"/>
                </a:solidFill>
              </a:rPr>
              <a:t> «</a:t>
            </a:r>
            <a:r>
              <a:rPr lang="ru-RU" sz="2400" dirty="0" err="1">
                <a:solidFill>
                  <a:srgbClr val="FFFF00"/>
                </a:solidFill>
              </a:rPr>
              <a:t>київські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контракти</a:t>
            </a:r>
            <a:r>
              <a:rPr lang="ru-RU" sz="2400" dirty="0">
                <a:solidFill>
                  <a:srgbClr val="FFFF00"/>
                </a:solidFill>
              </a:rPr>
              <a:t>»). </a:t>
            </a:r>
            <a:r>
              <a:rPr lang="ru-RU" sz="2400" dirty="0" err="1">
                <a:solidFill>
                  <a:srgbClr val="FFFF00"/>
                </a:solidFill>
              </a:rPr>
              <a:t>Декабристи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збиралися</a:t>
            </a:r>
            <a:r>
              <a:rPr lang="ru-RU" sz="2400" dirty="0">
                <a:solidFill>
                  <a:srgbClr val="FFFF00"/>
                </a:solidFill>
              </a:rPr>
              <a:t> на початку року, з метою </a:t>
            </a:r>
            <a:r>
              <a:rPr lang="ru-RU" sz="2400" dirty="0" err="1">
                <a:solidFill>
                  <a:srgbClr val="FFFF00"/>
                </a:solidFill>
              </a:rPr>
              <a:t>конспірації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з'їзди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приурочувалися</a:t>
            </a:r>
            <a:r>
              <a:rPr lang="ru-RU" sz="2400" dirty="0">
                <a:solidFill>
                  <a:srgbClr val="FFFF00"/>
                </a:solidFill>
              </a:rPr>
              <a:t> до ярмарку. Перший </a:t>
            </a:r>
            <a:r>
              <a:rPr lang="ru-RU" sz="2400" dirty="0" err="1">
                <a:solidFill>
                  <a:srgbClr val="FFFF00"/>
                </a:solidFill>
              </a:rPr>
              <a:t>з'їзд</a:t>
            </a:r>
            <a:r>
              <a:rPr lang="ru-RU" sz="2400" dirty="0">
                <a:solidFill>
                  <a:srgbClr val="FFFF00"/>
                </a:solidFill>
              </a:rPr>
              <a:t> проходив в </a:t>
            </a:r>
            <a:r>
              <a:rPr lang="ru-RU" sz="2400" dirty="0" err="1">
                <a:solidFill>
                  <a:srgbClr val="FFFF00"/>
                </a:solidFill>
              </a:rPr>
              <a:t>січні</a:t>
            </a:r>
            <a:r>
              <a:rPr lang="ru-RU" sz="2400" dirty="0">
                <a:solidFill>
                  <a:srgbClr val="FFFF00"/>
                </a:solidFill>
              </a:rPr>
              <a:t> 1822 року в </a:t>
            </a:r>
            <a:r>
              <a:rPr lang="ru-RU" sz="2400" dirty="0" err="1">
                <a:solidFill>
                  <a:srgbClr val="FFFF00"/>
                </a:solidFill>
              </a:rPr>
              <a:t>Києві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будинку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Давидова</a:t>
            </a:r>
            <a:r>
              <a:rPr lang="ru-RU" sz="2400" dirty="0">
                <a:solidFill>
                  <a:srgbClr val="FFFF00"/>
                </a:solidFill>
              </a:rPr>
              <a:t>. У </a:t>
            </a:r>
            <a:r>
              <a:rPr lang="ru-RU" sz="2400" dirty="0" err="1">
                <a:solidFill>
                  <a:srgbClr val="FFFF00"/>
                </a:solidFill>
              </a:rPr>
              <a:t>його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роботі</a:t>
            </a:r>
            <a:r>
              <a:rPr lang="ru-RU" sz="2400" dirty="0">
                <a:solidFill>
                  <a:srgbClr val="FFFF00"/>
                </a:solidFill>
              </a:rPr>
              <a:t> брали участь Пестель, </a:t>
            </a:r>
            <a:r>
              <a:rPr lang="ru-RU" sz="2400" dirty="0" err="1">
                <a:solidFill>
                  <a:srgbClr val="FFFF00"/>
                </a:solidFill>
              </a:rPr>
              <a:t>Юшневський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Волконський</a:t>
            </a:r>
            <a:r>
              <a:rPr lang="ru-RU" sz="2400" dirty="0">
                <a:solidFill>
                  <a:srgbClr val="FFFF00"/>
                </a:solidFill>
              </a:rPr>
              <a:t>, Давидов, С. </a:t>
            </a:r>
            <a:r>
              <a:rPr lang="ru-RU" sz="2400" dirty="0" err="1">
                <a:solidFill>
                  <a:srgbClr val="FFFF00"/>
                </a:solidFill>
              </a:rPr>
              <a:t>Муравйов</a:t>
            </a:r>
            <a:r>
              <a:rPr lang="ru-RU" sz="2400" dirty="0">
                <a:solidFill>
                  <a:srgbClr val="FFFF00"/>
                </a:solidFill>
              </a:rPr>
              <a:t>-Апостол. На </a:t>
            </a:r>
            <a:r>
              <a:rPr lang="ru-RU" sz="2400" dirty="0" err="1">
                <a:solidFill>
                  <a:srgbClr val="FFFF00"/>
                </a:solidFill>
              </a:rPr>
              <a:t>з'їзді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вирішувалися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організаційні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питання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завершилося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організаційне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оформлення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Південного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товариства</a:t>
            </a:r>
            <a:r>
              <a:rPr lang="ru-RU" sz="2400" dirty="0">
                <a:solidFill>
                  <a:srgbClr val="FFFF00"/>
                </a:solidFill>
              </a:rPr>
              <a:t>. Директорами </a:t>
            </a:r>
            <a:r>
              <a:rPr lang="ru-RU" sz="2400" dirty="0" err="1">
                <a:solidFill>
                  <a:srgbClr val="FFFF00"/>
                </a:solidFill>
              </a:rPr>
              <a:t>товариства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були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обрані</a:t>
            </a:r>
            <a:r>
              <a:rPr lang="ru-RU" sz="2400" dirty="0">
                <a:solidFill>
                  <a:srgbClr val="FFFF00"/>
                </a:solidFill>
              </a:rPr>
              <a:t> Пестель і </a:t>
            </a:r>
            <a:r>
              <a:rPr lang="ru-RU" sz="2400" dirty="0" err="1">
                <a:solidFill>
                  <a:srgbClr val="FFFF00"/>
                </a:solidFill>
              </a:rPr>
              <a:t>Юшневський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  <a:r>
              <a:rPr lang="ru-RU" sz="2400" dirty="0" err="1">
                <a:solidFill>
                  <a:srgbClr val="FFFF00"/>
                </a:solidFill>
              </a:rPr>
              <a:t>Була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підтверджена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кінцева</a:t>
            </a:r>
            <a:r>
              <a:rPr lang="ru-RU" sz="2400" dirty="0">
                <a:solidFill>
                  <a:srgbClr val="FFFF00"/>
                </a:solidFill>
              </a:rPr>
              <a:t> мета </a:t>
            </a:r>
            <a:r>
              <a:rPr lang="ru-RU" sz="2400" dirty="0" err="1">
                <a:solidFill>
                  <a:srgbClr val="FFFF00"/>
                </a:solidFill>
              </a:rPr>
              <a:t>боротьби</a:t>
            </a:r>
            <a:r>
              <a:rPr lang="ru-RU" sz="2400" dirty="0">
                <a:solidFill>
                  <a:srgbClr val="FFFF00"/>
                </a:solidFill>
              </a:rPr>
              <a:t> – </a:t>
            </a:r>
            <a:r>
              <a:rPr lang="ru-RU" sz="2400" dirty="0" err="1">
                <a:solidFill>
                  <a:srgbClr val="FFFF00"/>
                </a:solidFill>
              </a:rPr>
              <a:t>встановлення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Росії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республіки</a:t>
            </a:r>
            <a:r>
              <a:rPr lang="ru-RU" sz="2400" dirty="0">
                <a:solidFill>
                  <a:srgbClr val="FFFF00"/>
                </a:solidFill>
              </a:rPr>
              <a:t> і </a:t>
            </a:r>
            <a:r>
              <a:rPr lang="ru-RU" sz="2400" dirty="0" err="1">
                <a:solidFill>
                  <a:srgbClr val="FFFF00"/>
                </a:solidFill>
              </a:rPr>
              <a:t>знищення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кріпосного</a:t>
            </a:r>
            <a:r>
              <a:rPr lang="ru-RU" sz="2400" dirty="0">
                <a:solidFill>
                  <a:srgbClr val="FFFF00"/>
                </a:solidFill>
              </a:rPr>
              <a:t> права, </a:t>
            </a:r>
            <a:r>
              <a:rPr lang="ru-RU" sz="2400" dirty="0" err="1">
                <a:solidFill>
                  <a:srgbClr val="FFFF00"/>
                </a:solidFill>
              </a:rPr>
              <a:t>причому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йшлося</a:t>
            </a:r>
            <a:r>
              <a:rPr lang="ru-RU" sz="2400" dirty="0">
                <a:solidFill>
                  <a:srgbClr val="FFFF00"/>
                </a:solidFill>
              </a:rPr>
              <a:t> про </a:t>
            </a:r>
            <a:r>
              <a:rPr lang="ru-RU" sz="2400" dirty="0" err="1">
                <a:solidFill>
                  <a:srgbClr val="FFFF00"/>
                </a:solidFill>
              </a:rPr>
              <a:t>наділення</a:t>
            </a:r>
            <a:r>
              <a:rPr lang="ru-RU" sz="2400" dirty="0">
                <a:solidFill>
                  <a:srgbClr val="FFFF00"/>
                </a:solidFill>
              </a:rPr>
              <a:t> селян землею. На думку </a:t>
            </a:r>
            <a:r>
              <a:rPr lang="ru-RU" sz="2400" dirty="0" err="1">
                <a:solidFill>
                  <a:srgbClr val="FFFF00"/>
                </a:solidFill>
              </a:rPr>
              <a:t>учасників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з'їзду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революція</a:t>
            </a:r>
            <a:r>
              <a:rPr lang="ru-RU" sz="2400" dirty="0">
                <a:solidFill>
                  <a:srgbClr val="FFFF00"/>
                </a:solidFill>
              </a:rPr>
              <a:t> повинна </a:t>
            </a:r>
            <a:r>
              <a:rPr lang="ru-RU" sz="2400" dirty="0" err="1">
                <a:solidFill>
                  <a:srgbClr val="FFFF00"/>
                </a:solidFill>
              </a:rPr>
              <a:t>відбутися</a:t>
            </a:r>
            <a:r>
              <a:rPr lang="ru-RU" sz="2400" dirty="0">
                <a:solidFill>
                  <a:srgbClr val="FFFF00"/>
                </a:solidFill>
              </a:rPr>
              <a:t> за </a:t>
            </a:r>
            <a:r>
              <a:rPr lang="ru-RU" sz="2400" dirty="0" err="1">
                <a:solidFill>
                  <a:srgbClr val="FFFF00"/>
                </a:solidFill>
              </a:rPr>
              <a:t>допомогою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військ</a:t>
            </a:r>
            <a:r>
              <a:rPr lang="ru-RU" sz="2400" dirty="0">
                <a:solidFill>
                  <a:srgbClr val="FFFF00"/>
                </a:solidFill>
              </a:rPr>
              <a:t>. Пестель </a:t>
            </a:r>
            <a:r>
              <a:rPr lang="ru-RU" sz="2400" dirty="0" err="1">
                <a:solidFill>
                  <a:srgbClr val="FFFF00"/>
                </a:solidFill>
              </a:rPr>
              <a:t>наполягав</a:t>
            </a:r>
            <a:r>
              <a:rPr lang="ru-RU" sz="2400" dirty="0">
                <a:solidFill>
                  <a:srgbClr val="FFFF00"/>
                </a:solidFill>
              </a:rPr>
              <a:t> на </a:t>
            </a:r>
            <a:r>
              <a:rPr lang="ru-RU" sz="2400" dirty="0" err="1">
                <a:solidFill>
                  <a:srgbClr val="FFFF00"/>
                </a:solidFill>
              </a:rPr>
              <a:t>знищенні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царської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сім'ї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37610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088"/>
            <a:ext cx="9396536" cy="5375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rgbClr val="FFFF00"/>
                </a:solidFill>
              </a:rPr>
              <a:t>Другий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з'їзд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відбувся</a:t>
            </a:r>
            <a:r>
              <a:rPr lang="ru-RU" sz="2800" dirty="0">
                <a:solidFill>
                  <a:srgbClr val="FFFF00"/>
                </a:solidFill>
              </a:rPr>
              <a:t> в </a:t>
            </a:r>
            <a:r>
              <a:rPr lang="ru-RU" sz="2800" dirty="0" err="1">
                <a:solidFill>
                  <a:srgbClr val="FFFF00"/>
                </a:solidFill>
              </a:rPr>
              <a:t>січні</a:t>
            </a:r>
            <a:r>
              <a:rPr lang="ru-RU" sz="2800" dirty="0">
                <a:solidFill>
                  <a:srgbClr val="FFFF00"/>
                </a:solidFill>
              </a:rPr>
              <a:t> 1823 року. На </a:t>
            </a:r>
            <a:r>
              <a:rPr lang="ru-RU" sz="2800" dirty="0" err="1">
                <a:solidFill>
                  <a:srgbClr val="FFFF00"/>
                </a:solidFill>
              </a:rPr>
              <a:t>з'їзді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були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присутні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минулорічні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учасники</a:t>
            </a:r>
            <a:r>
              <a:rPr lang="ru-RU" sz="2800" dirty="0">
                <a:solidFill>
                  <a:srgbClr val="FFFF00"/>
                </a:solidFill>
              </a:rPr>
              <a:t> і М. Бестужев-</a:t>
            </a:r>
            <a:r>
              <a:rPr lang="ru-RU" sz="2800" dirty="0" err="1">
                <a:solidFill>
                  <a:srgbClr val="FFFF00"/>
                </a:solidFill>
              </a:rPr>
              <a:t>Рюмін</a:t>
            </a:r>
            <a:r>
              <a:rPr lang="ru-RU" sz="2800" dirty="0">
                <a:solidFill>
                  <a:srgbClr val="FFFF00"/>
                </a:solidFill>
              </a:rPr>
              <a:t>. </a:t>
            </a:r>
            <a:r>
              <a:rPr lang="ru-RU" sz="2800" dirty="0" err="1">
                <a:solidFill>
                  <a:srgbClr val="FFFF00"/>
                </a:solidFill>
              </a:rPr>
              <a:t>Основне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питання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з'їзду</a:t>
            </a:r>
            <a:r>
              <a:rPr lang="ru-RU" sz="2800" dirty="0">
                <a:solidFill>
                  <a:srgbClr val="FFFF00"/>
                </a:solidFill>
              </a:rPr>
              <a:t> — </a:t>
            </a:r>
            <a:r>
              <a:rPr lang="ru-RU" sz="2800" dirty="0" err="1">
                <a:solidFill>
                  <a:srgbClr val="FFFF00"/>
                </a:solidFill>
              </a:rPr>
              <a:t>обговорення</a:t>
            </a:r>
            <a:r>
              <a:rPr lang="ru-RU" sz="2800" dirty="0">
                <a:solidFill>
                  <a:srgbClr val="FFFF00"/>
                </a:solidFill>
              </a:rPr>
              <a:t> і </a:t>
            </a:r>
            <a:r>
              <a:rPr lang="ru-RU" sz="2800" dirty="0" err="1">
                <a:solidFill>
                  <a:srgbClr val="FFFF00"/>
                </a:solidFill>
              </a:rPr>
              <a:t>прийняття</a:t>
            </a:r>
            <a:r>
              <a:rPr lang="ru-RU" sz="2800" dirty="0">
                <a:solidFill>
                  <a:srgbClr val="FFFF00"/>
                </a:solidFill>
              </a:rPr>
              <a:t> «</a:t>
            </a:r>
            <a:r>
              <a:rPr lang="ru-RU" sz="2800" dirty="0" err="1">
                <a:solidFill>
                  <a:srgbClr val="FFFF00"/>
                </a:solidFill>
              </a:rPr>
              <a:t>Руської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правди</a:t>
            </a:r>
            <a:r>
              <a:rPr lang="ru-RU" sz="2800" dirty="0">
                <a:solidFill>
                  <a:srgbClr val="FFFF00"/>
                </a:solidFill>
              </a:rPr>
              <a:t>», яка </a:t>
            </a:r>
            <a:r>
              <a:rPr lang="ru-RU" sz="2800" dirty="0" err="1">
                <a:solidFill>
                  <a:srgbClr val="FFFF00"/>
                </a:solidFill>
              </a:rPr>
              <a:t>була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прийнята</a:t>
            </a:r>
            <a:r>
              <a:rPr lang="ru-RU" sz="2800" dirty="0">
                <a:solidFill>
                  <a:srgbClr val="FFFF00"/>
                </a:solidFill>
              </a:rPr>
              <a:t> одноголосно і стала </a:t>
            </a:r>
            <a:r>
              <a:rPr lang="ru-RU" sz="2800" dirty="0" err="1">
                <a:solidFill>
                  <a:srgbClr val="FFFF00"/>
                </a:solidFill>
              </a:rPr>
              <a:t>офіційним</a:t>
            </a:r>
            <a:r>
              <a:rPr lang="ru-RU" sz="2800" dirty="0">
                <a:solidFill>
                  <a:srgbClr val="FFFF00"/>
                </a:solidFill>
              </a:rPr>
              <a:t> документом </a:t>
            </a:r>
            <a:r>
              <a:rPr lang="ru-RU" sz="2800" dirty="0" err="1">
                <a:solidFill>
                  <a:srgbClr val="FFFF00"/>
                </a:solidFill>
              </a:rPr>
              <a:t>Південного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товариства</a:t>
            </a:r>
            <a:r>
              <a:rPr lang="ru-RU" sz="2800" dirty="0">
                <a:solidFill>
                  <a:srgbClr val="FFFF00"/>
                </a:solidFill>
              </a:rPr>
              <a:t>. </a:t>
            </a:r>
            <a:r>
              <a:rPr lang="ru-RU" sz="2800" dirty="0" err="1">
                <a:solidFill>
                  <a:srgbClr val="FFFF00"/>
                </a:solidFill>
              </a:rPr>
              <a:t>Муравйов</a:t>
            </a:r>
            <a:r>
              <a:rPr lang="ru-RU" sz="2800" dirty="0">
                <a:solidFill>
                  <a:srgbClr val="FFFF00"/>
                </a:solidFill>
              </a:rPr>
              <a:t>-Апостол поставив на </a:t>
            </a:r>
            <a:r>
              <a:rPr lang="ru-RU" sz="2800" dirty="0" err="1">
                <a:solidFill>
                  <a:srgbClr val="FFFF00"/>
                </a:solidFill>
              </a:rPr>
              <a:t>з'їзді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питання</a:t>
            </a:r>
            <a:r>
              <a:rPr lang="ru-RU" sz="2800" dirty="0">
                <a:solidFill>
                  <a:srgbClr val="FFFF00"/>
                </a:solidFill>
              </a:rPr>
              <a:t> про </a:t>
            </a:r>
            <a:r>
              <a:rPr lang="ru-RU" sz="2800" dirty="0" err="1">
                <a:solidFill>
                  <a:srgbClr val="FFFF00"/>
                </a:solidFill>
              </a:rPr>
              <a:t>повстання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  <a:r>
              <a:rPr lang="ru-RU" sz="2800" dirty="0" err="1">
                <a:solidFill>
                  <a:srgbClr val="FFFF00"/>
                </a:solidFill>
              </a:rPr>
              <a:t>пропонуючи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почати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виступ</a:t>
            </a:r>
            <a:r>
              <a:rPr lang="ru-RU" sz="2800" dirty="0">
                <a:solidFill>
                  <a:srgbClr val="FFFF00"/>
                </a:solidFill>
              </a:rPr>
              <a:t> на </a:t>
            </a:r>
            <a:r>
              <a:rPr lang="ru-RU" sz="2800" dirty="0" err="1">
                <a:solidFill>
                  <a:srgbClr val="FFFF00"/>
                </a:solidFill>
              </a:rPr>
              <a:t>півдні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Росії</a:t>
            </a:r>
            <a:r>
              <a:rPr lang="ru-RU" sz="2800" dirty="0">
                <a:solidFill>
                  <a:srgbClr val="FFFF00"/>
                </a:solidFill>
              </a:rPr>
              <a:t>. </a:t>
            </a:r>
            <a:r>
              <a:rPr lang="ru-RU" sz="2800" dirty="0" err="1">
                <a:solidFill>
                  <a:srgbClr val="FFFF00"/>
                </a:solidFill>
              </a:rPr>
              <a:t>Другий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з'їзд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прийняв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рішення</a:t>
            </a:r>
            <a:r>
              <a:rPr lang="ru-RU" sz="2800" dirty="0">
                <a:solidFill>
                  <a:srgbClr val="FFFF00"/>
                </a:solidFill>
              </a:rPr>
              <a:t> про </a:t>
            </a:r>
            <a:r>
              <a:rPr lang="ru-RU" sz="2800" dirty="0" err="1">
                <a:solidFill>
                  <a:srgbClr val="FFFF00"/>
                </a:solidFill>
              </a:rPr>
              <a:t>створення</a:t>
            </a:r>
            <a:r>
              <a:rPr lang="ru-RU" sz="2800" dirty="0">
                <a:solidFill>
                  <a:srgbClr val="FFFF00"/>
                </a:solidFill>
              </a:rPr>
              <a:t> на </a:t>
            </a:r>
            <a:r>
              <a:rPr lang="ru-RU" sz="2800" dirty="0" err="1">
                <a:solidFill>
                  <a:srgbClr val="FFFF00"/>
                </a:solidFill>
              </a:rPr>
              <a:t>додаток</a:t>
            </a:r>
            <a:r>
              <a:rPr lang="ru-RU" sz="2800" dirty="0">
                <a:solidFill>
                  <a:srgbClr val="FFFF00"/>
                </a:solidFill>
              </a:rPr>
              <a:t> до </a:t>
            </a:r>
            <a:r>
              <a:rPr lang="ru-RU" sz="2800" dirty="0" err="1">
                <a:solidFill>
                  <a:srgbClr val="FFFF00"/>
                </a:solidFill>
              </a:rPr>
              <a:t>Тульчинської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двох</a:t>
            </a:r>
            <a:r>
              <a:rPr lang="ru-RU" sz="2800" dirty="0">
                <a:solidFill>
                  <a:srgbClr val="FFFF00"/>
                </a:solidFill>
              </a:rPr>
              <a:t> управ: </a:t>
            </a:r>
            <a:r>
              <a:rPr lang="ru-RU" sz="2800" dirty="0" err="1">
                <a:solidFill>
                  <a:srgbClr val="FFFF00"/>
                </a:solidFill>
              </a:rPr>
              <a:t>Васильківської</a:t>
            </a:r>
            <a:r>
              <a:rPr lang="ru-RU" sz="2800" dirty="0">
                <a:solidFill>
                  <a:srgbClr val="FFFF00"/>
                </a:solidFill>
              </a:rPr>
              <a:t> на </a:t>
            </a:r>
            <a:r>
              <a:rPr lang="ru-RU" sz="2800" dirty="0" err="1">
                <a:solidFill>
                  <a:srgbClr val="FFFF00"/>
                </a:solidFill>
              </a:rPr>
              <a:t>чолі</a:t>
            </a:r>
            <a:r>
              <a:rPr lang="ru-RU" sz="2800" dirty="0">
                <a:solidFill>
                  <a:srgbClr val="FFFF00"/>
                </a:solidFill>
              </a:rPr>
              <a:t> з </a:t>
            </a:r>
            <a:r>
              <a:rPr lang="ru-RU" sz="2800" dirty="0" err="1">
                <a:solidFill>
                  <a:srgbClr val="FFFF00"/>
                </a:solidFill>
              </a:rPr>
              <a:t>Муравйовим</a:t>
            </a:r>
            <a:r>
              <a:rPr lang="ru-RU" sz="2800" dirty="0">
                <a:solidFill>
                  <a:srgbClr val="FFFF00"/>
                </a:solidFill>
              </a:rPr>
              <a:t>-Апостолом і </a:t>
            </a:r>
            <a:r>
              <a:rPr lang="ru-RU" sz="2800" dirty="0" err="1">
                <a:solidFill>
                  <a:srgbClr val="FFFF00"/>
                </a:solidFill>
              </a:rPr>
              <a:t>Бестужевим-Рюміним</a:t>
            </a:r>
            <a:r>
              <a:rPr lang="ru-RU" sz="2800" dirty="0">
                <a:solidFill>
                  <a:srgbClr val="FFFF00"/>
                </a:solidFill>
              </a:rPr>
              <a:t> і </a:t>
            </a:r>
            <a:r>
              <a:rPr lang="ru-RU" sz="2800" dirty="0" err="1">
                <a:solidFill>
                  <a:srgbClr val="FFFF00"/>
                </a:solidFill>
              </a:rPr>
              <a:t>Каменської</a:t>
            </a:r>
            <a:r>
              <a:rPr lang="ru-RU" sz="2800" dirty="0">
                <a:solidFill>
                  <a:srgbClr val="FFFF00"/>
                </a:solidFill>
              </a:rPr>
              <a:t> на </a:t>
            </a:r>
            <a:r>
              <a:rPr lang="ru-RU" sz="2800" dirty="0" err="1">
                <a:solidFill>
                  <a:srgbClr val="FFFF00"/>
                </a:solidFill>
              </a:rPr>
              <a:t>чолі</a:t>
            </a:r>
            <a:r>
              <a:rPr lang="ru-RU" sz="2800" dirty="0">
                <a:solidFill>
                  <a:srgbClr val="FFFF00"/>
                </a:solidFill>
              </a:rPr>
              <a:t> з </a:t>
            </a:r>
            <a:r>
              <a:rPr lang="ru-RU" sz="2800" dirty="0" err="1">
                <a:solidFill>
                  <a:srgbClr val="FFFF00"/>
                </a:solidFill>
              </a:rPr>
              <a:t>Волконським</a:t>
            </a:r>
            <a:r>
              <a:rPr lang="ru-RU" sz="2800" dirty="0">
                <a:solidFill>
                  <a:srgbClr val="FFFF00"/>
                </a:solidFill>
              </a:rPr>
              <a:t> і </a:t>
            </a:r>
            <a:r>
              <a:rPr lang="ru-RU" sz="2800" dirty="0" err="1">
                <a:solidFill>
                  <a:srgbClr val="FFFF00"/>
                </a:solidFill>
              </a:rPr>
              <a:t>Давидовим</a:t>
            </a:r>
            <a:r>
              <a:rPr lang="ru-RU" sz="2800" dirty="0">
                <a:solidFill>
                  <a:srgbClr val="FFFF00"/>
                </a:solidFill>
              </a:rPr>
              <a:t>. </a:t>
            </a:r>
            <a:r>
              <a:rPr lang="ru-RU" sz="2800" dirty="0" err="1">
                <a:solidFill>
                  <a:srgbClr val="FFFF00"/>
                </a:solidFill>
              </a:rPr>
              <a:t>Розглядалося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питання</a:t>
            </a:r>
            <a:r>
              <a:rPr lang="ru-RU" sz="2800" dirty="0">
                <a:solidFill>
                  <a:srgbClr val="FFFF00"/>
                </a:solidFill>
              </a:rPr>
              <a:t> і про </a:t>
            </a:r>
            <a:r>
              <a:rPr lang="ru-RU" sz="2800" dirty="0" err="1">
                <a:solidFill>
                  <a:srgbClr val="FFFF00"/>
                </a:solidFill>
              </a:rPr>
              <a:t>польське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Патріотичне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товариство</a:t>
            </a:r>
            <a:r>
              <a:rPr lang="ru-RU" sz="2800" dirty="0">
                <a:solidFill>
                  <a:srgbClr val="FFFF00"/>
                </a:solidFill>
              </a:rPr>
              <a:t>. Бестужеву-</a:t>
            </a:r>
            <a:r>
              <a:rPr lang="ru-RU" sz="2800" dirty="0" err="1">
                <a:solidFill>
                  <a:srgbClr val="FFFF00"/>
                </a:solidFill>
              </a:rPr>
              <a:t>Рюміну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було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доручено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налагодити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зв'язки</a:t>
            </a:r>
            <a:r>
              <a:rPr lang="ru-RU" sz="2800" dirty="0">
                <a:solidFill>
                  <a:srgbClr val="FFFF00"/>
                </a:solidFill>
              </a:rPr>
              <a:t> з </a:t>
            </a:r>
            <a:r>
              <a:rPr lang="ru-RU" sz="2800" dirty="0" err="1">
                <a:solidFill>
                  <a:srgbClr val="FFFF00"/>
                </a:solidFill>
              </a:rPr>
              <a:t>польським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товариством</a:t>
            </a:r>
            <a:r>
              <a:rPr lang="ru-RU" sz="28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3758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8856984" cy="587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r>
              <a:rPr lang="ru-RU" sz="2400" dirty="0" err="1">
                <a:solidFill>
                  <a:srgbClr val="FFFF00"/>
                </a:solidFill>
              </a:rPr>
              <a:t>Третій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з'їзд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відбувся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січні</a:t>
            </a:r>
            <a:r>
              <a:rPr lang="ru-RU" sz="2400" dirty="0">
                <a:solidFill>
                  <a:srgbClr val="FFFF00"/>
                </a:solidFill>
              </a:rPr>
              <a:t> 1824 року. На </a:t>
            </a:r>
            <a:r>
              <a:rPr lang="ru-RU" sz="2400" dirty="0" err="1">
                <a:solidFill>
                  <a:srgbClr val="FFFF00"/>
                </a:solidFill>
              </a:rPr>
              <a:t>ньому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обговорювалися</a:t>
            </a:r>
            <a:r>
              <a:rPr lang="ru-RU" sz="2400" dirty="0">
                <a:solidFill>
                  <a:srgbClr val="FFFF00"/>
                </a:solidFill>
              </a:rPr>
              <a:t> два </a:t>
            </a:r>
            <a:r>
              <a:rPr lang="ru-RU" sz="2400" dirty="0" err="1">
                <a:solidFill>
                  <a:srgbClr val="FFFF00"/>
                </a:solidFill>
              </a:rPr>
              <a:t>важливих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питання</a:t>
            </a:r>
            <a:r>
              <a:rPr lang="ru-RU" sz="2400" dirty="0">
                <a:solidFill>
                  <a:srgbClr val="FFFF00"/>
                </a:solidFill>
              </a:rPr>
              <a:t>: про </a:t>
            </a:r>
            <a:r>
              <a:rPr lang="ru-RU" sz="2400" dirty="0" err="1">
                <a:solidFill>
                  <a:srgbClr val="FFFF00"/>
                </a:solidFill>
              </a:rPr>
              <a:t>поїздку</a:t>
            </a:r>
            <a:r>
              <a:rPr lang="ru-RU" sz="2400" dirty="0">
                <a:solidFill>
                  <a:srgbClr val="FFFF00"/>
                </a:solidFill>
              </a:rPr>
              <a:t> Пестеля до Петербурга для </a:t>
            </a:r>
            <a:r>
              <a:rPr lang="ru-RU" sz="2400" dirty="0" err="1">
                <a:solidFill>
                  <a:srgbClr val="FFFF00"/>
                </a:solidFill>
              </a:rPr>
              <a:t>переговорів</a:t>
            </a:r>
            <a:r>
              <a:rPr lang="ru-RU" sz="2400" dirty="0">
                <a:solidFill>
                  <a:srgbClr val="FFFF00"/>
                </a:solidFill>
              </a:rPr>
              <a:t> з </a:t>
            </a:r>
            <a:r>
              <a:rPr lang="ru-RU" sz="2400" dirty="0" err="1">
                <a:solidFill>
                  <a:srgbClr val="FFFF00"/>
                </a:solidFill>
              </a:rPr>
              <a:t>керівниками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Північного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товариства</a:t>
            </a:r>
            <a:r>
              <a:rPr lang="ru-RU" sz="2400" dirty="0">
                <a:solidFill>
                  <a:srgbClr val="FFFF00"/>
                </a:solidFill>
              </a:rPr>
              <a:t> та про </a:t>
            </a:r>
            <a:r>
              <a:rPr lang="ru-RU" sz="2400" dirty="0" err="1">
                <a:solidFill>
                  <a:srgbClr val="FFFF00"/>
                </a:solidFill>
              </a:rPr>
              <a:t>хід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переговорів</a:t>
            </a:r>
            <a:r>
              <a:rPr lang="ru-RU" sz="2400" dirty="0">
                <a:solidFill>
                  <a:srgbClr val="FFFF00"/>
                </a:solidFill>
              </a:rPr>
              <a:t> з </a:t>
            </a:r>
            <a:r>
              <a:rPr lang="ru-RU" sz="2400" dirty="0" err="1">
                <a:solidFill>
                  <a:srgbClr val="FFFF00"/>
                </a:solidFill>
              </a:rPr>
              <a:t>польським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Патріотичним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товариством</a:t>
            </a:r>
            <a:r>
              <a:rPr lang="ru-RU" sz="2400" dirty="0">
                <a:solidFill>
                  <a:srgbClr val="FFFF00"/>
                </a:solidFill>
              </a:rPr>
              <a:t> про </a:t>
            </a:r>
            <a:r>
              <a:rPr lang="ru-RU" sz="2400" dirty="0" err="1">
                <a:solidFill>
                  <a:srgbClr val="FFFF00"/>
                </a:solidFill>
              </a:rPr>
              <a:t>спільні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дії</a:t>
            </a:r>
            <a:r>
              <a:rPr lang="ru-RU" sz="2400" dirty="0">
                <a:solidFill>
                  <a:srgbClr val="FFFF00"/>
                </a:solidFill>
              </a:rPr>
              <a:t>. До </a:t>
            </a:r>
            <a:r>
              <a:rPr lang="ru-RU" sz="2400" dirty="0" err="1">
                <a:solidFill>
                  <a:srgbClr val="FFFF00"/>
                </a:solidFill>
              </a:rPr>
              <a:t>планів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Південного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товариства</a:t>
            </a:r>
            <a:r>
              <a:rPr lang="ru-RU" sz="2400" dirty="0">
                <a:solidFill>
                  <a:srgbClr val="FFFF00"/>
                </a:solidFill>
              </a:rPr>
              <a:t> входило </a:t>
            </a:r>
            <a:r>
              <a:rPr lang="ru-RU" sz="2400" dirty="0" err="1">
                <a:solidFill>
                  <a:srgbClr val="FFFF00"/>
                </a:solidFill>
              </a:rPr>
              <a:t>повернення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Польщі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державної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незалежності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  <a:r>
              <a:rPr lang="ru-RU" sz="2400" dirty="0" err="1">
                <a:solidFill>
                  <a:srgbClr val="FFFF00"/>
                </a:solidFill>
              </a:rPr>
              <a:t>Після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від'їзду</a:t>
            </a:r>
            <a:r>
              <a:rPr lang="ru-RU" sz="2400" dirty="0">
                <a:solidFill>
                  <a:srgbClr val="FFFF00"/>
                </a:solidFill>
              </a:rPr>
              <a:t> Пестеля до Петербурга, </a:t>
            </a:r>
            <a:r>
              <a:rPr lang="ru-RU" sz="2400" dirty="0" err="1">
                <a:solidFill>
                  <a:srgbClr val="FFFF00"/>
                </a:solidFill>
              </a:rPr>
              <a:t>з'їзд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продовжив</a:t>
            </a:r>
            <a:r>
              <a:rPr lang="ru-RU" sz="2400" dirty="0">
                <a:solidFill>
                  <a:srgbClr val="FFFF00"/>
                </a:solidFill>
              </a:rPr>
              <a:t> роботу і </a:t>
            </a:r>
            <a:r>
              <a:rPr lang="ru-RU" sz="2400" dirty="0" err="1">
                <a:solidFill>
                  <a:srgbClr val="FFFF00"/>
                </a:solidFill>
              </a:rPr>
              <a:t>розглянув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Бобруйський</a:t>
            </a:r>
            <a:r>
              <a:rPr lang="ru-RU" sz="2400" dirty="0">
                <a:solidFill>
                  <a:srgbClr val="FFFF00"/>
                </a:solidFill>
              </a:rPr>
              <a:t> план, за </a:t>
            </a:r>
            <a:r>
              <a:rPr lang="ru-RU" sz="2400" dirty="0" err="1">
                <a:solidFill>
                  <a:srgbClr val="FFFF00"/>
                </a:solidFill>
              </a:rPr>
              <a:t>яким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передбачалося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розпочати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збройний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виступ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під</a:t>
            </a:r>
            <a:r>
              <a:rPr lang="ru-RU" sz="2400" dirty="0">
                <a:solidFill>
                  <a:srgbClr val="FFFF00"/>
                </a:solidFill>
              </a:rPr>
              <a:t> час </a:t>
            </a:r>
            <a:r>
              <a:rPr lang="ru-RU" sz="2400" dirty="0" err="1">
                <a:solidFill>
                  <a:srgbClr val="FFFF00"/>
                </a:solidFill>
              </a:rPr>
              <a:t>огляду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військ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Бобруйській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фортеці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  <a:r>
              <a:rPr lang="ru-RU" sz="2400" dirty="0" err="1">
                <a:solidFill>
                  <a:srgbClr val="FFFF00"/>
                </a:solidFill>
              </a:rPr>
              <a:t>Ініціатори</a:t>
            </a:r>
            <a:r>
              <a:rPr lang="ru-RU" sz="2400" dirty="0">
                <a:solidFill>
                  <a:srgbClr val="FFFF00"/>
                </a:solidFill>
              </a:rPr>
              <a:t> плану </a:t>
            </a:r>
            <a:r>
              <a:rPr lang="ru-RU" sz="2400" dirty="0" err="1">
                <a:solidFill>
                  <a:srgbClr val="FFFF00"/>
                </a:solidFill>
              </a:rPr>
              <a:t>Муравйов</a:t>
            </a:r>
            <a:r>
              <a:rPr lang="ru-RU" sz="2400" dirty="0">
                <a:solidFill>
                  <a:srgbClr val="FFFF00"/>
                </a:solidFill>
              </a:rPr>
              <a:t>-Апостол (командир </a:t>
            </a:r>
            <a:r>
              <a:rPr lang="ru-RU" sz="2400" dirty="0" err="1">
                <a:solidFill>
                  <a:srgbClr val="FFFF00"/>
                </a:solidFill>
              </a:rPr>
              <a:t>Чернігівського</a:t>
            </a:r>
            <a:r>
              <a:rPr lang="ru-RU" sz="2400" dirty="0">
                <a:solidFill>
                  <a:srgbClr val="FFFF00"/>
                </a:solidFill>
              </a:rPr>
              <a:t> полку) і Бестужев-</a:t>
            </a:r>
            <a:r>
              <a:rPr lang="ru-RU" sz="2400" dirty="0" err="1">
                <a:solidFill>
                  <a:srgbClr val="FFFF00"/>
                </a:solidFill>
              </a:rPr>
              <a:t>Рюмін</a:t>
            </a:r>
            <a:r>
              <a:rPr lang="ru-RU" sz="2400" dirty="0">
                <a:solidFill>
                  <a:srgbClr val="FFFF00"/>
                </a:solidFill>
              </a:rPr>
              <a:t> (</a:t>
            </a:r>
            <a:r>
              <a:rPr lang="ru-RU" sz="2400" dirty="0" err="1">
                <a:solidFill>
                  <a:srgbClr val="FFFF00"/>
                </a:solidFill>
              </a:rPr>
              <a:t>Полтавський</a:t>
            </a:r>
            <a:r>
              <a:rPr lang="ru-RU" sz="2400" dirty="0">
                <a:solidFill>
                  <a:srgbClr val="FFFF00"/>
                </a:solidFill>
              </a:rPr>
              <a:t> полк) </a:t>
            </a:r>
            <a:r>
              <a:rPr lang="ru-RU" sz="2400" dirty="0" err="1">
                <a:solidFill>
                  <a:srgbClr val="FFFF00"/>
                </a:solidFill>
              </a:rPr>
              <a:t>пропонували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Бобруйську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заарештувати</a:t>
            </a:r>
            <a:r>
              <a:rPr lang="ru-RU" sz="2400" dirty="0">
                <a:solidFill>
                  <a:srgbClr val="FFFF00"/>
                </a:solidFill>
              </a:rPr>
              <a:t> царя і </a:t>
            </a:r>
            <a:r>
              <a:rPr lang="ru-RU" sz="2400" dirty="0" err="1">
                <a:solidFill>
                  <a:srgbClr val="FFFF00"/>
                </a:solidFill>
              </a:rPr>
              <a:t>цим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розпочати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виступ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  <a:r>
              <a:rPr lang="ru-RU" sz="2400" dirty="0" err="1">
                <a:solidFill>
                  <a:srgbClr val="FFFF00"/>
                </a:solidFill>
              </a:rPr>
              <a:t>Їх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підтримав</a:t>
            </a:r>
            <a:r>
              <a:rPr lang="ru-RU" sz="2400" dirty="0">
                <a:solidFill>
                  <a:srgbClr val="FFFF00"/>
                </a:solidFill>
              </a:rPr>
              <a:t> командир </a:t>
            </a:r>
            <a:r>
              <a:rPr lang="ru-RU" sz="2400" dirty="0" err="1">
                <a:solidFill>
                  <a:srgbClr val="FFFF00"/>
                </a:solidFill>
              </a:rPr>
              <a:t>Алексопольского</a:t>
            </a:r>
            <a:r>
              <a:rPr lang="ru-RU" sz="2400" dirty="0">
                <a:solidFill>
                  <a:srgbClr val="FFFF00"/>
                </a:solidFill>
              </a:rPr>
              <a:t> полку </a:t>
            </a:r>
            <a:r>
              <a:rPr lang="ru-RU" sz="2400" dirty="0" err="1">
                <a:solidFill>
                  <a:srgbClr val="FFFF00"/>
                </a:solidFill>
              </a:rPr>
              <a:t>Повало-Швейковський</a:t>
            </a:r>
            <a:r>
              <a:rPr lang="ru-RU" sz="2400" dirty="0">
                <a:solidFill>
                  <a:srgbClr val="FFFF00"/>
                </a:solidFill>
              </a:rPr>
              <a:t>. План не </a:t>
            </a:r>
            <a:r>
              <a:rPr lang="ru-RU" sz="2400" dirty="0" err="1">
                <a:solidFill>
                  <a:srgbClr val="FFFF00"/>
                </a:solidFill>
              </a:rPr>
              <a:t>знайшов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підтримки</a:t>
            </a:r>
            <a:r>
              <a:rPr lang="ru-RU" sz="2400" dirty="0">
                <a:solidFill>
                  <a:srgbClr val="FFFF00"/>
                </a:solidFill>
              </a:rPr>
              <a:t> у Пестеля та </a:t>
            </a:r>
            <a:r>
              <a:rPr lang="ru-RU" sz="2400" dirty="0" err="1">
                <a:solidFill>
                  <a:srgbClr val="FFFF00"/>
                </a:solidFill>
              </a:rPr>
              <a:t>інших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керівників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Південного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товариства</a:t>
            </a:r>
            <a:r>
              <a:rPr lang="ru-RU" sz="2400" dirty="0">
                <a:solidFill>
                  <a:srgbClr val="FFFF00"/>
                </a:solidFill>
              </a:rPr>
              <a:t> , </a:t>
            </a:r>
            <a:r>
              <a:rPr lang="ru-RU" sz="2400" dirty="0" err="1">
                <a:solidFill>
                  <a:srgbClr val="FFFF00"/>
                </a:solidFill>
              </a:rPr>
              <a:t>з'їзд</a:t>
            </a:r>
            <a:r>
              <a:rPr lang="ru-RU" sz="2400" dirty="0">
                <a:solidFill>
                  <a:srgbClr val="FFFF00"/>
                </a:solidFill>
              </a:rPr>
              <a:t> дав </a:t>
            </a:r>
            <a:r>
              <a:rPr lang="ru-RU" sz="2400" dirty="0" err="1">
                <a:solidFill>
                  <a:srgbClr val="FFFF00"/>
                </a:solidFill>
              </a:rPr>
              <a:t>йому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негативну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оцінку</a:t>
            </a:r>
            <a:r>
              <a:rPr lang="ru-RU" sz="2400" dirty="0">
                <a:solidFill>
                  <a:srgbClr val="FFFF00"/>
                </a:solidFill>
              </a:rPr>
              <a:t> в силу </a:t>
            </a:r>
            <a:r>
              <a:rPr lang="ru-RU" sz="2400" dirty="0" err="1">
                <a:solidFill>
                  <a:srgbClr val="FFFF00"/>
                </a:solidFill>
              </a:rPr>
              <a:t>поганої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підготовленості</a:t>
            </a:r>
            <a:r>
              <a:rPr lang="ru-RU" sz="2400" dirty="0">
                <a:solidFill>
                  <a:srgbClr val="FFFF00"/>
                </a:solidFill>
              </a:rPr>
              <a:t> плану.</a:t>
            </a:r>
          </a:p>
        </p:txBody>
      </p:sp>
    </p:spTree>
    <p:extLst>
      <p:ext uri="{BB962C8B-B14F-4D97-AF65-F5344CB8AC3E}">
        <p14:creationId xmlns:p14="http://schemas.microsoft.com/office/powerpoint/2010/main" val="2487083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1323</Words>
  <Application>Microsoft Office PowerPoint</Application>
  <PresentationFormat>Экран (4:3)</PresentationFormat>
  <Paragraphs>28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Декабристський рух в Україні </vt:lpstr>
      <vt:lpstr>Декабристський рух в Україні — це діяльність таємних організацій декабристів в Україні: Союзу благоденства, Південного товариства і Товариства об'єднаних слов'ян та події, пов'язані з повстанням Чернігівського полку. Україна поряд із Санкт-Петербургом стала основною територією поширення декабристського руху. Ядром декабристського руху в Україні стало Правобережжя. Тут була розквартирована друга армія, офіцери якої служили в Західній Європі під час наполеонівських воєн. У найактивніших формах діяльність декабристів здійснювалась на території нинішніх Полтавської, Вінницької, Київської, Черкаської і Житомирської областей. </vt:lpstr>
      <vt:lpstr>На початку XIX ст. в Російський імперії оживився суспільно-політичний рух, одним з різновидів якого були масонські ложі: у Києві („З’єднані слов’яни”) та в Полтаві („Любов до істини”), а також декабристський рух. Вже незабаром після утворення Союзу спасіння діяльність декабристів перекинулася на південь Російської імперії. Провідний радянський декабристовед академік М. В. Нечкіна зазначає, що в ньому широко була представлена Україна. </vt:lpstr>
      <vt:lpstr>Діяльність декабристів </vt:lpstr>
      <vt:lpstr>Найпереконливішим підтвердженням зв'язку декабристського руху з Україною є не проживання або служба окремих декабристів, а діяльність декабристських організацій. В Україні, де були розквартировані російські війська, перебувало на службі багато опозиційно налаштованих офіцерів — членів таємних товариств. В 1818 році після прибуття на службу до Києва генерала М. Орлова місто стає центром ділових зустрічей членів Союзу благоденства. У Тульчині існувала філія московського Союзу благоденства. Після ліквідації Союзу благоденства в 1821 році більшість його членів не припинила політичної діяльності. У березні 1821 року Тульчинська управа ухвалила рішення про створення нової організації, яка була названа Південним товариством. Головою останнього було обрано полковника Павла Пестеля. Членами товариства стали офіцери полків, що перебували в Україні. </vt:lpstr>
      <vt:lpstr>Північне товариство організаційно оформилося пізніше, наприкінці 1821 року. Крім тульчинської управи було засновано ще дві: Кам'янську — на чолі з В. Давидовиим та Волконским і Васильківську, яку очолював підполковник Муравйов-Апостол Сергій Іванович. Час від часу відбувалися конспіративні наради товариств. Для цього використовували Київський контрактовий ярмарок. В Кам'янці регулярно скликалися осінні наради декабристів. З трьох таємних товариств, що виникли на початку 20-х років 19 століття, коли рух декабристів перебував в найзрілішої стадії свого розвитку, в Україні існували і проводили революційну діяльність два таємних товариства — Південне товариство і Товариство об'єднаних слов'ян, засноване в 1823 році у Новограді-Волинському братами Борисовими. Із п'яти страчених лідерів троє належали до числа керівників Південного товариства. Головою Південного товариства Пестелем була розроблена «Русская правда» — видатний програмний документ руху.</vt:lpstr>
      <vt:lpstr>«Київські контракти»</vt:lpstr>
      <vt:lpstr>Презентация PowerPoint</vt:lpstr>
      <vt:lpstr>Презентация PowerPoint</vt:lpstr>
      <vt:lpstr>Презентация PowerPoint</vt:lpstr>
      <vt:lpstr>Специфіка</vt:lpstr>
      <vt:lpstr>Повстання Чернігівського полку 1826</vt:lpstr>
      <vt:lpstr>Увічнення пам'яті декабристів в Україні</vt:lpstr>
      <vt:lpstr>В Києві на честь декабристів названі вулиці: вулиця Павла Пестеля; вулиця Декабристів; вулиця Рилєєва; Олександра Бестужева. </vt:lpstr>
      <vt:lpstr>У Києві меморіальні дошки на будинках на честь декабристів встановлено на вулиці Грушевського будинок № 14, вулиці Гусовського 8/10. </vt:lpstr>
      <vt:lpstr>Презентация PowerPoint</vt:lpstr>
      <vt:lpstr>У Тульчині, в будинку, де жив                                      П. Пестель (вулиця Пестеля, 24), в 1975 році відкрито музей. В саду перед входом в нього встановили бюст Павла Пестеля.  Розділ про діяльність декабристів в Україні є і в Тульчинському історико-краєзнавчому музеї, який знаходиться в будівлі колишнього Офіцерського зібрання 2-ї армії, тут постійно бували Пестель та інші декабристи. </vt:lpstr>
      <vt:lpstr>Презентация PowerPoint</vt:lpstr>
      <vt:lpstr>На честь 150-ї річниці повстання декабристів в 1975 році в Кам'янці Черкаської області в Парку Декабристів відкритий пам'ятник декабристам, скульптори Вронський Макар Кіндратович і Чепелик Володимир Андрійович, архітектор Гнєздилов Василь Георгійович. У цьому ж році пам'ятник декабристам відкритий у Василькові, скульптор Вронський Макар Кіндратович, архітектор Гнєздилов Василь Георгійович. </vt:lpstr>
      <vt:lpstr>Презентация PowerPoint</vt:lpstr>
      <vt:lpstr>У Білій Церкві, у парку «Олександрія», встановлена меморіальна дошка на честь того, що тут бували керівники Південного товариства П. І. Пестель, С. І. Муравйов-Апостол і М. П. Бестужев-Рюмін. В Умані, по вулиці Коломенської, стоїть будинок, в якому свого часу жив С. Г. Волконський. Перед будинком - стела. </vt:lpstr>
      <vt:lpstr>Про діяльність декабристів на Волині нагадує вулиця Декабристів в с. Ліщині Житомирської області. На ній зберігся старовинний будинок, де збиралися на свої таємні сходки офіцери. У Новограді-Волинському та Любарі встановлені пам'ятні знаки.</vt:lpstr>
      <vt:lpstr>Презентация была подготовлена ученицей 9-Б класса средней школы №21 Данильченко Владиславой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Декабристський рух в Україні</dc:title>
  <dc:creator>Notebook</dc:creator>
  <cp:lastModifiedBy>Home</cp:lastModifiedBy>
  <cp:revision>7</cp:revision>
  <dcterms:created xsi:type="dcterms:W3CDTF">2012-11-19T19:13:35Z</dcterms:created>
  <dcterms:modified xsi:type="dcterms:W3CDTF">2012-12-12T19:29:08Z</dcterms:modified>
</cp:coreProperties>
</file>