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42;.&#1041;&#1091;&#1081;&#1084;&#1110;&#1089;&#1090;&#1077;&#1088;%20&#1057;.&#1050;&#1072;&#1085;&#1072;&#1108;&#1074;&#1072;%20-%20&#1056;&#1110;&#1076;&#1085;&#1072;%20&#1079;&#1077;&#1084;&#1083;&#1077;%20&#1084;&#1086;&#1103;.mp4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55;&#1083;&#1072;&#1090;&#1086;&#1085;%20&#1052;&#1072;&#1081;&#1073;&#1086;&#1088;&#1086;&#1076;&#1072;%20-%20&#1050;&#1080;&#1077;&#1074;&#1089;&#1082;&#1080;&#1081;%20&#1074;&#1072;&#1083;&#1100;&#1089;%20(1956).mp4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44;&#1110;&#1072;&#1085;&#1072;%20&#1055;&#1077;&#1090;&#1088;&#1080;&#1085;&#1077;&#1085;&#1082;&#1086;%20-%20&#1053;&#1110;&#1093;&#1090;&#1086;%20&#1085;&#1077;%20&#1074;&#1080;&#1085;&#1077;&#1085;.mp4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43;&#1091;&#1094;&#1091;&#1083;&#1100;&#1089;&#1100;&#1082;&#1072;%20&#1055;&#1080;&#1089;&#1072;&#1085;&#1082;&#1072;%20-%20&#1054;&#1083;&#1077;&#1082;&#1089;&#1072;&#1085;&#1076;&#1088;%20&#1041;&#1110;&#1083;&#1072;&#1096;..mp4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пан голубые небе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260648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Розвиток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пісенного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жанру в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музичн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ій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культурі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20 ст. </a:t>
            </a:r>
            <a:endParaRPr lang="uk-UA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472" y="6027003"/>
            <a:ext cx="4429000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uk-UA" sz="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Підготував : </a:t>
            </a:r>
            <a:r>
              <a:rPr lang="uk-UA" sz="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Фурдиш</a:t>
            </a:r>
            <a:r>
              <a:rPr lang="uk-UA" sz="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Антон</a:t>
            </a:r>
            <a:endParaRPr lang="uk-UA" sz="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Музыка-для-души-1296203138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07296" y="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Велика заслуга </a:t>
            </a:r>
            <a:r>
              <a:rPr lang="ru-RU" i="1" dirty="0" err="1" smtClean="0">
                <a:solidFill>
                  <a:srgbClr val="00B050"/>
                </a:solidFill>
              </a:rPr>
              <a:t>Б.Лятошинського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Л.Ревуцького</a:t>
            </a:r>
            <a:r>
              <a:rPr lang="ru-RU" i="1" dirty="0" smtClean="0">
                <a:solidFill>
                  <a:srgbClr val="00B050"/>
                </a:solidFill>
              </a:rPr>
              <a:t> та С.Людкевича </a:t>
            </a:r>
            <a:r>
              <a:rPr lang="ru-RU" i="1" dirty="0" err="1" smtClean="0">
                <a:solidFill>
                  <a:srgbClr val="00B050"/>
                </a:solidFill>
              </a:rPr>
              <a:t>полягала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також</a:t>
            </a:r>
            <a:r>
              <a:rPr lang="ru-RU" i="1" dirty="0" smtClean="0">
                <a:solidFill>
                  <a:srgbClr val="00B050"/>
                </a:solidFill>
              </a:rPr>
              <a:t> у </a:t>
            </a:r>
            <a:r>
              <a:rPr lang="ru-RU" i="1" dirty="0" err="1" smtClean="0">
                <a:solidFill>
                  <a:srgbClr val="00B050"/>
                </a:solidFill>
              </a:rPr>
              <a:t>створенні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національної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композиторської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школи</a:t>
            </a:r>
            <a:r>
              <a:rPr lang="ru-RU" i="1" dirty="0" smtClean="0">
                <a:solidFill>
                  <a:srgbClr val="00B050"/>
                </a:solidFill>
              </a:rPr>
              <a:t>. Вони </a:t>
            </a:r>
            <a:r>
              <a:rPr lang="ru-RU" i="1" dirty="0" err="1" smtClean="0">
                <a:solidFill>
                  <a:srgbClr val="00B050"/>
                </a:solidFill>
              </a:rPr>
              <a:t>були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професорами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консерваторій</a:t>
            </a:r>
            <a:r>
              <a:rPr lang="ru-RU" i="1" dirty="0" smtClean="0">
                <a:solidFill>
                  <a:srgbClr val="00B050"/>
                </a:solidFill>
              </a:rPr>
              <a:t>, де </a:t>
            </a:r>
            <a:r>
              <a:rPr lang="ru-RU" i="1" dirty="0" err="1" smtClean="0">
                <a:solidFill>
                  <a:srgbClr val="00B050"/>
                </a:solidFill>
              </a:rPr>
              <a:t>виховували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молоде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покоління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творців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музики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err="1" smtClean="0">
                <a:solidFill>
                  <a:srgbClr val="00B050"/>
                </a:solidFill>
              </a:rPr>
              <a:t>Завдяки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їх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педагогічній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праці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із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стін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консерваторій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вийшли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талановиті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сучасні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композитори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серед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яких</a:t>
            </a:r>
            <a:r>
              <a:rPr lang="ru-RU" i="1" dirty="0" smtClean="0">
                <a:solidFill>
                  <a:srgbClr val="00B050"/>
                </a:solidFill>
              </a:rPr>
              <a:t> - М.Скорик, </a:t>
            </a:r>
            <a:r>
              <a:rPr lang="ru-RU" i="1" dirty="0" err="1" smtClean="0">
                <a:solidFill>
                  <a:srgbClr val="00B050"/>
                </a:solidFill>
              </a:rPr>
              <a:t>Є.Станкович</a:t>
            </a:r>
            <a:r>
              <a:rPr lang="ru-RU" i="1" dirty="0" smtClean="0">
                <a:solidFill>
                  <a:srgbClr val="00B050"/>
                </a:solidFill>
              </a:rPr>
              <a:t>, Леся </a:t>
            </a:r>
            <a:r>
              <a:rPr lang="ru-RU" i="1" dirty="0" err="1" smtClean="0">
                <a:solidFill>
                  <a:srgbClr val="00B050"/>
                </a:solidFill>
              </a:rPr>
              <a:t>Дичко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М.Колесса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які</a:t>
            </a:r>
            <a:r>
              <a:rPr lang="ru-RU" i="1" dirty="0" smtClean="0">
                <a:solidFill>
                  <a:srgbClr val="00B050"/>
                </a:solidFill>
              </a:rPr>
              <a:t>, у свою </a:t>
            </a:r>
            <a:r>
              <a:rPr lang="ru-RU" i="1" dirty="0" err="1" smtClean="0">
                <a:solidFill>
                  <a:srgbClr val="00B050"/>
                </a:solidFill>
              </a:rPr>
              <a:t>чергу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виховували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молодше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покоління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музикантів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uk-UA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ygraj-muzyku-dlya-rozy-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168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вимушено</a:t>
            </a:r>
            <a:r>
              <a:rPr lang="ru-RU" dirty="0" smtClean="0"/>
              <a:t> </a:t>
            </a:r>
            <a:r>
              <a:rPr lang="ru-RU" dirty="0" err="1" smtClean="0"/>
              <a:t>знаходилась</a:t>
            </a:r>
            <a:r>
              <a:rPr lang="ru-RU" dirty="0" smtClean="0"/>
              <a:t> </a:t>
            </a:r>
            <a:r>
              <a:rPr lang="ru-RU" dirty="0" err="1" smtClean="0"/>
              <a:t>осторонь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 </a:t>
            </a:r>
            <a:r>
              <a:rPr lang="ru-RU" dirty="0" err="1" smtClean="0"/>
              <a:t>Музичну</a:t>
            </a:r>
            <a:r>
              <a:rPr lang="ru-RU" dirty="0" smtClean="0"/>
              <a:t> культуру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надійно</a:t>
            </a:r>
            <a:r>
              <a:rPr lang="ru-RU" dirty="0" smtClean="0"/>
              <a:t> "</a:t>
            </a:r>
            <a:r>
              <a:rPr lang="ru-RU" dirty="0" err="1" smtClean="0"/>
              <a:t>оберігали</a:t>
            </a:r>
            <a:r>
              <a:rPr lang="ru-RU" dirty="0" smtClean="0"/>
              <a:t>", </a:t>
            </a:r>
            <a:r>
              <a:rPr lang="ru-RU" dirty="0" err="1" smtClean="0"/>
              <a:t>насамперед</a:t>
            </a:r>
            <a:r>
              <a:rPr lang="ru-RU" dirty="0" smtClean="0"/>
              <a:t>,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новітні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, </a:t>
            </a:r>
            <a:r>
              <a:rPr lang="ru-RU" dirty="0" err="1" smtClean="0"/>
              <a:t>досягнення</a:t>
            </a:r>
            <a:r>
              <a:rPr lang="ru-RU" dirty="0" smtClean="0"/>
              <a:t>,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.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називалися</a:t>
            </a:r>
            <a:r>
              <a:rPr lang="ru-RU" dirty="0" smtClean="0"/>
              <a:t> </a:t>
            </a:r>
            <a:r>
              <a:rPr lang="ru-RU" dirty="0" err="1" smtClean="0"/>
              <a:t>ворожими</a:t>
            </a:r>
            <a:r>
              <a:rPr lang="ru-RU" dirty="0" smtClean="0"/>
              <a:t>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, а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найталановитіших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, </a:t>
            </a:r>
            <a:r>
              <a:rPr lang="ru-RU" dirty="0" err="1" smtClean="0"/>
              <a:t>навішувалися</a:t>
            </a:r>
            <a:r>
              <a:rPr lang="ru-RU" dirty="0" smtClean="0"/>
              <a:t> </a:t>
            </a:r>
            <a:r>
              <a:rPr lang="ru-RU" dirty="0" err="1" smtClean="0"/>
              <a:t>ярлики</a:t>
            </a:r>
            <a:r>
              <a:rPr lang="ru-RU" dirty="0" smtClean="0"/>
              <a:t> "</a:t>
            </a:r>
            <a:r>
              <a:rPr lang="ru-RU" dirty="0" err="1" smtClean="0"/>
              <a:t>формаліст</a:t>
            </a:r>
            <a:r>
              <a:rPr lang="ru-RU" dirty="0" smtClean="0"/>
              <a:t>", вся ж </a:t>
            </a:r>
            <a:r>
              <a:rPr lang="ru-RU" dirty="0" err="1" smtClean="0"/>
              <a:t>західна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представлялася</a:t>
            </a:r>
            <a:r>
              <a:rPr lang="ru-RU" dirty="0" smtClean="0"/>
              <a:t> як "</a:t>
            </a:r>
            <a:r>
              <a:rPr lang="ru-RU" dirty="0" err="1" smtClean="0"/>
              <a:t>загниваюча</a:t>
            </a:r>
            <a:r>
              <a:rPr lang="ru-RU" dirty="0" smtClean="0"/>
              <a:t>", "буржуазна" та ворожа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418681_(www.GdeFon.r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1112" y="0"/>
            <a:ext cx="799288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Композитори</a:t>
            </a:r>
            <a:r>
              <a:rPr lang="ru-RU" dirty="0" smtClean="0"/>
              <a:t> СРСР,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, прилюдно </a:t>
            </a:r>
            <a:r>
              <a:rPr lang="ru-RU" dirty="0" err="1" smtClean="0"/>
              <a:t>засуджувалися</a:t>
            </a:r>
            <a:r>
              <a:rPr lang="ru-RU" dirty="0" smtClean="0"/>
              <a:t>, </a:t>
            </a:r>
            <a:r>
              <a:rPr lang="ru-RU" dirty="0" err="1" smtClean="0"/>
              <a:t>цькувалися</a:t>
            </a:r>
            <a:r>
              <a:rPr lang="ru-RU" dirty="0" smtClean="0"/>
              <a:t>, а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заборонялася</a:t>
            </a:r>
            <a:r>
              <a:rPr lang="ru-RU" dirty="0" smtClean="0"/>
              <a:t> до </a:t>
            </a:r>
            <a:r>
              <a:rPr lang="ru-RU" dirty="0" err="1" smtClean="0"/>
              <a:t>виконання</a:t>
            </a:r>
            <a:r>
              <a:rPr lang="ru-RU" dirty="0" smtClean="0"/>
              <a:t>.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пильнувала</a:t>
            </a:r>
            <a:r>
              <a:rPr lang="ru-RU" dirty="0" smtClean="0"/>
              <a:t> </a:t>
            </a:r>
            <a:r>
              <a:rPr lang="ru-RU" dirty="0" err="1" smtClean="0"/>
              <a:t>недопуск</a:t>
            </a:r>
            <a:r>
              <a:rPr lang="ru-RU" dirty="0" smtClean="0"/>
              <a:t> "</a:t>
            </a:r>
            <a:r>
              <a:rPr lang="ru-RU" dirty="0" err="1" smtClean="0"/>
              <a:t>ворожих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" </a:t>
            </a:r>
            <a:r>
              <a:rPr lang="ru-RU" dirty="0" err="1" smtClean="0"/>
              <a:t>усілякими</a:t>
            </a:r>
            <a:r>
              <a:rPr lang="ru-RU" dirty="0" smtClean="0"/>
              <a:t> постановами та </a:t>
            </a:r>
            <a:r>
              <a:rPr lang="ru-RU" dirty="0" err="1" smtClean="0"/>
              <a:t>ідеологічними</a:t>
            </a:r>
            <a:r>
              <a:rPr lang="ru-RU" dirty="0" smtClean="0"/>
              <a:t> </a:t>
            </a:r>
            <a:r>
              <a:rPr lang="ru-RU" dirty="0" err="1" smtClean="0"/>
              <a:t>настановами</a:t>
            </a:r>
            <a:r>
              <a:rPr lang="ru-RU" dirty="0" smtClean="0"/>
              <a:t>. </a:t>
            </a:r>
            <a:r>
              <a:rPr lang="ru-RU" dirty="0" err="1" smtClean="0"/>
              <a:t>Як-от</a:t>
            </a:r>
            <a:r>
              <a:rPr lang="ru-RU" dirty="0" smtClean="0"/>
              <a:t>, </a:t>
            </a:r>
            <a:r>
              <a:rPr lang="ru-RU" dirty="0" err="1" smtClean="0"/>
              <a:t>сумнозвісні</a:t>
            </a:r>
            <a:r>
              <a:rPr lang="ru-RU" dirty="0" smtClean="0"/>
              <a:t> постанови ЦК ВКП (б) про </a:t>
            </a:r>
            <a:r>
              <a:rPr lang="ru-RU" dirty="0" err="1" smtClean="0"/>
              <a:t>літературу</a:t>
            </a:r>
            <a:r>
              <a:rPr lang="ru-RU" dirty="0" smtClean="0"/>
              <a:t> та </a:t>
            </a:r>
            <a:r>
              <a:rPr lang="ru-RU" dirty="0" err="1" smtClean="0"/>
              <a:t>музику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ЦК </a:t>
            </a:r>
            <a:r>
              <a:rPr lang="ru-RU" dirty="0" err="1" smtClean="0"/>
              <a:t>Компартії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примітивно</a:t>
            </a:r>
            <a:r>
              <a:rPr lang="ru-RU" dirty="0" smtClean="0"/>
              <a:t> </a:t>
            </a:r>
            <a:r>
              <a:rPr lang="ru-RU" dirty="0" err="1" smtClean="0"/>
              <a:t>тлумачили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реалізму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так </a:t>
            </a:r>
            <a:r>
              <a:rPr lang="ru-RU" dirty="0" err="1" smtClean="0"/>
              <a:t>званої</a:t>
            </a:r>
            <a:r>
              <a:rPr lang="ru-RU" dirty="0" smtClean="0"/>
              <a:t>, </a:t>
            </a:r>
            <a:r>
              <a:rPr lang="ru-RU" dirty="0" err="1" smtClean="0"/>
              <a:t>народності</a:t>
            </a:r>
            <a:r>
              <a:rPr lang="ru-RU" dirty="0" smtClean="0"/>
              <a:t> в </a:t>
            </a:r>
            <a:r>
              <a:rPr lang="ru-RU" dirty="0" err="1" smtClean="0"/>
              <a:t>музиці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по </a:t>
            </a:r>
            <a:r>
              <a:rPr lang="ru-RU" dirty="0" err="1" smtClean="0"/>
              <a:t>суті</a:t>
            </a:r>
            <a:r>
              <a:rPr lang="ru-RU" dirty="0" smtClean="0"/>
              <a:t>, </a:t>
            </a:r>
            <a:r>
              <a:rPr lang="ru-RU" dirty="0" err="1" smtClean="0"/>
              <a:t>забороняли</a:t>
            </a:r>
            <a:r>
              <a:rPr lang="ru-RU" dirty="0" smtClean="0"/>
              <a:t> </a:t>
            </a:r>
            <a:r>
              <a:rPr lang="ru-RU" dirty="0" err="1" smtClean="0"/>
              <a:t>митцям</a:t>
            </a:r>
            <a:r>
              <a:rPr lang="ru-RU" dirty="0" smtClean="0"/>
              <a:t> право на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26675"/>
            <a:ext cx="777686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гальмувався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завдавалася</a:t>
            </a:r>
            <a:r>
              <a:rPr lang="ru-RU" dirty="0" smtClean="0"/>
              <a:t> шкода </a:t>
            </a:r>
            <a:r>
              <a:rPr lang="ru-RU" dirty="0" err="1" smtClean="0"/>
              <a:t>талановитим</a:t>
            </a:r>
            <a:r>
              <a:rPr lang="ru-RU" dirty="0" smtClean="0"/>
              <a:t> </a:t>
            </a:r>
            <a:r>
              <a:rPr lang="ru-RU" dirty="0" err="1" smtClean="0"/>
              <a:t>особистостям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</a:t>
            </a:r>
            <a:r>
              <a:rPr lang="ru-RU" dirty="0" err="1" smtClean="0"/>
              <a:t>композиторів</a:t>
            </a:r>
            <a:r>
              <a:rPr lang="ru-RU" dirty="0" smtClean="0"/>
              <a:t> - </a:t>
            </a:r>
            <a:r>
              <a:rPr lang="ru-RU" dirty="0" err="1" smtClean="0"/>
              <a:t>Д.ПІостаковича</a:t>
            </a:r>
            <a:r>
              <a:rPr lang="ru-RU" dirty="0" smtClean="0"/>
              <a:t>, </a:t>
            </a:r>
            <a:r>
              <a:rPr lang="ru-RU" dirty="0" err="1" smtClean="0"/>
              <a:t>С.Прокоф'єва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Б.Лятошинського</a:t>
            </a:r>
            <a:r>
              <a:rPr lang="ru-RU" dirty="0" smtClean="0"/>
              <a:t>, М . </a:t>
            </a:r>
            <a:r>
              <a:rPr lang="ru-RU" dirty="0" err="1" smtClean="0"/>
              <a:t>Вери-ківського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заборонена,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митців</a:t>
            </a:r>
            <a:r>
              <a:rPr lang="ru-RU" dirty="0" smtClean="0"/>
              <a:t> </a:t>
            </a:r>
            <a:r>
              <a:rPr lang="ru-RU" dirty="0" err="1" smtClean="0"/>
              <a:t>шельмувалися</a:t>
            </a:r>
            <a:r>
              <a:rPr lang="ru-RU" dirty="0" smtClean="0"/>
              <a:t> в </a:t>
            </a:r>
            <a:r>
              <a:rPr lang="ru-RU" dirty="0" err="1" smtClean="0"/>
              <a:t>пресі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, а самих </a:t>
            </a:r>
            <a:r>
              <a:rPr lang="ru-RU" dirty="0" err="1" smtClean="0"/>
              <a:t>композиторів</a:t>
            </a:r>
            <a:r>
              <a:rPr lang="ru-RU" dirty="0" smtClean="0"/>
              <a:t> </a:t>
            </a:r>
            <a:r>
              <a:rPr lang="ru-RU" dirty="0" err="1" smtClean="0"/>
              <a:t>позбавили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нормально, </a:t>
            </a:r>
            <a:r>
              <a:rPr lang="ru-RU" dirty="0" err="1" smtClean="0"/>
              <a:t>творчо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original_mirr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248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70C0"/>
                </a:solidFill>
              </a:rPr>
              <a:t>Певний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прорив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був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здійснений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лише</a:t>
            </a:r>
            <a:r>
              <a:rPr lang="ru-RU" i="1" dirty="0" smtClean="0">
                <a:solidFill>
                  <a:srgbClr val="0070C0"/>
                </a:solidFill>
              </a:rPr>
              <a:t> на початку 60-х </a:t>
            </a:r>
            <a:r>
              <a:rPr lang="ru-RU" i="1" dirty="0" err="1" smtClean="0">
                <a:solidFill>
                  <a:srgbClr val="0070C0"/>
                </a:solidFill>
              </a:rPr>
              <a:t>років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r>
              <a:rPr lang="ru-RU" i="1" dirty="0" err="1" smtClean="0">
                <a:solidFill>
                  <a:srgbClr val="0070C0"/>
                </a:solidFill>
              </a:rPr>
              <a:t>Кілька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молодих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українських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музикантів</a:t>
            </a:r>
            <a:r>
              <a:rPr lang="ru-RU" i="1" dirty="0" smtClean="0">
                <a:solidFill>
                  <a:srgbClr val="0070C0"/>
                </a:solidFill>
              </a:rPr>
              <a:t> - В.Сильвестров, Л. </a:t>
            </a:r>
            <a:r>
              <a:rPr lang="ru-RU" i="1" dirty="0" err="1" smtClean="0">
                <a:solidFill>
                  <a:srgbClr val="0070C0"/>
                </a:solidFill>
              </a:rPr>
              <a:t>Грабов-ський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В.Годзяцький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диригент</a:t>
            </a:r>
            <a:r>
              <a:rPr lang="ru-RU" i="1" dirty="0" smtClean="0">
                <a:solidFill>
                  <a:srgbClr val="0070C0"/>
                </a:solidFill>
              </a:rPr>
              <a:t> І. </a:t>
            </a:r>
            <a:r>
              <a:rPr lang="ru-RU" i="1" dirty="0" err="1" smtClean="0">
                <a:solidFill>
                  <a:srgbClr val="0070C0"/>
                </a:solidFill>
              </a:rPr>
              <a:t>Блажков</a:t>
            </a:r>
            <a:r>
              <a:rPr lang="ru-RU" i="1" dirty="0" smtClean="0">
                <a:solidFill>
                  <a:srgbClr val="0070C0"/>
                </a:solidFill>
              </a:rPr>
              <a:t> - </a:t>
            </a:r>
            <a:r>
              <a:rPr lang="ru-RU" i="1" dirty="0" err="1" smtClean="0">
                <a:solidFill>
                  <a:srgbClr val="0070C0"/>
                </a:solidFill>
              </a:rPr>
              <a:t>утворили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групу</a:t>
            </a:r>
            <a:r>
              <a:rPr lang="ru-RU" i="1" dirty="0" smtClean="0">
                <a:solidFill>
                  <a:srgbClr val="0070C0"/>
                </a:solidFill>
              </a:rPr>
              <a:t> по </a:t>
            </a:r>
            <a:r>
              <a:rPr lang="ru-RU" i="1" dirty="0" err="1" smtClean="0">
                <a:solidFill>
                  <a:srgbClr val="0070C0"/>
                </a:solidFill>
              </a:rPr>
              <a:t>вивченню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новітніх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досягнень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світової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музики</a:t>
            </a:r>
            <a:r>
              <a:rPr lang="ru-RU" i="1" dirty="0" smtClean="0">
                <a:solidFill>
                  <a:srgbClr val="0070C0"/>
                </a:solidFill>
              </a:rPr>
              <a:t> та </a:t>
            </a:r>
            <a:r>
              <a:rPr lang="ru-RU" i="1" dirty="0" err="1" smtClean="0">
                <a:solidFill>
                  <a:srgbClr val="0070C0"/>
                </a:solidFill>
              </a:rPr>
              <a:t>її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поширення</a:t>
            </a:r>
            <a:r>
              <a:rPr lang="ru-RU" i="1" dirty="0" smtClean="0">
                <a:solidFill>
                  <a:srgbClr val="0070C0"/>
                </a:solidFill>
              </a:rPr>
              <a:t> в </a:t>
            </a:r>
            <a:r>
              <a:rPr lang="ru-RU" i="1" dirty="0" err="1" smtClean="0">
                <a:solidFill>
                  <a:srgbClr val="0070C0"/>
                </a:solidFill>
              </a:rPr>
              <a:t>Україні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r>
              <a:rPr lang="ru-RU" i="1" dirty="0" err="1" smtClean="0">
                <a:solidFill>
                  <a:srgbClr val="0070C0"/>
                </a:solidFill>
              </a:rPr>
              <a:t>Усвідомлюючи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що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творча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особистість</a:t>
            </a:r>
            <a:r>
              <a:rPr lang="ru-RU" i="1" dirty="0" smtClean="0">
                <a:solidFill>
                  <a:srgbClr val="0070C0"/>
                </a:solidFill>
              </a:rPr>
              <a:t> в </a:t>
            </a:r>
            <a:r>
              <a:rPr lang="ru-RU" i="1" dirty="0" err="1" smtClean="0">
                <a:solidFill>
                  <a:srgbClr val="0070C0"/>
                </a:solidFill>
              </a:rPr>
              <a:t>Україні</a:t>
            </a:r>
            <a:r>
              <a:rPr lang="ru-RU" i="1" dirty="0" smtClean="0">
                <a:solidFill>
                  <a:srgbClr val="0070C0"/>
                </a:solidFill>
              </a:rPr>
              <a:t>, як </a:t>
            </a:r>
            <a:r>
              <a:rPr lang="ru-RU" i="1" dirty="0" err="1" smtClean="0">
                <a:solidFill>
                  <a:srgbClr val="0070C0"/>
                </a:solidFill>
              </a:rPr>
              <a:t>і</a:t>
            </a:r>
            <a:r>
              <a:rPr lang="ru-RU" i="1" dirty="0" smtClean="0">
                <a:solidFill>
                  <a:srgbClr val="0070C0"/>
                </a:solidFill>
              </a:rPr>
              <a:t> в </a:t>
            </a:r>
            <a:r>
              <a:rPr lang="ru-RU" i="1" dirty="0" err="1" smtClean="0">
                <a:solidFill>
                  <a:srgbClr val="0070C0"/>
                </a:solidFill>
              </a:rPr>
              <a:t>усьому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Радянському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Союзі</a:t>
            </a:r>
            <a:r>
              <a:rPr lang="ru-RU" i="1" dirty="0" smtClean="0">
                <a:solidFill>
                  <a:srgbClr val="0070C0"/>
                </a:solidFill>
              </a:rPr>
              <a:t>, загнана в </a:t>
            </a:r>
            <a:r>
              <a:rPr lang="ru-RU" i="1" dirty="0" err="1" smtClean="0">
                <a:solidFill>
                  <a:srgbClr val="0070C0"/>
                </a:solidFill>
              </a:rPr>
              <a:t>глухий</a:t>
            </a:r>
            <a:r>
              <a:rPr lang="ru-RU" i="1" dirty="0" smtClean="0">
                <a:solidFill>
                  <a:srgbClr val="0070C0"/>
                </a:solidFill>
              </a:rPr>
              <a:t> кут, вони </a:t>
            </a:r>
            <a:r>
              <a:rPr lang="ru-RU" i="1" dirty="0" err="1" smtClean="0">
                <a:solidFill>
                  <a:srgbClr val="0070C0"/>
                </a:solidFill>
              </a:rPr>
              <a:t>спробували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розірвати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ланцюг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ідеологічних</a:t>
            </a:r>
            <a:r>
              <a:rPr lang="ru-RU" i="1" dirty="0" smtClean="0">
                <a:solidFill>
                  <a:srgbClr val="0070C0"/>
                </a:solidFill>
              </a:rPr>
              <a:t> пут </a:t>
            </a:r>
            <a:r>
              <a:rPr lang="ru-RU" i="1" dirty="0" err="1" smtClean="0">
                <a:solidFill>
                  <a:srgbClr val="0070C0"/>
                </a:solidFill>
              </a:rPr>
              <a:t>жорсткої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цензури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r>
              <a:rPr lang="ru-RU" i="1" dirty="0" err="1" smtClean="0">
                <a:solidFill>
                  <a:srgbClr val="0070C0"/>
                </a:solidFill>
              </a:rPr>
              <a:t>Музику</a:t>
            </a:r>
            <a:r>
              <a:rPr lang="ru-RU" i="1" dirty="0" smtClean="0">
                <a:solidFill>
                  <a:srgbClr val="0070C0"/>
                </a:solidFill>
              </a:rPr>
              <a:t>, яку вони писали в авангардному </a:t>
            </a:r>
            <a:r>
              <a:rPr lang="ru-RU" i="1" dirty="0" err="1" smtClean="0">
                <a:solidFill>
                  <a:srgbClr val="0070C0"/>
                </a:solidFill>
              </a:rPr>
              <a:t>руслі</a:t>
            </a:r>
            <a:r>
              <a:rPr lang="ru-RU" i="1" dirty="0" smtClean="0">
                <a:solidFill>
                  <a:srgbClr val="0070C0"/>
                </a:solidFill>
              </a:rPr>
              <a:t>, стала </a:t>
            </a:r>
            <a:r>
              <a:rPr lang="ru-RU" i="1" dirty="0" err="1" smtClean="0">
                <a:solidFill>
                  <a:srgbClr val="0070C0"/>
                </a:solidFill>
              </a:rPr>
              <a:t>викликом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існуючій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системі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r>
              <a:rPr lang="ru-RU" i="1" dirty="0" err="1" smtClean="0">
                <a:solidFill>
                  <a:srgbClr val="0070C0"/>
                </a:solidFill>
              </a:rPr>
              <a:t>Звичайно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щодо</a:t>
            </a:r>
            <a:r>
              <a:rPr lang="ru-RU" i="1" dirty="0" smtClean="0">
                <a:solidFill>
                  <a:srgbClr val="0070C0"/>
                </a:solidFill>
              </a:rPr>
              <a:t> них </a:t>
            </a:r>
            <a:r>
              <a:rPr lang="ru-RU" i="1" dirty="0" err="1" smtClean="0">
                <a:solidFill>
                  <a:srgbClr val="0070C0"/>
                </a:solidFill>
              </a:rPr>
              <a:t>теж</a:t>
            </a:r>
            <a:r>
              <a:rPr lang="ru-RU" i="1" dirty="0" smtClean="0">
                <a:solidFill>
                  <a:srgbClr val="0070C0"/>
                </a:solidFill>
              </a:rPr>
              <a:t> уживались </a:t>
            </a:r>
            <a:r>
              <a:rPr lang="ru-RU" i="1" dirty="0" err="1" smtClean="0">
                <a:solidFill>
                  <a:srgbClr val="0070C0"/>
                </a:solidFill>
              </a:rPr>
              <a:t>адміністративні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міри</a:t>
            </a:r>
            <a:r>
              <a:rPr lang="ru-RU" i="1" dirty="0" smtClean="0">
                <a:solidFill>
                  <a:srgbClr val="0070C0"/>
                </a:solidFill>
              </a:rPr>
              <a:t>. Але у </a:t>
            </a:r>
            <a:r>
              <a:rPr lang="ru-RU" i="1" dirty="0" err="1" smtClean="0">
                <a:solidFill>
                  <a:srgbClr val="0070C0"/>
                </a:solidFill>
              </a:rPr>
              <a:t>світі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їх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було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почуто</a:t>
            </a:r>
            <a:r>
              <a:rPr lang="ru-RU" i="1" dirty="0" smtClean="0">
                <a:solidFill>
                  <a:srgbClr val="0070C0"/>
                </a:solidFill>
              </a:rPr>
              <a:t>: </a:t>
            </a:r>
            <a:r>
              <a:rPr lang="ru-RU" i="1" dirty="0" err="1" smtClean="0">
                <a:solidFill>
                  <a:srgbClr val="0070C0"/>
                </a:solidFill>
              </a:rPr>
              <a:t>музика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Л.Грабовського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і</a:t>
            </a:r>
            <a:r>
              <a:rPr lang="ru-RU" i="1" dirty="0" smtClean="0">
                <a:solidFill>
                  <a:srgbClr val="0070C0"/>
                </a:solidFill>
              </a:rPr>
              <a:t> В .Сильвестрова зазвучала на </a:t>
            </a:r>
            <a:r>
              <a:rPr lang="ru-RU" i="1" dirty="0" err="1" smtClean="0">
                <a:solidFill>
                  <a:srgbClr val="0070C0"/>
                </a:solidFill>
              </a:rPr>
              <a:t>міжнародних</a:t>
            </a:r>
            <a:r>
              <a:rPr lang="ru-RU" i="1" dirty="0" smtClean="0">
                <a:solidFill>
                  <a:srgbClr val="0070C0"/>
                </a:solidFill>
              </a:rPr>
              <a:t> фестивалях.</a:t>
            </a:r>
            <a:endParaRPr lang="uk-UA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05461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544522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Окремою</a:t>
            </a:r>
            <a:r>
              <a:rPr lang="ru-RU" dirty="0" smtClean="0"/>
              <a:t> </a:t>
            </a:r>
            <a:r>
              <a:rPr lang="ru-RU" dirty="0" err="1" smtClean="0"/>
              <a:t>цариною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музиці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пісенна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кращими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у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П.Майборода</a:t>
            </a:r>
            <a:r>
              <a:rPr lang="ru-RU" dirty="0" smtClean="0"/>
              <a:t>, </a:t>
            </a:r>
            <a:r>
              <a:rPr lang="ru-RU" dirty="0" err="1" smtClean="0"/>
              <a:t>О.Білаш</a:t>
            </a:r>
            <a:r>
              <a:rPr lang="ru-RU" dirty="0" smtClean="0"/>
              <a:t>, </a:t>
            </a:r>
            <a:r>
              <a:rPr lang="ru-RU" dirty="0" err="1" smtClean="0"/>
              <a:t>І.Шамо</a:t>
            </a:r>
            <a:r>
              <a:rPr lang="ru-RU" dirty="0" smtClean="0"/>
              <a:t>, </a:t>
            </a:r>
            <a:r>
              <a:rPr lang="ru-RU" dirty="0" err="1" smtClean="0"/>
              <a:t>А.Філіпенко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молодші</a:t>
            </a:r>
            <a:r>
              <a:rPr lang="ru-RU" dirty="0" smtClean="0"/>
              <a:t> </a:t>
            </a:r>
            <a:r>
              <a:rPr lang="ru-RU" dirty="0" err="1" smtClean="0"/>
              <a:t>колеги</a:t>
            </a:r>
            <a:r>
              <a:rPr lang="ru-RU" dirty="0" smtClean="0"/>
              <a:t> - </a:t>
            </a:r>
            <a:r>
              <a:rPr lang="ru-RU" dirty="0" err="1" smtClean="0"/>
              <a:t>В.Івасюк</a:t>
            </a:r>
            <a:r>
              <a:rPr lang="ru-RU" dirty="0" smtClean="0"/>
              <a:t>, </a:t>
            </a:r>
            <a:r>
              <a:rPr lang="ru-RU" dirty="0" err="1" smtClean="0"/>
              <a:t>Т.Петриненко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id_87758_7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55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Із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здобуттям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незалежності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в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з'явилися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можливості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розвивати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творчі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таланти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Нині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існує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свій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потужний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фестивальний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рух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На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міжнародних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музичних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фестивалях у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Києві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Львові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Одесі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Харкові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виконуються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твори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талановитої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молоді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зарубіжних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музикантів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Провідними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залишаються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українській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музиці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симфонічний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оперно-балетний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жанр.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Окремою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частиною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продовжує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бути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хорове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мистецтво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яке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представляють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колективи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як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національні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хорові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колективи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"Думка", Хор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Г.Верьовки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камерний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хор "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Київ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Національним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художнім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скарбом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є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творчість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видатної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народної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співачки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Ніни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Матвієнко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avim.ru-noty-muzyka-partitura-roza-cvetok-15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3177"/>
          </a:xfrm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композиторів</a:t>
            </a:r>
            <a:r>
              <a:rPr lang="ru-RU" dirty="0" smtClean="0"/>
              <a:t> </a:t>
            </a:r>
            <a:r>
              <a:rPr lang="ru-RU" dirty="0" err="1" smtClean="0"/>
              <a:t>присвячують</a:t>
            </a:r>
            <a:r>
              <a:rPr lang="ru-RU" dirty="0" smtClean="0"/>
              <a:t> свою </a:t>
            </a:r>
            <a:r>
              <a:rPr lang="ru-RU" dirty="0" err="1" smtClean="0"/>
              <a:t>творчість</a:t>
            </a:r>
            <a:r>
              <a:rPr lang="ru-RU" dirty="0" smtClean="0"/>
              <a:t> темам </a:t>
            </a:r>
            <a:r>
              <a:rPr lang="ru-RU" dirty="0" err="1" smtClean="0"/>
              <a:t>духовності</a:t>
            </a:r>
            <a:r>
              <a:rPr lang="ru-RU" dirty="0" smtClean="0"/>
              <a:t>. </a:t>
            </a:r>
            <a:r>
              <a:rPr lang="ru-RU" dirty="0" err="1" smtClean="0"/>
              <a:t>Насамперед</a:t>
            </a:r>
            <a:r>
              <a:rPr lang="ru-RU" dirty="0" smtClean="0"/>
              <a:t>, потужного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заборонена </a:t>
            </a:r>
            <a:r>
              <a:rPr lang="ru-RU" dirty="0" err="1" smtClean="0"/>
              <a:t>впродовж</a:t>
            </a:r>
            <a:r>
              <a:rPr lang="ru-RU" dirty="0" smtClean="0"/>
              <a:t> 70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церковна</a:t>
            </a:r>
            <a:r>
              <a:rPr lang="ru-RU" dirty="0" smtClean="0"/>
              <a:t> (</a:t>
            </a:r>
            <a:r>
              <a:rPr lang="ru-RU" dirty="0" err="1" smtClean="0"/>
              <a:t>літургійна</a:t>
            </a:r>
            <a:r>
              <a:rPr lang="ru-RU" dirty="0" smtClean="0"/>
              <a:t>) </a:t>
            </a:r>
            <a:r>
              <a:rPr lang="ru-RU" dirty="0" err="1" smtClean="0"/>
              <a:t>музика</a:t>
            </a:r>
            <a:r>
              <a:rPr lang="ru-RU" dirty="0" smtClean="0"/>
              <a:t> на </a:t>
            </a:r>
            <a:r>
              <a:rPr lang="ru-RU" dirty="0" err="1" smtClean="0"/>
              <a:t>канонічні</a:t>
            </a:r>
            <a:r>
              <a:rPr lang="ru-RU" dirty="0" smtClean="0"/>
              <a:t> </a:t>
            </a:r>
            <a:r>
              <a:rPr lang="ru-RU" dirty="0" err="1" smtClean="0"/>
              <a:t>біблійні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.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твори написали </a:t>
            </a:r>
            <a:r>
              <a:rPr lang="ru-RU" dirty="0" err="1" smtClean="0"/>
              <a:t>Є.Станкович</a:t>
            </a:r>
            <a:r>
              <a:rPr lang="ru-RU" dirty="0" smtClean="0"/>
              <a:t>, В.Сильвестров, Леся </a:t>
            </a:r>
            <a:r>
              <a:rPr lang="ru-RU" dirty="0" err="1" smtClean="0"/>
              <a:t>Дичко</a:t>
            </a:r>
            <a:r>
              <a:rPr lang="ru-RU" dirty="0" smtClean="0"/>
              <a:t>, М.Скорик, Ганна </a:t>
            </a:r>
            <a:r>
              <a:rPr lang="ru-RU" dirty="0" err="1" smtClean="0"/>
              <a:t>Гаврилець</a:t>
            </a:r>
            <a:r>
              <a:rPr lang="ru-RU" dirty="0" smtClean="0"/>
              <a:t>, </a:t>
            </a:r>
            <a:r>
              <a:rPr lang="ru-RU" dirty="0" err="1" smtClean="0"/>
              <a:t>В.Степурко</a:t>
            </a:r>
            <a:r>
              <a:rPr lang="ru-RU" dirty="0" smtClean="0"/>
              <a:t>, </a:t>
            </a:r>
            <a:r>
              <a:rPr lang="ru-RU" dirty="0" err="1" smtClean="0"/>
              <a:t>І.Щербаков</a:t>
            </a:r>
            <a:r>
              <a:rPr lang="ru-RU" dirty="0" smtClean="0"/>
              <a:t>. </a:t>
            </a:r>
            <a:r>
              <a:rPr lang="ru-RU" dirty="0" err="1" smtClean="0"/>
              <a:t>Сміливо</a:t>
            </a:r>
            <a:r>
              <a:rPr lang="ru-RU" dirty="0" smtClean="0"/>
              <a:t> </a:t>
            </a:r>
            <a:r>
              <a:rPr lang="ru-RU" dirty="0" err="1" smtClean="0"/>
              <a:t>експериментує</a:t>
            </a:r>
            <a:r>
              <a:rPr lang="ru-RU" dirty="0" smtClean="0"/>
              <a:t> </a:t>
            </a:r>
            <a:r>
              <a:rPr lang="ru-RU" dirty="0" err="1" smtClean="0"/>
              <a:t>композиторська</a:t>
            </a:r>
            <a:r>
              <a:rPr lang="ru-RU" dirty="0" smtClean="0"/>
              <a:t> молодь,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- </a:t>
            </a:r>
            <a:r>
              <a:rPr lang="ru-RU" dirty="0" err="1" smtClean="0"/>
              <a:t>С.Зажитько</a:t>
            </a:r>
            <a:r>
              <a:rPr lang="ru-RU" dirty="0" smtClean="0"/>
              <a:t>, </a:t>
            </a:r>
            <a:r>
              <a:rPr lang="ru-RU" dirty="0" err="1" smtClean="0"/>
              <a:t>А.Загайкевич</a:t>
            </a:r>
            <a:r>
              <a:rPr lang="ru-RU" dirty="0" smtClean="0"/>
              <a:t> (</a:t>
            </a:r>
            <a:r>
              <a:rPr lang="ru-RU" dirty="0" err="1" smtClean="0"/>
              <a:t>авторка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до </a:t>
            </a:r>
            <a:r>
              <a:rPr lang="ru-RU" dirty="0" err="1" smtClean="0"/>
              <a:t>фільму</a:t>
            </a:r>
            <a:r>
              <a:rPr lang="ru-RU" dirty="0" smtClean="0"/>
              <a:t> "Мамай), </a:t>
            </a:r>
            <a:r>
              <a:rPr lang="ru-RU" dirty="0" err="1" smtClean="0"/>
              <a:t>К.Цепколенко</a:t>
            </a:r>
            <a:r>
              <a:rPr lang="ru-RU" dirty="0" smtClean="0"/>
              <a:t>, </a:t>
            </a:r>
            <a:r>
              <a:rPr lang="ru-RU" dirty="0" err="1" smtClean="0"/>
              <a:t>В.Польова</a:t>
            </a:r>
            <a:r>
              <a:rPr lang="ru-RU" dirty="0" smtClean="0"/>
              <a:t>, </a:t>
            </a:r>
            <a:r>
              <a:rPr lang="ru-RU" dirty="0" err="1" smtClean="0"/>
              <a:t>С.Пілютиков</a:t>
            </a:r>
            <a:r>
              <a:rPr lang="ru-RU" dirty="0" smtClean="0"/>
              <a:t>,. </a:t>
            </a:r>
            <a:r>
              <a:rPr lang="ru-RU" dirty="0" err="1" smtClean="0"/>
              <a:t>В.Рунчак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45139899_music_red_roses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1628800"/>
            <a:ext cx="576064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попитом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естрадна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- </a:t>
            </a:r>
            <a:r>
              <a:rPr lang="ru-RU" dirty="0" err="1" smtClean="0"/>
              <a:t>рок-гурти</a:t>
            </a:r>
            <a:r>
              <a:rPr lang="ru-RU" dirty="0" smtClean="0"/>
              <a:t> "</a:t>
            </a:r>
            <a:r>
              <a:rPr lang="ru-RU" dirty="0" err="1" smtClean="0"/>
              <a:t>Воплі</a:t>
            </a:r>
            <a:r>
              <a:rPr lang="ru-RU" dirty="0" smtClean="0"/>
              <a:t> </a:t>
            </a:r>
            <a:r>
              <a:rPr lang="ru-RU" dirty="0" err="1" smtClean="0"/>
              <a:t>Відоплясова</a:t>
            </a:r>
            <a:r>
              <a:rPr lang="ru-RU" dirty="0" smtClean="0"/>
              <a:t>" ("ВВ"), "Океан </a:t>
            </a:r>
            <a:r>
              <a:rPr lang="ru-RU" dirty="0" err="1" smtClean="0"/>
              <a:t>Ельзи</a:t>
            </a:r>
            <a:r>
              <a:rPr lang="ru-RU" dirty="0" smtClean="0"/>
              <a:t>", "</a:t>
            </a:r>
            <a:r>
              <a:rPr lang="ru-RU" dirty="0" err="1" smtClean="0"/>
              <a:t>Мандри</a:t>
            </a:r>
            <a:r>
              <a:rPr lang="ru-RU" dirty="0" smtClean="0"/>
              <a:t>", "Друга </a:t>
            </a:r>
            <a:r>
              <a:rPr lang="ru-RU" dirty="0" err="1" smtClean="0"/>
              <a:t>ріка</a:t>
            </a:r>
            <a:r>
              <a:rPr lang="ru-RU" dirty="0" smtClean="0"/>
              <a:t>", </a:t>
            </a:r>
            <a:r>
              <a:rPr lang="ru-RU" dirty="0" err="1" smtClean="0"/>
              <a:t>співаки</a:t>
            </a:r>
            <a:r>
              <a:rPr lang="ru-RU" dirty="0" smtClean="0"/>
              <a:t> Т. </a:t>
            </a:r>
            <a:r>
              <a:rPr lang="ru-RU" dirty="0" err="1" smtClean="0"/>
              <a:t>Петриненко</a:t>
            </a:r>
            <a:r>
              <a:rPr lang="ru-RU" dirty="0" smtClean="0"/>
              <a:t>, </a:t>
            </a:r>
            <a:r>
              <a:rPr lang="ru-RU" dirty="0" err="1" smtClean="0"/>
              <a:t>С.Ротару</a:t>
            </a:r>
            <a:r>
              <a:rPr lang="ru-RU" dirty="0" smtClean="0"/>
              <a:t>, </a:t>
            </a:r>
            <a:r>
              <a:rPr lang="ru-RU" dirty="0" err="1" smtClean="0"/>
              <a:t>А.Лорак</a:t>
            </a:r>
            <a:r>
              <a:rPr lang="ru-RU" dirty="0" smtClean="0"/>
              <a:t>, </a:t>
            </a:r>
            <a:r>
              <a:rPr lang="ru-RU" dirty="0" err="1" smtClean="0"/>
              <a:t>Т.Повалій</a:t>
            </a:r>
            <a:r>
              <a:rPr lang="ru-RU" dirty="0" smtClean="0"/>
              <a:t>, Р.Кириченко, </a:t>
            </a:r>
            <a:r>
              <a:rPr lang="ru-RU" dirty="0" err="1" smtClean="0"/>
              <a:t>Іво</a:t>
            </a:r>
            <a:r>
              <a:rPr lang="ru-RU" dirty="0" smtClean="0"/>
              <a:t> </a:t>
            </a:r>
            <a:r>
              <a:rPr lang="ru-RU" dirty="0" err="1" smtClean="0"/>
              <a:t>Бобул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створив основу для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цивілізованого</a:t>
            </a:r>
            <a:r>
              <a:rPr lang="ru-RU" dirty="0" smtClean="0"/>
              <a:t> </a:t>
            </a:r>
            <a:r>
              <a:rPr lang="ru-RU" dirty="0" err="1" smtClean="0"/>
              <a:t>шоу-бізнесу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напрямки </a:t>
            </a:r>
            <a:r>
              <a:rPr lang="ru-RU" dirty="0" err="1" smtClean="0"/>
              <a:t>професійної</a:t>
            </a:r>
            <a:r>
              <a:rPr lang="ru-RU" dirty="0" smtClean="0"/>
              <a:t> та </a:t>
            </a:r>
            <a:r>
              <a:rPr lang="ru-RU" dirty="0" err="1" smtClean="0"/>
              <a:t>естрадної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235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5380672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Плато́н Іларіо́нович Ма́йборода</a:t>
            </a:r>
            <a:r>
              <a:rPr lang="vi-VN" dirty="0" smtClean="0"/>
              <a:t> (1 грудня 1918, </a:t>
            </a:r>
            <a:r>
              <a:rPr lang="vi-VN" dirty="0" smtClean="0"/>
              <a:t>Пелехівщина</a:t>
            </a:r>
            <a:r>
              <a:rPr lang="uk-UA" dirty="0" smtClean="0"/>
              <a:t> </a:t>
            </a:r>
            <a:r>
              <a:rPr lang="vi-VN" dirty="0" smtClean="0"/>
              <a:t>—</a:t>
            </a:r>
            <a:r>
              <a:rPr lang="vi-VN" dirty="0" smtClean="0"/>
              <a:t> 8 липня 1989, Київ) — український композитор, народний артист </a:t>
            </a:r>
            <a:r>
              <a:rPr lang="vi-VN" dirty="0" smtClean="0"/>
              <a:t>УРСР</a:t>
            </a:r>
            <a:r>
              <a:rPr lang="uk-UA" dirty="0" smtClean="0"/>
              <a:t> </a:t>
            </a:r>
            <a:r>
              <a:rPr lang="vi-VN" dirty="0" smtClean="0"/>
              <a:t>(з1968</a:t>
            </a:r>
            <a:r>
              <a:rPr lang="vi-VN" dirty="0" smtClean="0"/>
              <a:t> року), лауреат Державної премії УРСР імені Т. Шевченка (1962), народний артист СРСР (з 1979 року). Брат композитора Георгія Майбороди.</a:t>
            </a:r>
            <a:endParaRPr lang="uk-UA" dirty="0"/>
          </a:p>
        </p:txBody>
      </p:sp>
      <p:pic>
        <p:nvPicPr>
          <p:cNvPr id="8" name="Рисунок 7" descr="3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03589" cy="3645024"/>
          </a:xfrm>
          <a:prstGeom prst="rect">
            <a:avLst/>
          </a:prstGeom>
        </p:spPr>
      </p:pic>
      <p:pic>
        <p:nvPicPr>
          <p:cNvPr id="9" name="Рисунок 8" descr="PlatonMaybor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692696"/>
            <a:ext cx="3161238" cy="4365104"/>
          </a:xfrm>
          <a:prstGeom prst="rect">
            <a:avLst/>
          </a:prstGeom>
        </p:spPr>
      </p:pic>
      <p:pic>
        <p:nvPicPr>
          <p:cNvPr id="10" name="Рисунок 9" descr="171279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2771800" cy="365877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Музыка-для-души-1296203138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19464" y="3212976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rgbClr val="002060"/>
                </a:solidFill>
              </a:rPr>
              <a:t>Творчість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Автор </a:t>
            </a:r>
            <a:r>
              <a:rPr lang="ru-RU" sz="2000" i="1" dirty="0" err="1" smtClean="0">
                <a:solidFill>
                  <a:srgbClr val="002060"/>
                </a:solidFill>
              </a:rPr>
              <a:t>численних</a:t>
            </a:r>
            <a:r>
              <a:rPr lang="ru-RU" sz="2000" i="1" dirty="0" smtClean="0">
                <a:solidFill>
                  <a:srgbClr val="002060"/>
                </a:solidFill>
              </a:rPr>
              <a:t> </a:t>
            </a:r>
            <a:r>
              <a:rPr lang="ru-RU" sz="2000" i="1" dirty="0" err="1" smtClean="0">
                <a:solidFill>
                  <a:srgbClr val="002060"/>
                </a:solidFill>
              </a:rPr>
              <a:t>пісень</a:t>
            </a:r>
            <a:r>
              <a:rPr lang="ru-RU" sz="2000" i="1" dirty="0" smtClean="0">
                <a:solidFill>
                  <a:srgbClr val="002060"/>
                </a:solidFill>
              </a:rPr>
              <a:t> </a:t>
            </a:r>
            <a:r>
              <a:rPr lang="ru-RU" sz="2000" i="1" dirty="0" err="1" smtClean="0">
                <a:solidFill>
                  <a:srgbClr val="002060"/>
                </a:solidFill>
              </a:rPr>
              <a:t>і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хорів</a:t>
            </a:r>
            <a:r>
              <a:rPr lang="ru-RU" sz="2000" i="1" dirty="0" smtClean="0">
                <a:solidFill>
                  <a:srgbClr val="002060"/>
                </a:solidFill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</a:rPr>
              <a:t>обробок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народних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пісень</a:t>
            </a:r>
            <a:r>
              <a:rPr lang="ru-RU" sz="2000" i="1" dirty="0" smtClean="0">
                <a:solidFill>
                  <a:srgbClr val="002060"/>
                </a:solidFill>
              </a:rPr>
              <a:t>, а </a:t>
            </a:r>
            <a:r>
              <a:rPr lang="ru-RU" sz="2000" i="1" dirty="0" err="1" smtClean="0">
                <a:solidFill>
                  <a:srgbClr val="002060"/>
                </a:solidFill>
              </a:rPr>
              <a:t>також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ліричних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пісень</a:t>
            </a:r>
            <a:r>
              <a:rPr lang="ru-RU" sz="2000" i="1" dirty="0" smtClean="0">
                <a:solidFill>
                  <a:srgbClr val="002060"/>
                </a:solidFill>
              </a:rPr>
              <a:t> — в тому </a:t>
            </a:r>
            <a:r>
              <a:rPr lang="ru-RU" sz="2000" i="1" dirty="0" err="1" smtClean="0">
                <a:solidFill>
                  <a:srgbClr val="002060"/>
                </a:solidFill>
              </a:rPr>
              <a:t>числі</a:t>
            </a:r>
            <a:r>
              <a:rPr lang="ru-RU" sz="2000" i="1" dirty="0" smtClean="0">
                <a:solidFill>
                  <a:srgbClr val="002060"/>
                </a:solidFill>
              </a:rPr>
              <a:t> «</a:t>
            </a:r>
            <a:r>
              <a:rPr lang="ru-RU" sz="2000" i="1" dirty="0" err="1" smtClean="0">
                <a:solidFill>
                  <a:srgbClr val="002060"/>
                </a:solidFill>
              </a:rPr>
              <a:t>Рушничок</a:t>
            </a:r>
            <a:r>
              <a:rPr lang="ru-RU" sz="2000" i="1" dirty="0" smtClean="0">
                <a:solidFill>
                  <a:srgbClr val="002060"/>
                </a:solidFill>
              </a:rPr>
              <a:t>», «</a:t>
            </a:r>
            <a:r>
              <a:rPr lang="ru-RU" sz="2000" i="1" dirty="0" err="1" smtClean="0">
                <a:solidFill>
                  <a:srgbClr val="002060"/>
                </a:solidFill>
              </a:rPr>
              <a:t>Якщо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ти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любиш</a:t>
            </a:r>
            <a:r>
              <a:rPr lang="ru-RU" sz="2000" i="1" dirty="0" smtClean="0">
                <a:solidFill>
                  <a:srgbClr val="002060"/>
                </a:solidFill>
              </a:rPr>
              <a:t>», «Ми </a:t>
            </a:r>
            <a:r>
              <a:rPr lang="ru-RU" sz="2000" i="1" dirty="0" err="1" smtClean="0">
                <a:solidFill>
                  <a:srgbClr val="002060"/>
                </a:solidFill>
              </a:rPr>
              <a:t>підем</a:t>
            </a:r>
            <a:r>
              <a:rPr lang="ru-RU" sz="2000" i="1" dirty="0" smtClean="0">
                <a:solidFill>
                  <a:srgbClr val="002060"/>
                </a:solidFill>
              </a:rPr>
              <a:t> де трави </a:t>
            </a:r>
            <a:r>
              <a:rPr lang="ru-RU" sz="2000" i="1" dirty="0" err="1" smtClean="0">
                <a:solidFill>
                  <a:srgbClr val="002060"/>
                </a:solidFill>
              </a:rPr>
              <a:t>похилі</a:t>
            </a:r>
            <a:r>
              <a:rPr lang="ru-RU" sz="2000" i="1" dirty="0" smtClean="0">
                <a:solidFill>
                  <a:srgbClr val="002060"/>
                </a:solidFill>
              </a:rPr>
              <a:t>», «</a:t>
            </a:r>
            <a:r>
              <a:rPr lang="ru-RU" sz="2000" i="1" dirty="0" err="1" smtClean="0">
                <a:solidFill>
                  <a:srgbClr val="002060"/>
                </a:solidFill>
              </a:rPr>
              <a:t>Київський</a:t>
            </a:r>
            <a:r>
              <a:rPr lang="ru-RU" sz="2000" i="1" dirty="0" smtClean="0">
                <a:solidFill>
                  <a:srgbClr val="002060"/>
                </a:solidFill>
              </a:rPr>
              <a:t> вальс». В </a:t>
            </a:r>
            <a:r>
              <a:rPr lang="ru-RU" sz="2000" i="1" dirty="0" err="1" smtClean="0">
                <a:solidFill>
                  <a:srgbClr val="002060"/>
                </a:solidFill>
              </a:rPr>
              <a:t>творчому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доробку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також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симфонічна</a:t>
            </a:r>
            <a:r>
              <a:rPr lang="ru-RU" sz="2000" i="1" dirty="0" smtClean="0">
                <a:solidFill>
                  <a:srgbClr val="002060"/>
                </a:solidFill>
              </a:rPr>
              <a:t> поема «</a:t>
            </a:r>
            <a:r>
              <a:rPr lang="ru-RU" sz="2000" i="1" dirty="0" err="1" smtClean="0">
                <a:solidFill>
                  <a:srgbClr val="002060"/>
                </a:solidFill>
              </a:rPr>
              <a:t>Героїчна</a:t>
            </a:r>
            <a:r>
              <a:rPr lang="ru-RU" sz="2000" i="1" dirty="0" smtClean="0">
                <a:solidFill>
                  <a:srgbClr val="002060"/>
                </a:solidFill>
              </a:rPr>
              <a:t> увертюра», </a:t>
            </a:r>
            <a:r>
              <a:rPr lang="ru-RU" sz="2000" i="1" dirty="0" err="1" smtClean="0">
                <a:solidFill>
                  <a:srgbClr val="002060"/>
                </a:solidFill>
              </a:rPr>
              <a:t>вокальна-симфонічна</a:t>
            </a:r>
            <a:r>
              <a:rPr lang="ru-RU" sz="2000" i="1" dirty="0" smtClean="0">
                <a:solidFill>
                  <a:srgbClr val="002060"/>
                </a:solidFill>
              </a:rPr>
              <a:t> поема «Тополя» (слова Тараса </a:t>
            </a:r>
            <a:r>
              <a:rPr lang="ru-RU" sz="2000" i="1" dirty="0" err="1" smtClean="0">
                <a:solidFill>
                  <a:srgbClr val="002060"/>
                </a:solidFill>
              </a:rPr>
              <a:t>Шевченка</a:t>
            </a:r>
            <a:r>
              <a:rPr lang="ru-RU" sz="2000" i="1" dirty="0" smtClean="0">
                <a:solidFill>
                  <a:srgbClr val="002060"/>
                </a:solidFill>
              </a:rPr>
              <a:t>), </a:t>
            </a:r>
            <a:r>
              <a:rPr lang="ru-RU" sz="2000" i="1" dirty="0" err="1" smtClean="0">
                <a:solidFill>
                  <a:srgbClr val="002060"/>
                </a:solidFill>
              </a:rPr>
              <a:t>музика</a:t>
            </a:r>
            <a:r>
              <a:rPr lang="ru-RU" sz="2000" i="1" dirty="0" smtClean="0">
                <a:solidFill>
                  <a:srgbClr val="002060"/>
                </a:solidFill>
              </a:rPr>
              <a:t> до драм. </a:t>
            </a:r>
            <a:r>
              <a:rPr lang="ru-RU" sz="2000" i="1" dirty="0" err="1" smtClean="0">
                <a:solidFill>
                  <a:srgbClr val="002060"/>
                </a:solidFill>
              </a:rPr>
              <a:t>спектаклів</a:t>
            </a:r>
            <a:r>
              <a:rPr lang="ru-RU" sz="2000" i="1" dirty="0" smtClean="0">
                <a:solidFill>
                  <a:srgbClr val="002060"/>
                </a:solidFill>
              </a:rPr>
              <a:t>, а </a:t>
            </a:r>
            <a:r>
              <a:rPr lang="ru-RU" sz="2000" i="1" dirty="0" err="1" smtClean="0">
                <a:solidFill>
                  <a:srgbClr val="002060"/>
                </a:solidFill>
              </a:rPr>
              <a:t>також</a:t>
            </a:r>
            <a:r>
              <a:rPr lang="ru-RU" sz="2000" i="1" dirty="0" smtClean="0">
                <a:solidFill>
                  <a:srgbClr val="002060"/>
                </a:solidFill>
              </a:rPr>
              <a:t> до </a:t>
            </a:r>
            <a:r>
              <a:rPr lang="ru-RU" sz="2000" i="1" dirty="0" err="1" smtClean="0">
                <a:solidFill>
                  <a:srgbClr val="002060"/>
                </a:solidFill>
              </a:rPr>
              <a:t>фільмів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  <a:endParaRPr lang="uk-UA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235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103674"/>
            <a:ext cx="8100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smtClean="0"/>
              <a:t>нових</a:t>
            </a:r>
            <a:r>
              <a:rPr lang="ru-RU" dirty="0" smtClean="0"/>
              <a:t> </a:t>
            </a:r>
            <a:r>
              <a:rPr lang="ru-RU" dirty="0" smtClean="0"/>
              <a:t>течій</a:t>
            </a:r>
            <a:r>
              <a:rPr lang="ru-RU" dirty="0" smtClean="0"/>
              <a:t> </a:t>
            </a:r>
            <a:r>
              <a:rPr lang="ru-RU" dirty="0" smtClean="0"/>
              <a:t>світової</a:t>
            </a:r>
            <a:r>
              <a:rPr lang="ru-RU" dirty="0" smtClean="0"/>
              <a:t> </a:t>
            </a:r>
            <a:r>
              <a:rPr lang="ru-RU" dirty="0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приєдналася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. Але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на </a:t>
            </a:r>
            <a:r>
              <a:rPr lang="ru-RU" dirty="0" err="1" smtClean="0"/>
              <a:t>зламі</a:t>
            </a:r>
            <a:r>
              <a:rPr lang="ru-RU" dirty="0" smtClean="0"/>
              <a:t> </a:t>
            </a:r>
            <a:r>
              <a:rPr lang="en-US" dirty="0" smtClean="0"/>
              <a:t>XIX-XX </a:t>
            </a:r>
            <a:r>
              <a:rPr lang="ru-RU" dirty="0" smtClean="0"/>
              <a:t>ст. пережила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жорстку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та </a:t>
            </a:r>
            <a:r>
              <a:rPr lang="ru-RU" dirty="0" err="1" smtClean="0"/>
              <a:t>утиски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зазнавала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культура, в </a:t>
            </a:r>
            <a:r>
              <a:rPr lang="ru-RU" dirty="0" err="1" smtClean="0"/>
              <a:t>музичному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продовжувався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потужного фольклорного </a:t>
            </a:r>
            <a:r>
              <a:rPr lang="ru-RU" dirty="0" err="1" smtClean="0"/>
              <a:t>струменя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живила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композиторів</a:t>
            </a:r>
            <a:r>
              <a:rPr lang="ru-RU" dirty="0" smtClean="0"/>
              <a:t> </a:t>
            </a:r>
            <a:r>
              <a:rPr lang="ru-RU" dirty="0" smtClean="0"/>
              <a:t>- Якова </a:t>
            </a:r>
            <a:r>
              <a:rPr lang="ru-RU" dirty="0" err="1" smtClean="0"/>
              <a:t>Степового</a:t>
            </a:r>
            <a:r>
              <a:rPr lang="ru-RU" dirty="0" smtClean="0"/>
              <a:t>, </a:t>
            </a:r>
            <a:r>
              <a:rPr lang="ru-RU" dirty="0" err="1" smtClean="0"/>
              <a:t>Кирила</a:t>
            </a:r>
            <a:r>
              <a:rPr lang="ru-RU" dirty="0" smtClean="0"/>
              <a:t> </a:t>
            </a:r>
            <a:r>
              <a:rPr lang="ru-RU" dirty="0" err="1" smtClean="0"/>
              <a:t>Стеценка</a:t>
            </a:r>
            <a:r>
              <a:rPr lang="ru-RU" dirty="0" smtClean="0"/>
              <a:t> та </a:t>
            </a:r>
            <a:r>
              <a:rPr lang="ru-RU" dirty="0" err="1" smtClean="0"/>
              <a:t>Миколи</a:t>
            </a:r>
            <a:r>
              <a:rPr lang="ru-RU" dirty="0" smtClean="0"/>
              <a:t> Леонтовича.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lowers-music-black-background-fresh-rose_3203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6012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Вокально-ораторіальні</a:t>
            </a:r>
            <a:r>
              <a:rPr lang="ru-RU" b="1" dirty="0" smtClean="0"/>
              <a:t> твори: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вокально-симфонічна</a:t>
            </a:r>
            <a:r>
              <a:rPr lang="ru-RU" dirty="0" smtClean="0"/>
              <a:t> </a:t>
            </a:r>
            <a:r>
              <a:rPr lang="ru-RU" dirty="0" err="1" smtClean="0"/>
              <a:t>ораторія</a:t>
            </a:r>
            <a:r>
              <a:rPr lang="ru-RU" dirty="0" smtClean="0"/>
              <a:t> «Дума про </a:t>
            </a:r>
            <a:r>
              <a:rPr lang="ru-RU" dirty="0" err="1" smtClean="0"/>
              <a:t>Дніпро</a:t>
            </a:r>
            <a:r>
              <a:rPr lang="ru-RU" dirty="0" smtClean="0"/>
              <a:t>» (слова А. </a:t>
            </a:r>
            <a:r>
              <a:rPr lang="ru-RU" dirty="0" err="1" smtClean="0"/>
              <a:t>Шияна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Масенка</a:t>
            </a:r>
            <a:r>
              <a:rPr lang="ru-RU" dirty="0" smtClean="0"/>
              <a:t>, 1954),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поема «Тополя» (сл. Т. </a:t>
            </a:r>
            <a:r>
              <a:rPr lang="ru-RU" dirty="0" err="1" smtClean="0"/>
              <a:t>Шевченка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1966),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 </a:t>
            </a:r>
            <a:r>
              <a:rPr lang="ru-RU" dirty="0" err="1" smtClean="0"/>
              <a:t>кантати</a:t>
            </a:r>
            <a:r>
              <a:rPr lang="ru-RU" dirty="0" smtClean="0"/>
              <a:t> (1956, 1974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для </a:t>
            </a:r>
            <a:r>
              <a:rPr lang="ru-RU" b="1" dirty="0" err="1" smtClean="0"/>
              <a:t>симфонічного</a:t>
            </a:r>
            <a:r>
              <a:rPr lang="ru-RU" b="1" dirty="0" smtClean="0"/>
              <a:t> оркестру</a:t>
            </a:r>
            <a:r>
              <a:rPr lang="ru-RU" dirty="0" smtClean="0"/>
              <a:t> -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Героїчна</a:t>
            </a:r>
            <a:r>
              <a:rPr lang="ru-RU" dirty="0" smtClean="0"/>
              <a:t> увертюра» (1947);</a:t>
            </a:r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204864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пісні</a:t>
            </a:r>
            <a:r>
              <a:rPr lang="ru-RU" dirty="0" smtClean="0"/>
              <a:t> (</a:t>
            </a:r>
            <a:r>
              <a:rPr lang="ru-RU" dirty="0" err="1" smtClean="0"/>
              <a:t>понад</a:t>
            </a:r>
            <a:r>
              <a:rPr lang="ru-RU" dirty="0" smtClean="0"/>
              <a:t> 100) -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Розлягалися</a:t>
            </a:r>
            <a:r>
              <a:rPr lang="ru-RU" dirty="0" smtClean="0"/>
              <a:t> </a:t>
            </a:r>
            <a:r>
              <a:rPr lang="ru-RU" dirty="0" err="1" smtClean="0"/>
              <a:t>тумани</a:t>
            </a:r>
            <a:r>
              <a:rPr lang="ru-RU" dirty="0" smtClean="0"/>
              <a:t>» (сл. </a:t>
            </a:r>
            <a:r>
              <a:rPr lang="ru-RU" dirty="0" err="1" smtClean="0"/>
              <a:t>О.Новицького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цикл про </a:t>
            </a:r>
            <a:r>
              <a:rPr lang="ru-RU" dirty="0" err="1" smtClean="0"/>
              <a:t>Героїв</a:t>
            </a:r>
            <a:r>
              <a:rPr lang="ru-RU" dirty="0" smtClean="0"/>
              <a:t> Соц. </a:t>
            </a:r>
            <a:r>
              <a:rPr lang="ru-RU" dirty="0" err="1" smtClean="0"/>
              <a:t>Праці</a:t>
            </a:r>
            <a:r>
              <a:rPr lang="ru-RU" dirty="0" smtClean="0"/>
              <a:t> (сл. </a:t>
            </a:r>
            <a:r>
              <a:rPr lang="ru-RU" dirty="0" err="1" smtClean="0"/>
              <a:t>О.Ющенка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Колгоспний</a:t>
            </a:r>
            <a:r>
              <a:rPr lang="ru-RU" dirty="0" smtClean="0"/>
              <a:t> вальс»,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каштани</a:t>
            </a:r>
            <a:r>
              <a:rPr lang="ru-RU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Київський</a:t>
            </a:r>
            <a:r>
              <a:rPr lang="ru-RU" dirty="0" smtClean="0"/>
              <a:t> вальс»,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Пролягла</a:t>
            </a:r>
            <a:r>
              <a:rPr lang="ru-RU" dirty="0" smtClean="0"/>
              <a:t> </a:t>
            </a:r>
            <a:r>
              <a:rPr lang="ru-RU" dirty="0" err="1" smtClean="0"/>
              <a:t>доріженька</a:t>
            </a:r>
            <a:r>
              <a:rPr lang="ru-RU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«Ми </a:t>
            </a:r>
            <a:r>
              <a:rPr lang="ru-RU" dirty="0" err="1" smtClean="0"/>
              <a:t>підем</a:t>
            </a:r>
            <a:r>
              <a:rPr lang="ru-RU" dirty="0" smtClean="0"/>
              <a:t>, де трави </a:t>
            </a:r>
            <a:r>
              <a:rPr lang="ru-RU" dirty="0" err="1" smtClean="0"/>
              <a:t>похилі</a:t>
            </a:r>
            <a:r>
              <a:rPr lang="ru-RU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Рідна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моя</a:t>
            </a:r>
            <a:r>
              <a:rPr lang="ru-RU" dirty="0" smtClean="0"/>
              <a:t>»(«</a:t>
            </a:r>
            <a:r>
              <a:rPr lang="ru-RU" dirty="0" err="1" smtClean="0"/>
              <a:t>Пісня</a:t>
            </a:r>
            <a:r>
              <a:rPr lang="ru-RU" dirty="0" smtClean="0"/>
              <a:t> про рушник»),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Ти</a:t>
            </a:r>
            <a:r>
              <a:rPr lang="ru-RU" dirty="0" smtClean="0"/>
              <a:t> моя </a:t>
            </a:r>
            <a:r>
              <a:rPr lang="ru-RU" dirty="0" err="1" smtClean="0"/>
              <a:t>вірна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Рідна</a:t>
            </a:r>
            <a:r>
              <a:rPr lang="ru-RU" dirty="0" smtClean="0"/>
              <a:t> земле моя»</a:t>
            </a: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usic_Classical_music_035478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04248"/>
          </a:xfrm>
        </p:spPr>
      </p:pic>
      <p:pic>
        <p:nvPicPr>
          <p:cNvPr id="5" name="В.Буймістер С.Канаєва - Рідна земле мо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7560840" cy="567063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ygraj-muzyku-dlya-rozy-4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латон Майборода - Киевский вальс (1956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476672"/>
            <a:ext cx="7488832" cy="561662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Музыка-для-души-1296203138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03648" y="486916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Олекса́ндр Іва́нович Біла́ш</a:t>
            </a:r>
            <a:r>
              <a:rPr lang="vi-VN" dirty="0" smtClean="0"/>
              <a:t> (6 березня 1931, Градизьк — 6 травня 2003 Київ) — український </a:t>
            </a:r>
            <a:r>
              <a:rPr lang="vi-VN" dirty="0" smtClean="0"/>
              <a:t>композитор</a:t>
            </a:r>
            <a:r>
              <a:rPr lang="uk-UA" dirty="0" smtClean="0"/>
              <a:t> </a:t>
            </a:r>
            <a:r>
              <a:rPr lang="vi-VN" dirty="0" smtClean="0"/>
              <a:t>жанрів </a:t>
            </a:r>
            <a:r>
              <a:rPr lang="vi-VN" dirty="0" smtClean="0"/>
              <a:t>класичної та популярної музики, Народний артист СРСР, Герой України.</a:t>
            </a:r>
            <a:endParaRPr lang="uk-UA" dirty="0"/>
          </a:p>
        </p:txBody>
      </p:sp>
      <p:pic>
        <p:nvPicPr>
          <p:cNvPr id="7" name="Рисунок 6" descr="Bilash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3275856" cy="4377601"/>
          </a:xfrm>
          <a:prstGeom prst="rect">
            <a:avLst/>
          </a:prstGeom>
        </p:spPr>
      </p:pic>
      <p:pic>
        <p:nvPicPr>
          <p:cNvPr id="8" name="Рисунок 7" descr="bi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0"/>
            <a:ext cx="3491880" cy="437183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avim.ru-noty-muzyka-partitura-roza-cvetok-15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803"/>
          </a:xfrm>
        </p:spPr>
      </p:pic>
      <p:sp>
        <p:nvSpPr>
          <p:cNvPr id="5" name="TextBox 4"/>
          <p:cNvSpPr txBox="1"/>
          <p:nvPr/>
        </p:nvSpPr>
        <p:spPr>
          <a:xfrm>
            <a:off x="0" y="117693"/>
            <a:ext cx="61206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Музика</a:t>
            </a:r>
            <a:r>
              <a:rPr lang="ru-RU" b="1" dirty="0" smtClean="0"/>
              <a:t> для </a:t>
            </a:r>
            <a:r>
              <a:rPr lang="ru-RU" b="1" dirty="0" err="1" smtClean="0"/>
              <a:t>художніх</a:t>
            </a:r>
            <a:r>
              <a:rPr lang="ru-RU" b="1" dirty="0" smtClean="0"/>
              <a:t> </a:t>
            </a:r>
            <a:r>
              <a:rPr lang="ru-RU" b="1" dirty="0" err="1" smtClean="0"/>
              <a:t>кінофільмів</a:t>
            </a:r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dirty="0" smtClean="0"/>
              <a:t>1960 — «Катя-Катюша»</a:t>
            </a:r>
          </a:p>
          <a:p>
            <a:r>
              <a:rPr lang="ru-RU" dirty="0" smtClean="0"/>
              <a:t>1960 — «Роман </a:t>
            </a:r>
            <a:r>
              <a:rPr lang="ru-RU" dirty="0" err="1" smtClean="0"/>
              <a:t>і</a:t>
            </a:r>
            <a:r>
              <a:rPr lang="ru-RU" dirty="0" smtClean="0"/>
              <a:t> Франческа»</a:t>
            </a:r>
          </a:p>
          <a:p>
            <a:r>
              <a:rPr lang="ru-RU" dirty="0" smtClean="0"/>
              <a:t>1962 — «</a:t>
            </a:r>
            <a:r>
              <a:rPr lang="ru-RU" dirty="0" err="1" smtClean="0"/>
              <a:t>Мовчать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статуї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1962 — «Сейм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берегів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1964 — «Сон»</a:t>
            </a:r>
          </a:p>
          <a:p>
            <a:r>
              <a:rPr lang="ru-RU" dirty="0" smtClean="0"/>
              <a:t>1966 — «</a:t>
            </a:r>
            <a:r>
              <a:rPr lang="ru-RU" dirty="0" err="1" smtClean="0"/>
              <a:t>Бур'ян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1967 — «</a:t>
            </a:r>
            <a:r>
              <a:rPr lang="ru-RU" dirty="0" err="1" smtClean="0"/>
              <a:t>Київські</a:t>
            </a:r>
            <a:r>
              <a:rPr lang="ru-RU" dirty="0" smtClean="0"/>
              <a:t> </a:t>
            </a:r>
            <a:r>
              <a:rPr lang="ru-RU" dirty="0" err="1" smtClean="0"/>
              <a:t>мелодії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1968 — «На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1969 — «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ґастролі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1969 — «</a:t>
            </a:r>
            <a:r>
              <a:rPr lang="ru-RU" dirty="0" err="1" smtClean="0"/>
              <a:t>Важкий</a:t>
            </a:r>
            <a:r>
              <a:rPr lang="ru-RU" dirty="0" smtClean="0"/>
              <a:t> колос»</a:t>
            </a:r>
          </a:p>
          <a:p>
            <a:r>
              <a:rPr lang="ru-RU" dirty="0" smtClean="0"/>
              <a:t>1970 — «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хлібами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1970 — «</a:t>
            </a:r>
            <a:r>
              <a:rPr lang="ru-RU" dirty="0" err="1" smtClean="0"/>
              <a:t>Чортова</a:t>
            </a:r>
            <a:r>
              <a:rPr lang="ru-RU" dirty="0" smtClean="0"/>
              <a:t> дюжина»</a:t>
            </a:r>
          </a:p>
          <a:p>
            <a:r>
              <a:rPr lang="ru-RU" dirty="0" smtClean="0"/>
              <a:t>1971 — «Лада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Берендеїв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1973 — «</a:t>
            </a:r>
            <a:r>
              <a:rPr lang="ru-RU" dirty="0" err="1" smtClean="0"/>
              <a:t>Новосілля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1973 — «До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хвилини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1973 — «</a:t>
            </a:r>
            <a:r>
              <a:rPr lang="ru-RU" dirty="0" err="1" smtClean="0"/>
              <a:t>Повість</a:t>
            </a:r>
            <a:r>
              <a:rPr lang="ru-RU" dirty="0" smtClean="0"/>
              <a:t> про </a:t>
            </a:r>
            <a:r>
              <a:rPr lang="ru-RU" dirty="0" err="1" smtClean="0"/>
              <a:t>жінку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1976 — «</a:t>
            </a:r>
            <a:r>
              <a:rPr lang="ru-RU" dirty="0" err="1" smtClean="0"/>
              <a:t>Дніпровський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1983 — «Вир»</a:t>
            </a:r>
          </a:p>
          <a:p>
            <a:r>
              <a:rPr lang="ru-RU" dirty="0" smtClean="0"/>
              <a:t>1985 — «Женихи»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Діана Петриненко - Ніхто не вине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476672"/>
            <a:ext cx="7704856" cy="577864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418681_(www.GdeFon.ru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Гуцульська Писанка - Олександр Білаш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76672"/>
            <a:ext cx="7776864" cy="583264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usic_Classical_music_035478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2768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42493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Геній</a:t>
            </a:r>
            <a:r>
              <a:rPr lang="ru-RU" dirty="0" smtClean="0"/>
              <a:t> </a:t>
            </a:r>
            <a:r>
              <a:rPr lang="ru-RU" dirty="0" err="1" smtClean="0"/>
              <a:t>Миколи</a:t>
            </a:r>
            <a:r>
              <a:rPr lang="ru-RU" dirty="0" smtClean="0"/>
              <a:t> Леонтовича особливо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проявився</a:t>
            </a:r>
            <a:r>
              <a:rPr lang="ru-RU" dirty="0" smtClean="0"/>
              <a:t> в </a:t>
            </a:r>
            <a:r>
              <a:rPr lang="ru-RU" dirty="0" err="1" smtClean="0"/>
              <a:t>хоровій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пісенного</a:t>
            </a:r>
            <a:r>
              <a:rPr lang="ru-RU" dirty="0" smtClean="0"/>
              <a:t> фольклору. </a:t>
            </a:r>
            <a:r>
              <a:rPr lang="ru-RU" dirty="0" err="1" smtClean="0"/>
              <a:t>Блискучий</a:t>
            </a:r>
            <a:r>
              <a:rPr lang="ru-RU" dirty="0" smtClean="0"/>
              <a:t> </a:t>
            </a:r>
            <a:r>
              <a:rPr lang="ru-RU" dirty="0" err="1" smtClean="0"/>
              <a:t>знавець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хорової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композитор </a:t>
            </a:r>
            <a:r>
              <a:rPr lang="ru-RU" dirty="0" err="1" smtClean="0"/>
              <a:t>підняв</a:t>
            </a:r>
            <a:r>
              <a:rPr lang="ru-RU" dirty="0" smtClean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знаменит; </a:t>
            </a:r>
            <a:r>
              <a:rPr lang="ru-RU" dirty="0" err="1" smtClean="0"/>
              <a:t>хорову</a:t>
            </a:r>
            <a:r>
              <a:rPr lang="ru-RU" dirty="0" smtClean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 колядки "</a:t>
            </a:r>
            <a:r>
              <a:rPr lang="ru-RU" dirty="0" err="1" smtClean="0"/>
              <a:t>Щедрик</a:t>
            </a:r>
            <a:r>
              <a:rPr lang="ru-RU" dirty="0" smtClean="0"/>
              <a:t>" </a:t>
            </a:r>
            <a:r>
              <a:rPr lang="ru-RU" dirty="0" err="1" smtClean="0"/>
              <a:t>співає</a:t>
            </a:r>
            <a:r>
              <a:rPr lang="ru-RU" dirty="0" smtClean="0"/>
              <a:t> весь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хори, як "</a:t>
            </a:r>
            <a:r>
              <a:rPr lang="ru-RU" dirty="0" err="1" smtClean="0"/>
              <a:t>Дударик</a:t>
            </a:r>
            <a:r>
              <a:rPr lang="ru-RU" dirty="0" smtClean="0"/>
              <a:t>", "</a:t>
            </a:r>
            <a:r>
              <a:rPr lang="ru-RU" dirty="0" err="1" smtClean="0"/>
              <a:t>Козака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", "</a:t>
            </a:r>
            <a:r>
              <a:rPr lang="ru-RU" dirty="0" err="1" smtClean="0"/>
              <a:t>Із-за</a:t>
            </a:r>
            <a:r>
              <a:rPr lang="ru-RU" dirty="0" smtClean="0"/>
              <a:t> гори </a:t>
            </a:r>
            <a:r>
              <a:rPr lang="ru-RU" dirty="0" err="1" smtClean="0"/>
              <a:t>сніжок</a:t>
            </a:r>
            <a:r>
              <a:rPr lang="ru-RU" dirty="0" smtClean="0"/>
              <a:t> </a:t>
            </a:r>
            <a:r>
              <a:rPr lang="ru-RU" dirty="0" err="1" smtClean="0"/>
              <a:t>летить</a:t>
            </a:r>
            <a:r>
              <a:rPr lang="ru-RU" dirty="0" smtClean="0"/>
              <a:t>", "Ой </a:t>
            </a:r>
            <a:r>
              <a:rPr lang="ru-RU" dirty="0" err="1" smtClean="0"/>
              <a:t>з-за</a:t>
            </a:r>
            <a:r>
              <a:rPr lang="ru-RU" dirty="0" smtClean="0"/>
              <a:t> гори </a:t>
            </a:r>
            <a:r>
              <a:rPr lang="ru-RU" dirty="0" err="1" smtClean="0"/>
              <a:t>кам'яної</a:t>
            </a:r>
            <a:r>
              <a:rPr lang="ru-RU" dirty="0" smtClean="0"/>
              <a:t>"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стали </a:t>
            </a:r>
            <a:r>
              <a:rPr lang="ru-RU" dirty="0" err="1" smtClean="0"/>
              <a:t>справжніми</a:t>
            </a:r>
            <a:r>
              <a:rPr lang="ru-RU" dirty="0" smtClean="0"/>
              <a:t> шедеврами </a:t>
            </a:r>
            <a:r>
              <a:rPr lang="ru-RU" dirty="0" err="1" smtClean="0"/>
              <a:t>хорової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157192"/>
            <a:ext cx="842493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надавав </a:t>
            </a:r>
            <a:r>
              <a:rPr lang="ru-RU" dirty="0" err="1" smtClean="0"/>
              <a:t>співу</a:t>
            </a:r>
            <a:r>
              <a:rPr lang="ru-RU" dirty="0" smtClean="0"/>
              <a:t> а капелла (у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- </a:t>
            </a:r>
            <a:r>
              <a:rPr lang="ru-RU" dirty="0" err="1" smtClean="0"/>
              <a:t>спів</a:t>
            </a:r>
            <a:r>
              <a:rPr lang="ru-RU" dirty="0" smtClean="0"/>
              <a:t> без </a:t>
            </a:r>
            <a:r>
              <a:rPr lang="ru-RU" dirty="0" err="1" smtClean="0"/>
              <a:t>супроводу</a:t>
            </a:r>
            <a:r>
              <a:rPr lang="ru-RU" dirty="0" smtClean="0"/>
              <a:t>). М. </a:t>
            </a:r>
            <a:r>
              <a:rPr lang="ru-RU" dirty="0" err="1" smtClean="0"/>
              <a:t>Леонто-вич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щонайтісніше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хоровою практикою - як учитель </a:t>
            </a:r>
            <a:r>
              <a:rPr lang="ru-RU" dirty="0" err="1" smtClean="0"/>
              <a:t>співу</a:t>
            </a:r>
            <a:r>
              <a:rPr lang="ru-RU" dirty="0" smtClean="0"/>
              <a:t> у </a:t>
            </a:r>
            <a:r>
              <a:rPr lang="ru-RU" dirty="0" err="1" smtClean="0"/>
              <a:t>сільських</a:t>
            </a:r>
            <a:r>
              <a:rPr lang="ru-RU" dirty="0" smtClean="0"/>
              <a:t> школах, </a:t>
            </a:r>
            <a:r>
              <a:rPr lang="ru-RU" dirty="0" err="1" smtClean="0"/>
              <a:t>хоровий</a:t>
            </a:r>
            <a:r>
              <a:rPr lang="ru-RU" dirty="0" smtClean="0"/>
              <a:t> </a:t>
            </a:r>
            <a:r>
              <a:rPr lang="ru-RU" dirty="0" err="1" smtClean="0"/>
              <a:t>диригент</a:t>
            </a:r>
            <a:r>
              <a:rPr lang="ru-RU" dirty="0" smtClean="0"/>
              <a:t> та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аматорських</a:t>
            </a:r>
            <a:r>
              <a:rPr lang="ru-RU" dirty="0" smtClean="0"/>
              <a:t> </a:t>
            </a:r>
            <a:r>
              <a:rPr lang="ru-RU" dirty="0" err="1" smtClean="0"/>
              <a:t>хорів</a:t>
            </a:r>
            <a:r>
              <a:rPr lang="ru-RU" dirty="0" smtClean="0"/>
              <a:t>, </a:t>
            </a:r>
            <a:r>
              <a:rPr lang="ru-RU" dirty="0" err="1" smtClean="0"/>
              <a:t>збирач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фольклору.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незакінчена</a:t>
            </a:r>
            <a:r>
              <a:rPr lang="ru-RU" dirty="0" smtClean="0"/>
              <a:t> опера "На </a:t>
            </a:r>
            <a:r>
              <a:rPr lang="ru-RU" dirty="0" err="1" smtClean="0"/>
              <a:t>Русалчин</a:t>
            </a:r>
            <a:r>
              <a:rPr lang="ru-RU" dirty="0" smtClean="0"/>
              <a:t> </a:t>
            </a:r>
            <a:r>
              <a:rPr lang="ru-RU" dirty="0" err="1" smtClean="0"/>
              <a:t>Великдень</a:t>
            </a:r>
            <a:r>
              <a:rPr lang="ru-RU" dirty="0" smtClean="0"/>
              <a:t>".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38789701_muzika-ot-stres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508104" cy="6463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хорової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- </a:t>
            </a:r>
            <a:r>
              <a:rPr lang="ru-RU" dirty="0" err="1" smtClean="0"/>
              <a:t>Кирило</a:t>
            </a:r>
            <a:r>
              <a:rPr lang="ru-RU" dirty="0" smtClean="0"/>
              <a:t> </a:t>
            </a:r>
            <a:r>
              <a:rPr lang="ru-RU" dirty="0" err="1" smtClean="0"/>
              <a:t>Стеценко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. </a:t>
            </a:r>
            <a:r>
              <a:rPr lang="ru-RU" dirty="0" err="1" smtClean="0"/>
              <a:t>Музичну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здобував</a:t>
            </a:r>
            <a:r>
              <a:rPr lang="ru-RU" dirty="0" smtClean="0"/>
              <a:t> </a:t>
            </a:r>
            <a:r>
              <a:rPr lang="ru-RU" dirty="0" err="1" smtClean="0"/>
              <a:t>самотужки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час </a:t>
            </a:r>
            <a:r>
              <a:rPr lang="ru-RU" dirty="0" err="1" smtClean="0"/>
              <a:t>навчався</a:t>
            </a:r>
            <a:r>
              <a:rPr lang="ru-RU" dirty="0" smtClean="0"/>
              <a:t> в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професорів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консерваторії</a:t>
            </a:r>
            <a:r>
              <a:rPr lang="ru-RU" dirty="0" smtClean="0"/>
              <a:t>.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К.Стеценка</a:t>
            </a:r>
            <a:r>
              <a:rPr lang="ru-RU" dirty="0" smtClean="0"/>
              <a:t> мала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М.Лисенком.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продовжив</a:t>
            </a:r>
            <a:r>
              <a:rPr lang="ru-RU" dirty="0" smtClean="0"/>
              <a:t> ту </a:t>
            </a:r>
            <a:r>
              <a:rPr lang="ru-RU" dirty="0" err="1" smtClean="0"/>
              <a:t>громадську</a:t>
            </a:r>
            <a:r>
              <a:rPr lang="ru-RU" dirty="0" smtClean="0"/>
              <a:t> справу, яку проводив М.Лисенко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ru-RU" dirty="0" err="1" smtClean="0"/>
              <a:t>концертів</a:t>
            </a:r>
            <a:r>
              <a:rPr lang="ru-RU" dirty="0" smtClean="0"/>
              <a:t>,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вечорів</a:t>
            </a:r>
            <a:r>
              <a:rPr lang="ru-RU" dirty="0" smtClean="0"/>
              <a:t>,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гуртків</a:t>
            </a:r>
            <a:r>
              <a:rPr lang="ru-RU" dirty="0" smtClean="0"/>
              <a:t> та </a:t>
            </a:r>
            <a:r>
              <a:rPr lang="ru-RU" dirty="0" err="1" smtClean="0"/>
              <a:t>опікуванням</a:t>
            </a:r>
            <a:r>
              <a:rPr lang="ru-RU" dirty="0" smtClean="0"/>
              <a:t> </a:t>
            </a:r>
            <a:r>
              <a:rPr lang="ru-RU" dirty="0" err="1" smtClean="0"/>
              <a:t>музичною</a:t>
            </a:r>
            <a:r>
              <a:rPr lang="ru-RU" dirty="0" smtClean="0"/>
              <a:t> </a:t>
            </a:r>
            <a:r>
              <a:rPr lang="ru-RU" dirty="0" err="1" smtClean="0"/>
              <a:t>освітою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К.Стеценка</a:t>
            </a:r>
            <a:r>
              <a:rPr lang="ru-RU" dirty="0" smtClean="0"/>
              <a:t> </a:t>
            </a:r>
            <a:r>
              <a:rPr lang="ru-RU" dirty="0" err="1" smtClean="0"/>
              <a:t>вирізняються</a:t>
            </a:r>
            <a:r>
              <a:rPr lang="ru-RU" dirty="0" smtClean="0"/>
              <a:t> </a:t>
            </a:r>
            <a:r>
              <a:rPr lang="ru-RU" dirty="0" err="1" smtClean="0"/>
              <a:t>дитяча</a:t>
            </a:r>
            <a:r>
              <a:rPr lang="ru-RU" dirty="0" smtClean="0"/>
              <a:t> опера "Лисичка, котик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півник</a:t>
            </a:r>
            <a:r>
              <a:rPr lang="ru-RU" dirty="0" smtClean="0"/>
              <a:t>" та </a:t>
            </a:r>
            <a:r>
              <a:rPr lang="ru-RU" dirty="0" err="1" smtClean="0"/>
              <a:t>оперета</a:t>
            </a:r>
            <a:r>
              <a:rPr lang="ru-RU" dirty="0" smtClean="0"/>
              <a:t> "</a:t>
            </a:r>
            <a:r>
              <a:rPr lang="ru-RU" dirty="0" err="1" smtClean="0"/>
              <a:t>Сватання</a:t>
            </a:r>
            <a:r>
              <a:rPr lang="ru-RU" dirty="0" smtClean="0"/>
              <a:t> на </a:t>
            </a:r>
            <a:r>
              <a:rPr lang="ru-RU" dirty="0" err="1" smtClean="0"/>
              <a:t>Гончарівці</a:t>
            </a:r>
            <a:r>
              <a:rPr lang="ru-RU" dirty="0" smtClean="0"/>
              <a:t>". ^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сучасником</a:t>
            </a:r>
            <a:r>
              <a:rPr lang="ru-RU" dirty="0" smtClean="0"/>
              <a:t> </a:t>
            </a:r>
            <a:r>
              <a:rPr lang="ru-RU" dirty="0" err="1" smtClean="0"/>
              <a:t>К.Стеценка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Яків</a:t>
            </a:r>
            <a:r>
              <a:rPr lang="ru-RU" dirty="0" smtClean="0"/>
              <a:t> </a:t>
            </a:r>
            <a:r>
              <a:rPr lang="ru-RU" dirty="0" err="1" smtClean="0"/>
              <a:t>Степовий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твори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насичені</a:t>
            </a:r>
            <a:r>
              <a:rPr lang="ru-RU" dirty="0" smtClean="0"/>
              <a:t> </a:t>
            </a:r>
            <a:r>
              <a:rPr lang="ru-RU" dirty="0" err="1" smtClean="0"/>
              <a:t>інтонаціями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приніс</a:t>
            </a:r>
            <a:r>
              <a:rPr lang="ru-RU" dirty="0" smtClean="0"/>
              <a:t> в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засади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err="1" smtClean="0"/>
              <a:t>К.Стеценку</a:t>
            </a:r>
            <a:r>
              <a:rPr lang="ru-RU" dirty="0" smtClean="0"/>
              <a:t> </a:t>
            </a:r>
            <a:r>
              <a:rPr lang="ru-RU" dirty="0" err="1" smtClean="0"/>
              <a:t>пощастило</a:t>
            </a:r>
            <a:r>
              <a:rPr lang="ru-RU" dirty="0" smtClean="0"/>
              <a:t> </a:t>
            </a:r>
            <a:r>
              <a:rPr lang="ru-RU" dirty="0" err="1" smtClean="0"/>
              <a:t>здобувати</a:t>
            </a:r>
            <a:r>
              <a:rPr lang="ru-RU" dirty="0" smtClean="0"/>
              <a:t> </a:t>
            </a:r>
            <a:r>
              <a:rPr lang="ru-RU" dirty="0" err="1" smtClean="0"/>
              <a:t>музичну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в </a:t>
            </a:r>
            <a:r>
              <a:rPr lang="ru-RU" dirty="0" err="1" smtClean="0"/>
              <a:t>Петербурзькій</a:t>
            </a:r>
            <a:r>
              <a:rPr lang="ru-RU" dirty="0" smtClean="0"/>
              <a:t> </a:t>
            </a:r>
            <a:r>
              <a:rPr lang="ru-RU" dirty="0" err="1" smtClean="0"/>
              <a:t>консерваторії</a:t>
            </a:r>
            <a:r>
              <a:rPr lang="ru-RU" dirty="0" smtClean="0"/>
              <a:t> - у </a:t>
            </a:r>
            <a:r>
              <a:rPr lang="ru-RU" dirty="0" err="1" smtClean="0"/>
              <a:t>класі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 </a:t>
            </a:r>
            <a:r>
              <a:rPr lang="ru-RU" dirty="0" err="1" smtClean="0"/>
              <a:t>М.Римського-Корсакова</a:t>
            </a:r>
            <a:r>
              <a:rPr lang="ru-RU" dirty="0" smtClean="0"/>
              <a:t>. Я. </a:t>
            </a:r>
            <a:r>
              <a:rPr lang="ru-RU" dirty="0" err="1" smtClean="0"/>
              <a:t>Степовий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форм - </a:t>
            </a:r>
            <a:r>
              <a:rPr lang="ru-RU" dirty="0" err="1" smtClean="0"/>
              <a:t>пісня</a:t>
            </a:r>
            <a:r>
              <a:rPr lang="ru-RU" dirty="0" smtClean="0"/>
              <a:t>, романс, </a:t>
            </a:r>
            <a:r>
              <a:rPr lang="ru-RU" dirty="0" err="1" smtClean="0"/>
              <a:t>фортепіанна</a:t>
            </a:r>
            <a:r>
              <a:rPr lang="ru-RU" dirty="0" smtClean="0"/>
              <a:t> </a:t>
            </a:r>
            <a:r>
              <a:rPr lang="ru-RU" dirty="0" err="1" smtClean="0"/>
              <a:t>мініатюра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перейнята</a:t>
            </a:r>
            <a:r>
              <a:rPr lang="ru-RU" dirty="0" smtClean="0"/>
              <a:t> </a:t>
            </a:r>
            <a:r>
              <a:rPr lang="ru-RU" dirty="0" err="1" smtClean="0"/>
              <a:t>ліричними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інтимними</a:t>
            </a:r>
            <a:r>
              <a:rPr lang="ru-RU" dirty="0" smtClean="0"/>
              <a:t> настроями. Вена </a:t>
            </a:r>
            <a:r>
              <a:rPr lang="ru-RU" dirty="0" err="1" smtClean="0"/>
              <a:t>піднімала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на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щабель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тро-музыка-1378881900_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9380"/>
          </a:xfrm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 та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Зубових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 До </a:t>
            </a:r>
            <a:r>
              <a:rPr lang="ru-RU" dirty="0" err="1" smtClean="0"/>
              <a:t>цього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училища. Але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консерваторії</a:t>
            </a:r>
            <a:r>
              <a:rPr lang="ru-RU" dirty="0" smtClean="0"/>
              <a:t> </a:t>
            </a:r>
            <a:r>
              <a:rPr lang="ru-RU" dirty="0" err="1" smtClean="0"/>
              <a:t>музиканти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здобувати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на </a:t>
            </a:r>
            <a:r>
              <a:rPr lang="ru-RU" dirty="0" err="1" smtClean="0"/>
              <a:t>батьківщині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тро-музыка-1378881900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0"/>
            <a:ext cx="3491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, в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музиці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жанри</a:t>
            </a:r>
            <a:r>
              <a:rPr lang="ru-RU" dirty="0" smtClean="0"/>
              <a:t>, як опера, </a:t>
            </a:r>
            <a:r>
              <a:rPr lang="ru-RU" dirty="0" err="1" smtClean="0"/>
              <a:t>симфонія</a:t>
            </a:r>
            <a:r>
              <a:rPr lang="ru-RU" dirty="0" smtClean="0"/>
              <a:t>, </a:t>
            </a:r>
            <a:r>
              <a:rPr lang="ru-RU" dirty="0" err="1" smtClean="0"/>
              <a:t>інструментальна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виконавство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наука. </a:t>
            </a: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етро-музыка-1378881900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325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Найкрупнішими</a:t>
            </a:r>
            <a:r>
              <a:rPr lang="ru-RU" dirty="0" smtClean="0"/>
              <a:t> композиторами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В.Косенко</a:t>
            </a:r>
            <a:r>
              <a:rPr lang="ru-RU" dirty="0" smtClean="0"/>
              <a:t>, Б. </a:t>
            </a:r>
            <a:r>
              <a:rPr lang="ru-RU" dirty="0" err="1" smtClean="0"/>
              <a:t>Лятошинський</a:t>
            </a:r>
            <a:r>
              <a:rPr lang="ru-RU" dirty="0" smtClean="0"/>
              <a:t>, </a:t>
            </a:r>
            <a:r>
              <a:rPr lang="ru-RU" dirty="0" err="1" smtClean="0"/>
              <a:t>Л.Ревуцький</a:t>
            </a:r>
            <a:r>
              <a:rPr lang="ru-RU" dirty="0" smtClean="0"/>
              <a:t>, С.Людкевич.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мало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оперних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 в </a:t>
            </a:r>
            <a:r>
              <a:rPr lang="ru-RU" dirty="0" err="1" smtClean="0"/>
              <a:t>Харкові</a:t>
            </a:r>
            <a:r>
              <a:rPr lang="ru-RU" dirty="0" smtClean="0"/>
              <a:t>. (1925), </a:t>
            </a:r>
            <a:r>
              <a:rPr lang="ru-RU" dirty="0" err="1" smtClean="0"/>
              <a:t>Києві</a:t>
            </a:r>
            <a:r>
              <a:rPr lang="ru-RU" dirty="0" smtClean="0"/>
              <a:t> та </a:t>
            </a:r>
            <a:r>
              <a:rPr lang="ru-RU" dirty="0" err="1" smtClean="0"/>
              <a:t>Одесі</a:t>
            </a:r>
            <a:r>
              <a:rPr lang="ru-RU" dirty="0" smtClean="0"/>
              <a:t> (1926) та </a:t>
            </a:r>
            <a:r>
              <a:rPr lang="ru-RU" dirty="0" err="1" smtClean="0"/>
              <a:t>концертних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- </a:t>
            </a:r>
            <a:r>
              <a:rPr lang="ru-RU" dirty="0" err="1" smtClean="0"/>
              <a:t>філармоній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Цветы-и-музыка-1295531520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7744" y="476672"/>
            <a:ext cx="417646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Найпомітнішим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опери та </a:t>
            </a:r>
            <a:r>
              <a:rPr lang="ru-RU" dirty="0" err="1" smtClean="0"/>
              <a:t>симфоній</a:t>
            </a:r>
            <a:r>
              <a:rPr lang="ru-RU" dirty="0" smtClean="0"/>
              <a:t> стала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видатного</a:t>
            </a:r>
            <a:r>
              <a:rPr lang="ru-RU" dirty="0" smtClean="0"/>
              <a:t> композитора та педагога Бориса </a:t>
            </a:r>
            <a:r>
              <a:rPr lang="ru-RU" dirty="0" err="1" smtClean="0"/>
              <a:t>Лятошинського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опера "</a:t>
            </a:r>
            <a:r>
              <a:rPr lang="ru-RU" dirty="0" err="1" smtClean="0"/>
              <a:t>Золотий</a:t>
            </a:r>
            <a:r>
              <a:rPr lang="ru-RU" dirty="0" smtClean="0"/>
              <a:t> обруч" (написана за романом І. Франка "Захар Беркут") та </a:t>
            </a:r>
            <a:r>
              <a:rPr lang="ru-RU" dirty="0" err="1" smtClean="0"/>
              <a:t>симфонії</a:t>
            </a:r>
            <a:r>
              <a:rPr lang="ru-RU" dirty="0" smtClean="0"/>
              <a:t> </a:t>
            </a:r>
            <a:r>
              <a:rPr lang="ru-RU" dirty="0" err="1" smtClean="0"/>
              <a:t>відкривали</a:t>
            </a:r>
            <a:r>
              <a:rPr lang="ru-RU" dirty="0" smtClean="0"/>
              <a:t> шлях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музиці</a:t>
            </a:r>
            <a:r>
              <a:rPr lang="ru-RU" dirty="0" smtClean="0"/>
              <a:t> у СЕІІТОВИЙ </a:t>
            </a:r>
            <a:r>
              <a:rPr lang="ru-RU" dirty="0" err="1" smtClean="0"/>
              <a:t>музичний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Музыка-на-свадьбе-1296202866_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5904656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Продовжував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напрям</a:t>
            </a:r>
            <a:r>
              <a:rPr lang="ru-RU" dirty="0" smtClean="0">
                <a:solidFill>
                  <a:schemeClr val="bg1"/>
                </a:solidFill>
              </a:rPr>
              <a:t> романтичного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Віктор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Косенко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Вихованець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Петербурзької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консерваторії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В.Косенко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здобув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професійну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Прекрасний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піаніст</a:t>
            </a:r>
            <a:r>
              <a:rPr lang="ru-RU" dirty="0" smtClean="0">
                <a:solidFill>
                  <a:schemeClr val="bg1"/>
                </a:solidFill>
              </a:rPr>
              <a:t>, композитор, педагог,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збагатив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чудовими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інструментальними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симфоніями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історію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В.Косенко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увійшов</a:t>
            </a:r>
            <a:r>
              <a:rPr lang="ru-RU" dirty="0" smtClean="0">
                <a:solidFill>
                  <a:schemeClr val="bg1"/>
                </a:solidFill>
              </a:rPr>
              <a:t> як тонкий </a:t>
            </a:r>
            <a:r>
              <a:rPr lang="ru-RU" dirty="0" err="1" smtClean="0">
                <a:solidFill>
                  <a:schemeClr val="bg1"/>
                </a:solidFill>
              </a:rPr>
              <a:t>лірик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</a:rPr>
              <a:t> композитора </a:t>
            </a:r>
            <a:r>
              <a:rPr lang="ru-RU" dirty="0" err="1" smtClean="0">
                <a:solidFill>
                  <a:schemeClr val="bg1"/>
                </a:solidFill>
              </a:rPr>
              <a:t>напрочуд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поєдналися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інтонації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пісенності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західно-європейської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149080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Симфонічні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хорові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інструментальні</a:t>
            </a:r>
            <a:r>
              <a:rPr lang="ru-RU" dirty="0" smtClean="0">
                <a:solidFill>
                  <a:schemeClr val="bg1"/>
                </a:solidFill>
              </a:rPr>
              <a:t> твори </a:t>
            </a:r>
            <a:r>
              <a:rPr lang="ru-RU" dirty="0" err="1" smtClean="0">
                <a:solidFill>
                  <a:schemeClr val="bg1"/>
                </a:solidFill>
              </a:rPr>
              <a:t>Левка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Ревуцького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увійшли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скарбницю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ru-RU" dirty="0" smtClean="0">
                <a:solidFill>
                  <a:schemeClr val="bg1"/>
                </a:solidFill>
              </a:rPr>
              <a:t>ст. </a:t>
            </a:r>
            <a:r>
              <a:rPr lang="ru-RU" dirty="0" err="1" smtClean="0">
                <a:solidFill>
                  <a:schemeClr val="bg1"/>
                </a:solidFill>
              </a:rPr>
              <a:t>Станіслав</a:t>
            </a:r>
            <a:r>
              <a:rPr lang="ru-RU" dirty="0" smtClean="0">
                <a:solidFill>
                  <a:schemeClr val="bg1"/>
                </a:solidFill>
              </a:rPr>
              <a:t> Людкевич </a:t>
            </a:r>
            <a:r>
              <a:rPr lang="ru-RU" dirty="0" err="1" smtClean="0">
                <a:solidFill>
                  <a:schemeClr val="bg1"/>
                </a:solidFill>
              </a:rPr>
              <a:t>продовжував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західноукраїнську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композиторську</a:t>
            </a:r>
            <a:r>
              <a:rPr lang="ru-RU" dirty="0" smtClean="0">
                <a:solidFill>
                  <a:schemeClr val="bg1"/>
                </a:solidFill>
              </a:rPr>
              <a:t> школу.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об'єднання</a:t>
            </a:r>
            <a:r>
              <a:rPr lang="ru-RU" dirty="0" smtClean="0">
                <a:solidFill>
                  <a:schemeClr val="bg1"/>
                </a:solidFill>
              </a:rPr>
              <a:t> в 1939 р. </a:t>
            </a:r>
            <a:r>
              <a:rPr lang="ru-RU" dirty="0" err="1" smtClean="0">
                <a:solidFill>
                  <a:schemeClr val="bg1"/>
                </a:solidFill>
              </a:rPr>
              <a:t>східних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західних</a:t>
            </a:r>
            <a:r>
              <a:rPr lang="ru-RU" dirty="0" smtClean="0">
                <a:solidFill>
                  <a:schemeClr val="bg1"/>
                </a:solidFill>
              </a:rPr>
              <a:t> земель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школа </a:t>
            </a:r>
            <a:r>
              <a:rPr lang="ru-RU" dirty="0" err="1" smtClean="0">
                <a:solidFill>
                  <a:schemeClr val="bg1"/>
                </a:solidFill>
              </a:rPr>
              <a:t>увійшла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органічна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музичну</a:t>
            </a:r>
            <a:r>
              <a:rPr lang="ru-RU" dirty="0" smtClean="0">
                <a:solidFill>
                  <a:schemeClr val="bg1"/>
                </a:solidFill>
              </a:rPr>
              <a:t> культуру. При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вона мала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пов'язані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фольклором </a:t>
            </a:r>
            <a:r>
              <a:rPr lang="ru-RU" dirty="0" err="1" smtClean="0">
                <a:solidFill>
                  <a:schemeClr val="bg1"/>
                </a:solidFill>
              </a:rPr>
              <a:t>Карпатського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регіону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-0.05208 L -0.35052 -0.54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1373</Words>
  <Application>Microsoft Office PowerPoint</Application>
  <PresentationFormat>Экран (4:3)</PresentationFormat>
  <Paragraphs>62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</cp:revision>
  <dcterms:created xsi:type="dcterms:W3CDTF">2014-02-11T16:46:01Z</dcterms:created>
  <dcterms:modified xsi:type="dcterms:W3CDTF">2014-02-13T17:05:36Z</dcterms:modified>
</cp:coreProperties>
</file>