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10"/>
  </p:notesMasterIdLst>
  <p:sldIdLst>
    <p:sldId id="256" r:id="rId2"/>
    <p:sldId id="264" r:id="rId3"/>
    <p:sldId id="292" r:id="rId4"/>
    <p:sldId id="290" r:id="rId5"/>
    <p:sldId id="265" r:id="rId6"/>
    <p:sldId id="266" r:id="rId7"/>
    <p:sldId id="285" r:id="rId8"/>
    <p:sldId id="293" r:id="rId9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8" autoAdjust="0"/>
    <p:restoredTop sz="94671" autoAdjust="0"/>
  </p:normalViewPr>
  <p:slideViewPr>
    <p:cSldViewPr>
      <p:cViewPr varScale="1">
        <p:scale>
          <a:sx n="70" d="100"/>
          <a:sy n="70" d="100"/>
        </p:scale>
        <p:origin x="-1386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5097F8FC-F42A-4356-A25D-A7775E2A59A4}" type="datetimeFigureOut">
              <a:rPr lang="ru-RU"/>
              <a:pPr>
                <a:defRPr/>
              </a:pPr>
              <a:t>29.01.2013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413F21AA-C9E8-403F-8A77-D368400B35E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7729985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lIns="45720" tIns="0" rIns="45720" bIns="0" anchor="b">
            <a:scene3d>
              <a:camera prst="orthographicFront"/>
              <a:lightRig rig="soft" dir="t">
                <a:rot lat="0" lon="0" rev="17220000"/>
              </a:lightRig>
            </a:scene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F82C8F-3B24-4917-BB5D-7ED33D2BE60C}" type="datetimeFigureOut">
              <a:rPr lang="ru-RU"/>
              <a:pPr>
                <a:defRPr/>
              </a:pPr>
              <a:t>29.01.2013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881676-4785-45DC-A7C1-CEC397A5B9A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620158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8EDEC5-382D-45A7-94E6-BCD8FA801B8B}" type="datetimeFigureOut">
              <a:rPr lang="ru-RU"/>
              <a:pPr>
                <a:defRPr/>
              </a:pPr>
              <a:t>29.01.2013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11BAA1-D35F-4D4E-BE5C-2CA00B154C4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111940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328DFE-1660-4F65-96CF-2D391A309553}" type="datetimeFigureOut">
              <a:rPr lang="ru-RU"/>
              <a:pPr>
                <a:defRPr/>
              </a:pPr>
              <a:t>29.01.2013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3F8D63-9CBB-42EB-B60B-E09D2C3AA99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569331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637436-A49F-4B86-9A53-838FA57C8AB2}" type="datetimeFigureOut">
              <a:rPr lang="ru-RU"/>
              <a:pPr>
                <a:defRPr/>
              </a:pPr>
              <a:t>29.01.2013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1DCE21-2153-4AAA-9593-2927D320197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728811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1CE8EA-D658-459E-AA6B-58A36DB52454}" type="datetimeFigureOut">
              <a:rPr lang="ru-RU"/>
              <a:pPr>
                <a:defRPr/>
              </a:pPr>
              <a:t>29.01.2013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400C8A-3A83-4B9B-956C-0EB9BA2A613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0878756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5D2149-814B-4C62-9EDD-06F8E6D12A35}" type="datetimeFigureOut">
              <a:rPr lang="ru-RU"/>
              <a:pPr>
                <a:defRPr/>
              </a:pPr>
              <a:t>29.01.2013</a:t>
            </a:fld>
            <a:endParaRPr lang="ru-RU"/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0DB0AD-F942-4C44-9FEC-832E4DEBBEF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457183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65C63C-5E68-47D4-8142-CF5821D048FC}" type="datetimeFigureOut">
              <a:rPr lang="ru-RU"/>
              <a:pPr>
                <a:defRPr/>
              </a:pPr>
              <a:t>29.01.2013</a:t>
            </a:fld>
            <a:endParaRPr lang="ru-RU"/>
          </a:p>
        </p:txBody>
      </p:sp>
      <p:sp>
        <p:nvSpPr>
          <p:cNvPr id="8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761187-BDE9-46B6-BC6E-0427E2718FB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776204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7D00A3-1753-48DD-8030-56CE36C529D7}" type="datetimeFigureOut">
              <a:rPr lang="ru-RU"/>
              <a:pPr>
                <a:defRPr/>
              </a:pPr>
              <a:t>29.01.2013</a:t>
            </a:fld>
            <a:endParaRPr lang="ru-RU"/>
          </a:p>
        </p:txBody>
      </p:sp>
      <p:sp>
        <p:nvSpPr>
          <p:cNvPr id="4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005A04-AFFC-4BB3-84CD-1EF2CF50D69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0462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E9626C-3276-4BDC-A648-125DF7581319}" type="datetimeFigureOut">
              <a:rPr lang="ru-RU"/>
              <a:pPr>
                <a:defRPr/>
              </a:pPr>
              <a:t>29.01.2013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399AAE-891F-4E13-8205-5C6D5F37E49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213656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8F0A10-C178-40BF-95FD-8B7B573EFC05}" type="datetimeFigureOut">
              <a:rPr lang="ru-RU"/>
              <a:pPr>
                <a:defRPr/>
              </a:pPr>
              <a:t>29.01.2013</a:t>
            </a:fld>
            <a:endParaRPr lang="ru-RU"/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AC647F-2185-4C0E-91BC-A2AC45EFDBB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501381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>
            <a:lvl1pPr indent="0"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rIns="45720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971D5F-06D5-4B81-BC49-9A12CB3F2DB2}" type="datetimeFigureOut">
              <a:rPr lang="ru-RU"/>
              <a:pPr>
                <a:defRPr/>
              </a:pPr>
              <a:t>29.01.2013</a:t>
            </a:fld>
            <a:endParaRPr lang="ru-RU"/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E31371-8CC6-41AD-8639-53AF3D49BBE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826198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27" name="Текст 1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708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tx1">
                    <a:shade val="5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18354230-79B9-4A25-BEC3-1C9A9474D4EF}" type="datetimeFigureOut">
              <a:rPr lang="ru-RU"/>
              <a:pPr>
                <a:defRPr/>
              </a:pPr>
              <a:t>29.01.2013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1">
                    <a:shade val="5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tx1">
                    <a:shade val="5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39D5E435-0F97-4EB2-8E6E-682D37839A0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43" r:id="rId3"/>
    <p:sldLayoutId id="2147483735" r:id="rId4"/>
    <p:sldLayoutId id="2147483736" r:id="rId5"/>
    <p:sldLayoutId id="2147483737" r:id="rId6"/>
    <p:sldLayoutId id="2147483738" r:id="rId7"/>
    <p:sldLayoutId id="2147483739" r:id="rId8"/>
    <p:sldLayoutId id="2147483740" r:id="rId9"/>
    <p:sldLayoutId id="2147483741" r:id="rId10"/>
    <p:sldLayoutId id="2147483742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100" b="1" kern="120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Verdana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Verdana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Verdana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Verdana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Verdana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Verdana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Verdana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Verdana" pitchFamily="34" charset="0"/>
        </a:defRPr>
      </a:lvl9pPr>
    </p:titleStyle>
    <p:bodyStyle>
      <a:lvl1pPr marL="547688" indent="-411163" algn="l" rtl="0" fontAlgn="base">
        <a:spcBef>
          <a:spcPct val="20000"/>
        </a:spcBef>
        <a:spcAft>
          <a:spcPct val="0"/>
        </a:spcAft>
        <a:buClr>
          <a:srgbClr val="F9F9F9"/>
        </a:buClr>
        <a:buSzPct val="65000"/>
        <a:buFont typeface="Wingdings 2" pitchFamily="18" charset="2"/>
        <a:buChar char="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363" indent="-282575" algn="l" rtl="0" fontAlgn="base">
        <a:spcBef>
          <a:spcPct val="20000"/>
        </a:spcBef>
        <a:spcAft>
          <a:spcPct val="0"/>
        </a:spcAft>
        <a:buClr>
          <a:schemeClr val="tx1"/>
        </a:buClr>
        <a:buSzPct val="80000"/>
        <a:buFont typeface="Wingdings 2" pitchFamily="18" charset="2"/>
        <a:buChar char="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475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95000"/>
        <a:buFont typeface="Wingdings" pitchFamily="2" charset="2"/>
        <a:buChar char="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2550" indent="-182563" algn="l" rtl="0" fontAlgn="base">
        <a:spcBef>
          <a:spcPct val="20000"/>
        </a:spcBef>
        <a:spcAft>
          <a:spcPct val="0"/>
        </a:spcAft>
        <a:buClr>
          <a:schemeClr val="tx1"/>
        </a:buClr>
        <a:buSzPct val="100000"/>
        <a:buFont typeface="Wingdings 3" pitchFamily="18" charset="2"/>
        <a:buChar char="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4638" indent="-182563" algn="l" rtl="0" fontAlgn="base">
        <a:spcBef>
          <a:spcPct val="20000"/>
        </a:spcBef>
        <a:spcAft>
          <a:spcPct val="0"/>
        </a:spcAft>
        <a:buClr>
          <a:schemeClr val="tx1"/>
        </a:buClr>
        <a:buFont typeface="Wingdings 2" pitchFamily="18" charset="2"/>
        <a:buChar char="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0" y="285728"/>
            <a:ext cx="8786842" cy="4786346"/>
          </a:xfrm>
          <a:effectLst>
            <a:glow rad="228600">
              <a:schemeClr val="accent3">
                <a:satMod val="175000"/>
                <a:alpha val="40000"/>
              </a:schemeClr>
            </a:glow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perspectiveContrastingRightFacing"/>
            <a:lightRig rig="threePt" dir="t"/>
          </a:scene3d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ru-RU" sz="72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Трипільська</a:t>
            </a:r>
            <a:r>
              <a:rPr lang="ru-RU" sz="7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культура </a:t>
            </a:r>
            <a:endParaRPr lang="ru-RU" sz="7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75000"/>
            </a:schemeClr>
          </a:solidFill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uk-UA" dirty="0" smtClean="0"/>
              <a:t>ТРИПІЛЬСЬКА КУЛЬТУРА (</a:t>
            </a:r>
            <a:r>
              <a:rPr lang="en-US" dirty="0" smtClean="0"/>
              <a:t>IV</a:t>
            </a:r>
            <a:r>
              <a:rPr lang="uk-UA" dirty="0" smtClean="0"/>
              <a:t>-</a:t>
            </a:r>
            <a:r>
              <a:rPr lang="en-US" dirty="0" smtClean="0"/>
              <a:t>III </a:t>
            </a:r>
            <a:r>
              <a:rPr lang="uk-UA" dirty="0" smtClean="0"/>
              <a:t>тис. до н. е.)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 fontScale="62500" lnSpcReduction="20000"/>
          </a:bodyPr>
          <a:lstStyle/>
          <a:p>
            <a:pPr marL="548640" indent="-411480"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Char char=""/>
              <a:defRPr/>
            </a:pPr>
            <a:r>
              <a:rPr lang="ru-RU" dirty="0" err="1" smtClean="0"/>
              <a:t>Назва</a:t>
            </a:r>
            <a:r>
              <a:rPr lang="ru-RU" dirty="0" smtClean="0"/>
              <a:t> походить </a:t>
            </a:r>
            <a:r>
              <a:rPr lang="ru-RU" dirty="0" err="1" smtClean="0"/>
              <a:t>від</a:t>
            </a:r>
            <a:r>
              <a:rPr lang="ru-RU" dirty="0" smtClean="0"/>
              <a:t> села </a:t>
            </a:r>
            <a:r>
              <a:rPr lang="ru-RU" dirty="0" err="1" smtClean="0"/>
              <a:t>Трипілля</a:t>
            </a:r>
            <a:r>
              <a:rPr lang="ru-RU" dirty="0" smtClean="0"/>
              <a:t> </a:t>
            </a:r>
            <a:r>
              <a:rPr lang="ru-RU" dirty="0" err="1" smtClean="0"/>
              <a:t>біля</a:t>
            </a:r>
            <a:r>
              <a:rPr lang="ru-RU" dirty="0" smtClean="0"/>
              <a:t> </a:t>
            </a:r>
            <a:r>
              <a:rPr lang="ru-RU" dirty="0" err="1" smtClean="0"/>
              <a:t>Києва</a:t>
            </a:r>
            <a:r>
              <a:rPr lang="ru-RU" dirty="0" smtClean="0"/>
              <a:t>, де </a:t>
            </a:r>
            <a:r>
              <a:rPr lang="ru-RU" dirty="0" err="1" smtClean="0"/>
              <a:t>київський</a:t>
            </a:r>
            <a:r>
              <a:rPr lang="ru-RU" dirty="0" smtClean="0"/>
              <a:t> археолог В. Хвойка </a:t>
            </a:r>
            <a:r>
              <a:rPr lang="ru-RU" dirty="0" err="1" smtClean="0"/>
              <a:t>провів</a:t>
            </a:r>
            <a:r>
              <a:rPr lang="ru-RU" dirty="0" smtClean="0"/>
              <a:t> </a:t>
            </a:r>
            <a:r>
              <a:rPr lang="ru-RU" dirty="0" err="1" smtClean="0"/>
              <a:t>свої</a:t>
            </a:r>
            <a:r>
              <a:rPr lang="ru-RU" dirty="0" smtClean="0"/>
              <a:t> </a:t>
            </a:r>
            <a:r>
              <a:rPr lang="ru-RU" dirty="0" err="1" smtClean="0"/>
              <a:t>знамениті</a:t>
            </a:r>
            <a:r>
              <a:rPr lang="ru-RU" dirty="0" smtClean="0"/>
              <a:t> </a:t>
            </a:r>
            <a:r>
              <a:rPr lang="ru-RU" dirty="0" err="1" smtClean="0"/>
              <a:t>розкопки</a:t>
            </a:r>
            <a:r>
              <a:rPr lang="ru-RU" dirty="0" smtClean="0"/>
              <a:t>. </a:t>
            </a:r>
            <a:r>
              <a:rPr lang="uk-UA" dirty="0" smtClean="0"/>
              <a:t>Періоди розвитку:</a:t>
            </a:r>
          </a:p>
          <a:p>
            <a:pPr marL="548640" indent="-411480"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r>
              <a:rPr lang="uk-UA" dirty="0" smtClean="0"/>
              <a:t>       - Раннє Трипілля;</a:t>
            </a:r>
          </a:p>
          <a:p>
            <a:pPr marL="548640" indent="-411480"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r>
              <a:rPr lang="uk-UA" dirty="0" smtClean="0"/>
              <a:t>       - Середня доба;</a:t>
            </a:r>
          </a:p>
          <a:p>
            <a:pPr marL="548640" indent="-411480"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r>
              <a:rPr lang="uk-UA" dirty="0" smtClean="0"/>
              <a:t>       - Пізнє Трипілля;</a:t>
            </a:r>
            <a:endParaRPr lang="ru-RU" dirty="0" smtClean="0"/>
          </a:p>
          <a:p>
            <a:pPr marL="548640" indent="-411480"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Char char=""/>
              <a:defRPr/>
            </a:pPr>
            <a:r>
              <a:rPr lang="ru-RU" dirty="0" err="1" smtClean="0"/>
              <a:t>Набула</a:t>
            </a:r>
            <a:r>
              <a:rPr lang="ru-RU" dirty="0" smtClean="0"/>
              <a:t> </a:t>
            </a:r>
            <a:r>
              <a:rPr lang="ru-RU" dirty="0" err="1" smtClean="0"/>
              <a:t>вищого</a:t>
            </a:r>
            <a:r>
              <a:rPr lang="ru-RU" dirty="0" smtClean="0"/>
              <a:t> </a:t>
            </a:r>
            <a:r>
              <a:rPr lang="ru-RU" dirty="0" err="1" smtClean="0"/>
              <a:t>рівня</a:t>
            </a:r>
            <a:r>
              <a:rPr lang="ru-RU" dirty="0" smtClean="0"/>
              <a:t> </a:t>
            </a:r>
            <a:r>
              <a:rPr lang="ru-RU" dirty="0" err="1" smtClean="0"/>
              <a:t>розвитку</a:t>
            </a:r>
            <a:r>
              <a:rPr lang="ru-RU" dirty="0" smtClean="0"/>
              <a:t> в </a:t>
            </a:r>
            <a:r>
              <a:rPr lang="ru-RU" dirty="0" err="1" smtClean="0"/>
              <a:t>добу</a:t>
            </a:r>
            <a:r>
              <a:rPr lang="ru-RU" dirty="0" smtClean="0"/>
              <a:t> </a:t>
            </a:r>
            <a:r>
              <a:rPr lang="ru-RU" dirty="0" err="1" smtClean="0"/>
              <a:t>неоліту</a:t>
            </a:r>
            <a:r>
              <a:rPr lang="ru-RU" dirty="0" smtClean="0"/>
              <a:t>.</a:t>
            </a:r>
          </a:p>
          <a:p>
            <a:pPr marL="548640" indent="-411480"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Char char=""/>
              <a:defRPr/>
            </a:pPr>
            <a:r>
              <a:rPr lang="ru-RU" dirty="0" err="1" smtClean="0"/>
              <a:t>Розвиток</a:t>
            </a:r>
            <a:r>
              <a:rPr lang="ru-RU" dirty="0" smtClean="0"/>
              <a:t> </a:t>
            </a:r>
            <a:r>
              <a:rPr lang="ru-RU" dirty="0" err="1" smtClean="0"/>
              <a:t>цієї</a:t>
            </a:r>
            <a:r>
              <a:rPr lang="ru-RU" dirty="0" smtClean="0"/>
              <a:t> </a:t>
            </a:r>
            <a:r>
              <a:rPr lang="ru-RU" dirty="0" err="1" smtClean="0"/>
              <a:t>культури</a:t>
            </a:r>
            <a:r>
              <a:rPr lang="ru-RU" dirty="0" smtClean="0"/>
              <a:t> </a:t>
            </a:r>
            <a:r>
              <a:rPr lang="ru-RU" dirty="0" err="1" smtClean="0"/>
              <a:t>тривав</a:t>
            </a:r>
            <a:r>
              <a:rPr lang="ru-RU" dirty="0" smtClean="0"/>
              <a:t> </a:t>
            </a:r>
            <a:r>
              <a:rPr lang="ru-RU" dirty="0" err="1" smtClean="0"/>
              <a:t>понад</a:t>
            </a:r>
            <a:r>
              <a:rPr lang="ru-RU" dirty="0" smtClean="0"/>
              <a:t> </a:t>
            </a:r>
            <a:r>
              <a:rPr lang="ru-RU" dirty="0" err="1" smtClean="0"/>
              <a:t>дві</a:t>
            </a:r>
            <a:r>
              <a:rPr lang="ru-RU" dirty="0" smtClean="0"/>
              <a:t> </a:t>
            </a:r>
            <a:r>
              <a:rPr lang="ru-RU" dirty="0" err="1" smtClean="0"/>
              <a:t>тисячі</a:t>
            </a:r>
            <a:r>
              <a:rPr lang="ru-RU" dirty="0" smtClean="0"/>
              <a:t> </a:t>
            </a:r>
            <a:r>
              <a:rPr lang="ru-RU" dirty="0" err="1" smtClean="0"/>
              <a:t>років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охоплював</a:t>
            </a:r>
            <a:r>
              <a:rPr lang="ru-RU" dirty="0" smtClean="0"/>
              <a:t> не </a:t>
            </a:r>
            <a:r>
              <a:rPr lang="ru-RU" dirty="0" err="1" smtClean="0"/>
              <a:t>лише</a:t>
            </a:r>
            <a:r>
              <a:rPr lang="ru-RU" dirty="0" smtClean="0"/>
              <a:t> </a:t>
            </a:r>
            <a:r>
              <a:rPr lang="ru-RU" dirty="0" err="1" smtClean="0"/>
              <a:t>новокам'яну</a:t>
            </a:r>
            <a:r>
              <a:rPr lang="ru-RU" dirty="0" smtClean="0"/>
              <a:t>, </a:t>
            </a:r>
            <a:r>
              <a:rPr lang="ru-RU" dirty="0" err="1" smtClean="0"/>
              <a:t>але</a:t>
            </a:r>
            <a:r>
              <a:rPr lang="ru-RU" dirty="0" smtClean="0"/>
              <a:t> </a:t>
            </a:r>
            <a:r>
              <a:rPr lang="ru-RU" dirty="0" err="1" smtClean="0"/>
              <a:t>й</a:t>
            </a:r>
            <a:r>
              <a:rPr lang="ru-RU" dirty="0" smtClean="0"/>
              <a:t> </a:t>
            </a:r>
            <a:r>
              <a:rPr lang="ru-RU" dirty="0" err="1" smtClean="0"/>
              <a:t>бронзову</a:t>
            </a:r>
            <a:r>
              <a:rPr lang="ru-RU" dirty="0" smtClean="0"/>
              <a:t> та </a:t>
            </a:r>
            <a:r>
              <a:rPr lang="ru-RU" dirty="0" err="1" smtClean="0"/>
              <a:t>залізну</a:t>
            </a:r>
            <a:r>
              <a:rPr lang="ru-RU" dirty="0" smtClean="0"/>
              <a:t> </a:t>
            </a:r>
            <a:r>
              <a:rPr lang="ru-RU" dirty="0" err="1" smtClean="0"/>
              <a:t>епохи</a:t>
            </a:r>
            <a:r>
              <a:rPr lang="ru-RU" dirty="0" smtClean="0"/>
              <a:t>.</a:t>
            </a:r>
          </a:p>
          <a:p>
            <a:pPr marL="548640" indent="-411480"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Char char=""/>
              <a:defRPr/>
            </a:pPr>
            <a:r>
              <a:rPr lang="ru-RU" dirty="0" err="1" smtClean="0"/>
              <a:t>Трипільська</a:t>
            </a:r>
            <a:r>
              <a:rPr lang="ru-RU" dirty="0" smtClean="0"/>
              <a:t> культура мала </a:t>
            </a:r>
            <a:r>
              <a:rPr lang="ru-RU" dirty="0" err="1" smtClean="0"/>
              <a:t>широку</a:t>
            </a:r>
            <a:r>
              <a:rPr lang="ru-RU" dirty="0" smtClean="0"/>
              <a:t> </a:t>
            </a:r>
            <a:r>
              <a:rPr lang="ru-RU" dirty="0" err="1" smtClean="0"/>
              <a:t>географію</a:t>
            </a:r>
            <a:r>
              <a:rPr lang="ru-RU" dirty="0" smtClean="0"/>
              <a:t>, </a:t>
            </a:r>
            <a:r>
              <a:rPr lang="ru-RU" dirty="0" err="1" smtClean="0"/>
              <a:t>трипільці</a:t>
            </a:r>
            <a:r>
              <a:rPr lang="ru-RU" dirty="0" smtClean="0"/>
              <a:t> заселяли на той час </a:t>
            </a:r>
            <a:r>
              <a:rPr lang="ru-RU" dirty="0" err="1" smtClean="0"/>
              <a:t>Придніпров'я</a:t>
            </a:r>
            <a:r>
              <a:rPr lang="ru-RU" dirty="0" smtClean="0"/>
              <a:t>, особливо густо </a:t>
            </a:r>
            <a:r>
              <a:rPr lang="ru-RU" dirty="0" err="1" smtClean="0"/>
              <a:t>був</a:t>
            </a:r>
            <a:r>
              <a:rPr lang="ru-RU" dirty="0" smtClean="0"/>
              <a:t> заселений </a:t>
            </a:r>
            <a:r>
              <a:rPr lang="ru-RU" dirty="0" err="1" smtClean="0"/>
              <a:t>правий</a:t>
            </a:r>
            <a:r>
              <a:rPr lang="ru-RU" dirty="0" smtClean="0"/>
              <a:t> берег </a:t>
            </a:r>
            <a:r>
              <a:rPr lang="ru-RU" dirty="0" err="1" smtClean="0"/>
              <a:t>Дніпра</a:t>
            </a:r>
            <a:r>
              <a:rPr lang="ru-RU" dirty="0" smtClean="0"/>
              <a:t>, а </a:t>
            </a:r>
            <a:r>
              <a:rPr lang="ru-RU" dirty="0" err="1" smtClean="0"/>
              <a:t>також</a:t>
            </a:r>
            <a:r>
              <a:rPr lang="ru-RU" dirty="0" smtClean="0"/>
              <a:t> </a:t>
            </a:r>
            <a:r>
              <a:rPr lang="ru-RU" dirty="0" err="1" smtClean="0"/>
              <a:t>Придністров'я</a:t>
            </a:r>
            <a:r>
              <a:rPr lang="ru-RU" dirty="0" smtClean="0"/>
              <a:t>. </a:t>
            </a:r>
            <a:r>
              <a:rPr lang="ru-RU" dirty="0" err="1" smtClean="0"/>
              <a:t>Вторгнення</a:t>
            </a:r>
            <a:r>
              <a:rPr lang="ru-RU" dirty="0" smtClean="0"/>
              <a:t> </a:t>
            </a:r>
            <a:r>
              <a:rPr lang="ru-RU" dirty="0" err="1" smtClean="0"/>
              <a:t>войовничих</a:t>
            </a:r>
            <a:r>
              <a:rPr lang="ru-RU" dirty="0" smtClean="0"/>
              <a:t> </a:t>
            </a:r>
            <a:r>
              <a:rPr lang="ru-RU" dirty="0" err="1" smtClean="0"/>
              <a:t>кочових</a:t>
            </a:r>
            <a:r>
              <a:rPr lang="ru-RU" dirty="0" smtClean="0"/>
              <a:t> племен </a:t>
            </a:r>
            <a:r>
              <a:rPr lang="ru-RU" dirty="0" err="1" smtClean="0"/>
              <a:t>зі</a:t>
            </a:r>
            <a:r>
              <a:rPr lang="ru-RU" dirty="0" smtClean="0"/>
              <a:t> Сходу </a:t>
            </a:r>
            <a:r>
              <a:rPr lang="ru-RU" dirty="0" err="1" smtClean="0"/>
              <a:t>знищило</a:t>
            </a:r>
            <a:r>
              <a:rPr lang="ru-RU" dirty="0" smtClean="0"/>
              <a:t> </a:t>
            </a:r>
            <a:r>
              <a:rPr lang="ru-RU" dirty="0" err="1" smtClean="0"/>
              <a:t>трипільську</a:t>
            </a:r>
            <a:r>
              <a:rPr lang="ru-RU" dirty="0" smtClean="0"/>
              <a:t> </a:t>
            </a:r>
            <a:r>
              <a:rPr lang="ru-RU" dirty="0" err="1" smtClean="0"/>
              <a:t>цивілізацію</a:t>
            </a:r>
            <a:r>
              <a:rPr lang="ru-RU" dirty="0" smtClean="0"/>
              <a:t>, </a:t>
            </a:r>
            <a:r>
              <a:rPr lang="ru-RU" dirty="0" err="1" smtClean="0"/>
              <a:t>дещо</a:t>
            </a:r>
            <a:r>
              <a:rPr lang="ru-RU" dirty="0" smtClean="0"/>
              <a:t> </a:t>
            </a:r>
            <a:r>
              <a:rPr lang="ru-RU" dirty="0" err="1" smtClean="0"/>
              <a:t>загальмувало</a:t>
            </a:r>
            <a:r>
              <a:rPr lang="ru-RU" dirty="0" smtClean="0"/>
              <a:t> </a:t>
            </a:r>
            <a:r>
              <a:rPr lang="ru-RU" dirty="0" err="1" smtClean="0"/>
              <a:t>розвиток</a:t>
            </a:r>
            <a:r>
              <a:rPr lang="ru-RU" dirty="0" smtClean="0"/>
              <a:t> </a:t>
            </a:r>
            <a:r>
              <a:rPr lang="ru-RU" dirty="0" err="1" smtClean="0"/>
              <a:t>її</a:t>
            </a:r>
            <a:r>
              <a:rPr lang="ru-RU" dirty="0" smtClean="0"/>
              <a:t> </a:t>
            </a:r>
            <a:r>
              <a:rPr lang="ru-RU" dirty="0" err="1" smtClean="0"/>
              <a:t>культури</a:t>
            </a:r>
            <a:r>
              <a:rPr lang="ru-RU" dirty="0" smtClean="0"/>
              <a:t>. </a:t>
            </a:r>
          </a:p>
          <a:p>
            <a:pPr marL="548640" indent="-411480"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Char char=""/>
              <a:defRPr/>
            </a:pPr>
            <a:r>
              <a:rPr lang="ru-RU" dirty="0" err="1" smtClean="0"/>
              <a:t>Окремі</a:t>
            </a:r>
            <a:r>
              <a:rPr lang="ru-RU" dirty="0" smtClean="0"/>
              <a:t> </a:t>
            </a:r>
            <a:r>
              <a:rPr lang="ru-RU" dirty="0" err="1" smtClean="0"/>
              <a:t>елементи</a:t>
            </a:r>
            <a:r>
              <a:rPr lang="ru-RU" dirty="0" smtClean="0"/>
              <a:t> </a:t>
            </a:r>
            <a:r>
              <a:rPr lang="ru-RU" dirty="0" err="1" smtClean="0"/>
              <a:t>культури</a:t>
            </a:r>
            <a:r>
              <a:rPr lang="ru-RU" dirty="0" smtClean="0"/>
              <a:t>, а </a:t>
            </a:r>
            <a:r>
              <a:rPr lang="ru-RU" dirty="0" err="1" smtClean="0"/>
              <a:t>іноді</a:t>
            </a:r>
            <a:r>
              <a:rPr lang="ru-RU" dirty="0" smtClean="0"/>
              <a:t> </a:t>
            </a:r>
            <a:r>
              <a:rPr lang="ru-RU" dirty="0" err="1" smtClean="0"/>
              <a:t>й</a:t>
            </a:r>
            <a:r>
              <a:rPr lang="ru-RU" dirty="0" smtClean="0"/>
              <a:t> </a:t>
            </a:r>
            <a:r>
              <a:rPr lang="ru-RU" dirty="0" err="1" smtClean="0"/>
              <a:t>цілі</a:t>
            </a:r>
            <a:r>
              <a:rPr lang="ru-RU" dirty="0" smtClean="0"/>
              <a:t> </a:t>
            </a:r>
            <a:r>
              <a:rPr lang="ru-RU" dirty="0" err="1" smtClean="0"/>
              <a:t>її</a:t>
            </a:r>
            <a:r>
              <a:rPr lang="ru-RU" dirty="0" smtClean="0"/>
              <a:t> </a:t>
            </a:r>
            <a:r>
              <a:rPr lang="ru-RU" dirty="0" err="1" smtClean="0"/>
              <a:t>пласти</a:t>
            </a:r>
            <a:r>
              <a:rPr lang="ru-RU" dirty="0" smtClean="0"/>
              <a:t> </a:t>
            </a:r>
            <a:r>
              <a:rPr lang="ru-RU" dirty="0" err="1" smtClean="0"/>
              <a:t>були</a:t>
            </a:r>
            <a:r>
              <a:rPr lang="ru-RU" dirty="0" smtClean="0"/>
              <a:t> </a:t>
            </a:r>
            <a:r>
              <a:rPr lang="ru-RU" dirty="0" err="1" smtClean="0"/>
              <a:t>успадковані</a:t>
            </a:r>
            <a:r>
              <a:rPr lang="ru-RU" dirty="0" smtClean="0"/>
              <a:t> </a:t>
            </a:r>
            <a:r>
              <a:rPr lang="ru-RU" dirty="0" err="1" smtClean="0"/>
              <a:t>іншими</a:t>
            </a:r>
            <a:r>
              <a:rPr lang="ru-RU" dirty="0" smtClean="0"/>
              <a:t> народами, </a:t>
            </a:r>
            <a:r>
              <a:rPr lang="ru-RU" dirty="0" err="1" smtClean="0"/>
              <a:t>що</a:t>
            </a:r>
            <a:r>
              <a:rPr lang="ru-RU" dirty="0" smtClean="0"/>
              <a:t> проживали в </a:t>
            </a:r>
            <a:r>
              <a:rPr lang="ru-RU" dirty="0" err="1" smtClean="0"/>
              <a:t>Україні</a:t>
            </a:r>
            <a:r>
              <a:rPr lang="ru-RU" dirty="0" smtClean="0"/>
              <a:t>. Вони </a:t>
            </a:r>
            <a:r>
              <a:rPr lang="ru-RU" dirty="0" err="1" smtClean="0"/>
              <a:t>були</a:t>
            </a:r>
            <a:r>
              <a:rPr lang="ru-RU" dirty="0" smtClean="0"/>
              <a:t> </a:t>
            </a:r>
            <a:r>
              <a:rPr lang="ru-RU" dirty="0" err="1" smtClean="0"/>
              <a:t>збережені</a:t>
            </a:r>
            <a:r>
              <a:rPr lang="ru-RU" dirty="0" smtClean="0"/>
              <a:t>, </a:t>
            </a:r>
            <a:r>
              <a:rPr lang="ru-RU" dirty="0" err="1" smtClean="0"/>
              <a:t>переосмислені</a:t>
            </a:r>
            <a:r>
              <a:rPr lang="ru-RU" dirty="0" smtClean="0"/>
              <a:t> </a:t>
            </a:r>
            <a:r>
              <a:rPr lang="ru-RU" dirty="0" err="1" smtClean="0"/>
              <a:t>й</a:t>
            </a:r>
            <a:r>
              <a:rPr lang="ru-RU" dirty="0" smtClean="0"/>
              <a:t> </a:t>
            </a:r>
            <a:r>
              <a:rPr lang="ru-RU" dirty="0" err="1" smtClean="0"/>
              <a:t>розвинуті</a:t>
            </a:r>
            <a:r>
              <a:rPr lang="ru-RU" dirty="0" smtClean="0"/>
              <a:t> в </a:t>
            </a:r>
            <a:r>
              <a:rPr lang="ru-RU" dirty="0" err="1" smtClean="0"/>
              <a:t>культурі</a:t>
            </a:r>
            <a:r>
              <a:rPr lang="ru-RU" dirty="0" smtClean="0"/>
              <a:t> </a:t>
            </a:r>
            <a:r>
              <a:rPr lang="ru-RU" dirty="0" err="1" smtClean="0"/>
              <a:t>цих</a:t>
            </a:r>
            <a:r>
              <a:rPr lang="ru-RU" dirty="0" smtClean="0"/>
              <a:t> </a:t>
            </a:r>
            <a:r>
              <a:rPr lang="ru-RU" dirty="0" err="1" smtClean="0"/>
              <a:t>народів</a:t>
            </a:r>
            <a:r>
              <a:rPr lang="ru-RU" dirty="0" smtClean="0"/>
              <a:t>.</a:t>
            </a:r>
          </a:p>
          <a:p>
            <a:pPr marL="548640" indent="-411480"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Char char=""/>
              <a:defRPr/>
            </a:pPr>
            <a:endParaRPr lang="ru-RU" dirty="0" smtClean="0"/>
          </a:p>
          <a:p>
            <a:pPr marL="548640" indent="-411480"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Char char=""/>
              <a:defRPr/>
            </a:pPr>
            <a:endParaRPr lang="ru-RU" dirty="0"/>
          </a:p>
        </p:txBody>
      </p:sp>
    </p:spTree>
  </p:cSld>
  <p:clrMapOvr>
    <a:masterClrMapping/>
  </p:clrMapOvr>
  <p:transition>
    <p:plus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511288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uk-UA" dirty="0" smtClean="0"/>
              <a:t>ВІКЕНТІЙ ХВОЙКА (у 1899 р. відкрив і дослідив трипільську культуру)</a:t>
            </a:r>
            <a:endParaRPr lang="ru-RU" dirty="0"/>
          </a:p>
        </p:txBody>
      </p:sp>
      <p:pic>
        <p:nvPicPr>
          <p:cNvPr id="12291" name="Picture 2" descr="C:\Users\Алина\Desktop\Культурологія картинки\вікентій хвойка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000250" y="2071688"/>
            <a:ext cx="4572000" cy="4286250"/>
          </a:xfrm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uk-UA" dirty="0" smtClean="0"/>
              <a:t>Трипільські жінки і чоловіки</a:t>
            </a:r>
            <a:endParaRPr lang="ru-RU" dirty="0"/>
          </a:p>
        </p:txBody>
      </p:sp>
      <p:pic>
        <p:nvPicPr>
          <p:cNvPr id="13315" name="Picture 2" descr="C:\Users\Алина\Desktop\Культурологія картинки\трипільські жінки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28625" y="1428750"/>
            <a:ext cx="4071938" cy="5143500"/>
          </a:xfrm>
        </p:spPr>
      </p:pic>
      <p:pic>
        <p:nvPicPr>
          <p:cNvPr id="13316" name="Picture 3" descr="C:\Users\Алина\Desktop\Культурологія картинки\трипільські чоловіки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57750" y="1428750"/>
            <a:ext cx="4000500" cy="5072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circl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8100000" scaled="1"/>
            <a:tileRect/>
          </a:gradFill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dirty="0" err="1" smtClean="0"/>
              <a:t>Характерні</a:t>
            </a:r>
            <a:r>
              <a:rPr lang="ru-RU" dirty="0" smtClean="0"/>
              <a:t> </a:t>
            </a:r>
            <a:r>
              <a:rPr lang="ru-RU" dirty="0" err="1" smtClean="0"/>
              <a:t>особливості</a:t>
            </a:r>
            <a:r>
              <a:rPr lang="ru-RU" dirty="0" smtClean="0"/>
              <a:t> </a:t>
            </a:r>
            <a:r>
              <a:rPr lang="ru-RU" dirty="0" err="1" smtClean="0"/>
              <a:t>трипільської</a:t>
            </a:r>
            <a:r>
              <a:rPr lang="ru-RU" dirty="0" smtClean="0"/>
              <a:t> </a:t>
            </a:r>
            <a:r>
              <a:rPr lang="ru-RU" dirty="0" err="1" smtClean="0"/>
              <a:t>культури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548640" indent="-411480"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Char char=""/>
              <a:defRPr/>
            </a:pPr>
            <a:r>
              <a:rPr lang="ru-RU" b="1" dirty="0" smtClean="0"/>
              <a:t>По-перше</a:t>
            </a:r>
            <a:r>
              <a:rPr lang="ru-RU" dirty="0" smtClean="0"/>
              <a:t>, </a:t>
            </a:r>
            <a:r>
              <a:rPr lang="ru-RU" dirty="0" err="1" smtClean="0"/>
              <a:t>трипільці</a:t>
            </a:r>
            <a:r>
              <a:rPr lang="ru-RU" dirty="0" smtClean="0"/>
              <a:t> вели </a:t>
            </a:r>
            <a:r>
              <a:rPr lang="ru-RU" dirty="0" err="1" smtClean="0"/>
              <a:t>господарство</a:t>
            </a:r>
            <a:r>
              <a:rPr lang="ru-RU" dirty="0" smtClean="0"/>
              <a:t> </a:t>
            </a:r>
            <a:r>
              <a:rPr lang="ru-RU" dirty="0" err="1" smtClean="0"/>
              <a:t>колективно</a:t>
            </a:r>
            <a:r>
              <a:rPr lang="ru-RU" dirty="0" smtClean="0"/>
              <a:t>, </a:t>
            </a:r>
            <a:r>
              <a:rPr lang="ru-RU" dirty="0" err="1" smtClean="0"/>
              <a:t>основним</a:t>
            </a:r>
            <a:r>
              <a:rPr lang="ru-RU" dirty="0" smtClean="0"/>
              <a:t> </a:t>
            </a:r>
            <a:r>
              <a:rPr lang="ru-RU" dirty="0" err="1" smtClean="0"/>
              <a:t>джерелом</a:t>
            </a:r>
            <a:r>
              <a:rPr lang="ru-RU" dirty="0" smtClean="0"/>
              <a:t> </a:t>
            </a:r>
            <a:r>
              <a:rPr lang="ru-RU" dirty="0" err="1" smtClean="0"/>
              <a:t>їх</a:t>
            </a:r>
            <a:r>
              <a:rPr lang="ru-RU" dirty="0" smtClean="0"/>
              <a:t> </a:t>
            </a:r>
            <a:r>
              <a:rPr lang="ru-RU" dirty="0" err="1" smtClean="0"/>
              <a:t>існування</a:t>
            </a:r>
            <a:r>
              <a:rPr lang="ru-RU" dirty="0" smtClean="0"/>
              <a:t> </a:t>
            </a:r>
            <a:r>
              <a:rPr lang="ru-RU" dirty="0" err="1" smtClean="0"/>
              <a:t>було</a:t>
            </a:r>
            <a:r>
              <a:rPr lang="ru-RU" dirty="0" smtClean="0"/>
              <a:t> </a:t>
            </a:r>
            <a:r>
              <a:rPr lang="ru-RU" dirty="0" err="1" smtClean="0"/>
              <a:t>хліборобство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скотарство</a:t>
            </a:r>
            <a:r>
              <a:rPr lang="ru-RU" dirty="0" smtClean="0"/>
              <a:t>, не </a:t>
            </a:r>
            <a:r>
              <a:rPr lang="ru-RU" dirty="0" err="1" smtClean="0"/>
              <a:t>цурались</a:t>
            </a:r>
            <a:r>
              <a:rPr lang="ru-RU" dirty="0" smtClean="0"/>
              <a:t> вони </a:t>
            </a:r>
            <a:r>
              <a:rPr lang="ru-RU" dirty="0" err="1" smtClean="0"/>
              <a:t>мисливства</a:t>
            </a:r>
            <a:r>
              <a:rPr lang="ru-RU" dirty="0" smtClean="0"/>
              <a:t> </a:t>
            </a:r>
            <a:r>
              <a:rPr lang="ru-RU" dirty="0" err="1" smtClean="0"/>
              <a:t>й</a:t>
            </a:r>
            <a:r>
              <a:rPr lang="ru-RU" dirty="0" smtClean="0"/>
              <a:t> </a:t>
            </a:r>
            <a:r>
              <a:rPr lang="ru-RU" dirty="0" err="1" smtClean="0"/>
              <a:t>рибальства</a:t>
            </a:r>
            <a:r>
              <a:rPr lang="ru-RU" dirty="0" smtClean="0"/>
              <a:t>.</a:t>
            </a:r>
          </a:p>
          <a:p>
            <a:pPr marL="548640" indent="-411480"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Char char=""/>
              <a:defRPr/>
            </a:pPr>
            <a:r>
              <a:rPr lang="ru-RU" b="1" dirty="0" err="1" smtClean="0"/>
              <a:t>По-друге</a:t>
            </a:r>
            <a:r>
              <a:rPr lang="ru-RU" b="1" dirty="0" smtClean="0"/>
              <a:t>, </a:t>
            </a:r>
            <a:r>
              <a:rPr lang="ru-RU" dirty="0" err="1" smtClean="0"/>
              <a:t>поселення</a:t>
            </a:r>
            <a:r>
              <a:rPr lang="ru-RU" dirty="0" smtClean="0"/>
              <a:t> </a:t>
            </a:r>
            <a:r>
              <a:rPr lang="ru-RU" dirty="0" err="1" smtClean="0"/>
              <a:t>зводились</a:t>
            </a:r>
            <a:r>
              <a:rPr lang="ru-RU" dirty="0" smtClean="0"/>
              <a:t> на </a:t>
            </a:r>
            <a:r>
              <a:rPr lang="ru-RU" dirty="0" err="1" smtClean="0"/>
              <a:t>відкритих</a:t>
            </a:r>
            <a:r>
              <a:rPr lang="ru-RU" dirty="0" smtClean="0"/>
              <a:t> </a:t>
            </a:r>
            <a:r>
              <a:rPr lang="ru-RU" dirty="0" err="1" smtClean="0"/>
              <a:t>місцях</a:t>
            </a:r>
            <a:r>
              <a:rPr lang="ru-RU" dirty="0" smtClean="0"/>
              <a:t>, без </a:t>
            </a:r>
            <a:r>
              <a:rPr lang="ru-RU" dirty="0" err="1" smtClean="0"/>
              <a:t>оборонних</a:t>
            </a:r>
            <a:r>
              <a:rPr lang="ru-RU" dirty="0" smtClean="0"/>
              <a:t> </a:t>
            </a:r>
            <a:r>
              <a:rPr lang="ru-RU" dirty="0" err="1" smtClean="0"/>
              <a:t>споруд</a:t>
            </a:r>
            <a:r>
              <a:rPr lang="ru-RU" dirty="0" smtClean="0"/>
              <a:t>. Вони </a:t>
            </a:r>
            <a:r>
              <a:rPr lang="ru-RU" dirty="0" err="1" smtClean="0"/>
              <a:t>мали</a:t>
            </a:r>
            <a:r>
              <a:rPr lang="ru-RU" dirty="0" smtClean="0"/>
              <a:t> форму кола, середина </a:t>
            </a:r>
            <a:r>
              <a:rPr lang="ru-RU" dirty="0" err="1" smtClean="0"/>
              <a:t>залишалась</a:t>
            </a:r>
            <a:r>
              <a:rPr lang="ru-RU" dirty="0" smtClean="0"/>
              <a:t> </a:t>
            </a:r>
            <a:r>
              <a:rPr lang="ru-RU" dirty="0" err="1" smtClean="0"/>
              <a:t>порожньою</a:t>
            </a:r>
            <a:r>
              <a:rPr lang="ru-RU" dirty="0" smtClean="0"/>
              <a:t> </a:t>
            </a:r>
            <a:r>
              <a:rPr lang="ru-RU" dirty="0" err="1" smtClean="0"/>
              <a:t>й</a:t>
            </a:r>
            <a:r>
              <a:rPr lang="ru-RU" dirty="0" smtClean="0"/>
              <a:t> </a:t>
            </a:r>
            <a:r>
              <a:rPr lang="ru-RU" dirty="0" err="1" smtClean="0"/>
              <a:t>використовувалась</a:t>
            </a:r>
            <a:r>
              <a:rPr lang="ru-RU" dirty="0" smtClean="0"/>
              <a:t> як </a:t>
            </a:r>
            <a:r>
              <a:rPr lang="ru-RU" dirty="0" err="1" smtClean="0"/>
              <a:t>загін</a:t>
            </a:r>
            <a:r>
              <a:rPr lang="ru-RU" dirty="0" smtClean="0"/>
              <a:t> для </a:t>
            </a:r>
            <a:r>
              <a:rPr lang="ru-RU" dirty="0" err="1" smtClean="0"/>
              <a:t>худоби</a:t>
            </a:r>
            <a:r>
              <a:rPr lang="ru-RU" dirty="0" smtClean="0"/>
              <a:t>. </a:t>
            </a:r>
            <a:r>
              <a:rPr lang="ru-RU" dirty="0" err="1" smtClean="0"/>
              <a:t>Хати</a:t>
            </a:r>
            <a:r>
              <a:rPr lang="ru-RU" dirty="0" smtClean="0"/>
              <a:t> </a:t>
            </a:r>
            <a:r>
              <a:rPr lang="ru-RU" dirty="0" err="1" smtClean="0"/>
              <a:t>будувались</a:t>
            </a:r>
            <a:r>
              <a:rPr lang="ru-RU" dirty="0" smtClean="0"/>
              <a:t> </a:t>
            </a:r>
            <a:r>
              <a:rPr lang="ru-RU" dirty="0" err="1" smtClean="0"/>
              <a:t>каркасні</a:t>
            </a:r>
            <a:r>
              <a:rPr lang="ru-RU" dirty="0" smtClean="0"/>
              <a:t>, до 140 кв. м </a:t>
            </a:r>
            <a:r>
              <a:rPr lang="ru-RU" dirty="0" err="1" smtClean="0"/>
              <a:t>площею</a:t>
            </a:r>
            <a:r>
              <a:rPr lang="ru-RU" dirty="0" smtClean="0"/>
              <a:t>. </a:t>
            </a:r>
            <a:r>
              <a:rPr lang="ru-RU" dirty="0" err="1" smtClean="0"/>
              <a:t>Стіни</a:t>
            </a:r>
            <a:r>
              <a:rPr lang="ru-RU" dirty="0" smtClean="0"/>
              <a:t> </a:t>
            </a:r>
            <a:r>
              <a:rPr lang="ru-RU" dirty="0" err="1" smtClean="0"/>
              <a:t>розписувались</a:t>
            </a:r>
            <a:r>
              <a:rPr lang="ru-RU" dirty="0" smtClean="0"/>
              <a:t> </a:t>
            </a:r>
            <a:r>
              <a:rPr lang="ru-RU" dirty="0" err="1" smtClean="0"/>
              <a:t>яскравим</a:t>
            </a:r>
            <a:r>
              <a:rPr lang="ru-RU" dirty="0" smtClean="0"/>
              <a:t> орнаментом. </a:t>
            </a:r>
            <a:r>
              <a:rPr lang="ru-RU" dirty="0" err="1" smtClean="0"/>
              <a:t>Житло</a:t>
            </a:r>
            <a:r>
              <a:rPr lang="ru-RU" dirty="0" smtClean="0"/>
              <a:t> </a:t>
            </a:r>
            <a:r>
              <a:rPr lang="ru-RU" dirty="0" err="1" smtClean="0"/>
              <a:t>було</a:t>
            </a:r>
            <a:r>
              <a:rPr lang="ru-RU" dirty="0" smtClean="0"/>
              <a:t> </a:t>
            </a:r>
            <a:r>
              <a:rPr lang="ru-RU" dirty="0" err="1" smtClean="0"/>
              <a:t>поділене</a:t>
            </a:r>
            <a:r>
              <a:rPr lang="ru-RU" dirty="0" smtClean="0"/>
              <a:t> на </a:t>
            </a:r>
            <a:r>
              <a:rPr lang="ru-RU" dirty="0" err="1" smtClean="0"/>
              <a:t>окремі</a:t>
            </a:r>
            <a:r>
              <a:rPr lang="ru-RU" dirty="0" smtClean="0"/>
              <a:t> </a:t>
            </a:r>
            <a:r>
              <a:rPr lang="ru-RU" dirty="0" err="1" smtClean="0"/>
              <a:t>кімнати</a:t>
            </a:r>
            <a:r>
              <a:rPr lang="ru-RU" dirty="0" smtClean="0"/>
              <a:t>, </a:t>
            </a:r>
            <a:r>
              <a:rPr lang="ru-RU" dirty="0" err="1" smtClean="0"/>
              <a:t>які</a:t>
            </a:r>
            <a:r>
              <a:rPr lang="ru-RU" dirty="0" smtClean="0"/>
              <a:t> </a:t>
            </a:r>
            <a:r>
              <a:rPr lang="ru-RU" dirty="0" err="1" smtClean="0"/>
              <a:t>призначались</a:t>
            </a:r>
            <a:r>
              <a:rPr lang="ru-RU" dirty="0" smtClean="0"/>
              <a:t> для </a:t>
            </a:r>
            <a:r>
              <a:rPr lang="ru-RU" dirty="0" err="1" smtClean="0"/>
              <a:t>різних</a:t>
            </a:r>
            <a:r>
              <a:rPr lang="ru-RU" dirty="0" smtClean="0"/>
              <a:t> </a:t>
            </a:r>
            <a:r>
              <a:rPr lang="ru-RU" dirty="0" err="1" smtClean="0"/>
              <a:t>членів</a:t>
            </a:r>
            <a:r>
              <a:rPr lang="ru-RU" dirty="0" smtClean="0"/>
              <a:t> </a:t>
            </a:r>
            <a:r>
              <a:rPr lang="ru-RU" dirty="0" err="1" smtClean="0"/>
              <a:t>родини</a:t>
            </a:r>
            <a:r>
              <a:rPr lang="ru-RU" dirty="0" smtClean="0"/>
              <a:t>. Хату </a:t>
            </a:r>
            <a:r>
              <a:rPr lang="ru-RU" dirty="0" err="1" smtClean="0"/>
              <a:t>опалювали</a:t>
            </a:r>
            <a:r>
              <a:rPr lang="ru-RU" dirty="0" smtClean="0"/>
              <a:t> </a:t>
            </a:r>
            <a:r>
              <a:rPr lang="ru-RU" dirty="0" err="1" smtClean="0"/>
              <a:t>зведеною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глини</a:t>
            </a:r>
            <a:r>
              <a:rPr lang="ru-RU" dirty="0" smtClean="0"/>
              <a:t> </a:t>
            </a:r>
            <a:r>
              <a:rPr lang="ru-RU" dirty="0" err="1" smtClean="0"/>
              <a:t>піччю</a:t>
            </a:r>
            <a:r>
              <a:rPr lang="ru-RU" dirty="0" smtClean="0"/>
              <a:t>. У </a:t>
            </a:r>
            <a:r>
              <a:rPr lang="ru-RU" dirty="0" err="1" smtClean="0"/>
              <a:t>ній</a:t>
            </a:r>
            <a:r>
              <a:rPr lang="ru-RU" dirty="0" smtClean="0"/>
              <a:t> могло </a:t>
            </a:r>
            <a:r>
              <a:rPr lang="ru-RU" dirty="0" err="1" smtClean="0"/>
              <a:t>проживати</a:t>
            </a:r>
            <a:r>
              <a:rPr lang="ru-RU" dirty="0" smtClean="0"/>
              <a:t> до 20 </a:t>
            </a:r>
            <a:r>
              <a:rPr lang="ru-RU" dirty="0" err="1" smtClean="0"/>
              <a:t>осіб</a:t>
            </a:r>
            <a:r>
              <a:rPr lang="ru-RU" dirty="0" smtClean="0"/>
              <a:t>, а </a:t>
            </a:r>
            <a:r>
              <a:rPr lang="ru-RU" dirty="0" err="1" smtClean="0"/>
              <a:t>поселення</a:t>
            </a:r>
            <a:r>
              <a:rPr lang="ru-RU" dirty="0" smtClean="0"/>
              <a:t>, за </a:t>
            </a:r>
            <a:r>
              <a:rPr lang="ru-RU" dirty="0" err="1" smtClean="0"/>
              <a:t>підрахунками</a:t>
            </a:r>
            <a:r>
              <a:rPr lang="ru-RU" dirty="0" smtClean="0"/>
              <a:t> </a:t>
            </a:r>
            <a:r>
              <a:rPr lang="ru-RU" dirty="0" err="1" smtClean="0"/>
              <a:t>етнографів</a:t>
            </a:r>
            <a:r>
              <a:rPr lang="ru-RU" dirty="0" smtClean="0"/>
              <a:t>, </a:t>
            </a:r>
            <a:r>
              <a:rPr lang="ru-RU" dirty="0" err="1" smtClean="0"/>
              <a:t>налічувало</a:t>
            </a:r>
            <a:r>
              <a:rPr lang="ru-RU" dirty="0" smtClean="0"/>
              <a:t> </a:t>
            </a:r>
            <a:r>
              <a:rPr lang="ru-RU" dirty="0" err="1" smtClean="0"/>
              <a:t>понад</a:t>
            </a:r>
            <a:r>
              <a:rPr lang="ru-RU" dirty="0" smtClean="0"/>
              <a:t> 500 </a:t>
            </a:r>
            <a:r>
              <a:rPr lang="ru-RU" dirty="0" err="1" smtClean="0"/>
              <a:t>чоловік</a:t>
            </a:r>
            <a:r>
              <a:rPr lang="ru-RU" dirty="0" smtClean="0"/>
              <a:t>.</a:t>
            </a:r>
          </a:p>
          <a:p>
            <a:pPr marL="548640" indent="-411480"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Char char=""/>
              <a:defRPr/>
            </a:pPr>
            <a:r>
              <a:rPr lang="ru-RU" b="1" dirty="0" err="1" smtClean="0"/>
              <a:t>По-третє</a:t>
            </a:r>
            <a:r>
              <a:rPr lang="ru-RU" dirty="0" smtClean="0"/>
              <a:t>, </a:t>
            </a:r>
            <a:r>
              <a:rPr lang="ru-RU" dirty="0" err="1" smtClean="0"/>
              <a:t>трипільці</a:t>
            </a:r>
            <a:r>
              <a:rPr lang="ru-RU" dirty="0" smtClean="0"/>
              <a:t> жили великими родами, </a:t>
            </a:r>
            <a:r>
              <a:rPr lang="ru-RU" dirty="0" err="1" smtClean="0"/>
              <a:t>які</a:t>
            </a:r>
            <a:r>
              <a:rPr lang="ru-RU" dirty="0" smtClean="0"/>
              <a:t> </a:t>
            </a:r>
            <a:r>
              <a:rPr lang="ru-RU" dirty="0" err="1" smtClean="0"/>
              <a:t>очолювались</a:t>
            </a:r>
            <a:r>
              <a:rPr lang="ru-RU" dirty="0" smtClean="0"/>
              <a:t> </a:t>
            </a:r>
            <a:r>
              <a:rPr lang="ru-RU" dirty="0" err="1" smtClean="0"/>
              <a:t>жінками</a:t>
            </a:r>
            <a:r>
              <a:rPr lang="ru-RU" dirty="0" smtClean="0"/>
              <a:t>. </a:t>
            </a:r>
            <a:r>
              <a:rPr lang="ru-RU" dirty="0" err="1" smtClean="0"/>
              <a:t>Дослідження</a:t>
            </a:r>
            <a:r>
              <a:rPr lang="ru-RU" dirty="0" smtClean="0"/>
              <a:t> </a:t>
            </a:r>
            <a:r>
              <a:rPr lang="ru-RU" dirty="0" err="1" smtClean="0"/>
              <a:t>засвідчують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суспільним</a:t>
            </a:r>
            <a:r>
              <a:rPr lang="ru-RU" dirty="0" smtClean="0"/>
              <a:t> </a:t>
            </a:r>
            <a:r>
              <a:rPr lang="ru-RU" dirty="0" err="1" smtClean="0"/>
              <a:t>устроєм</a:t>
            </a:r>
            <a:r>
              <a:rPr lang="ru-RU" dirty="0" smtClean="0"/>
              <a:t> у них </a:t>
            </a:r>
            <a:r>
              <a:rPr lang="ru-RU" dirty="0" err="1" smtClean="0"/>
              <a:t>був</a:t>
            </a:r>
            <a:r>
              <a:rPr lang="ru-RU" dirty="0" smtClean="0"/>
              <a:t> </a:t>
            </a:r>
            <a:r>
              <a:rPr lang="ru-RU" dirty="0" err="1" smtClean="0"/>
              <a:t>матріархат</a:t>
            </a:r>
            <a:r>
              <a:rPr lang="ru-RU" dirty="0" smtClean="0"/>
              <a:t>.</a:t>
            </a:r>
          </a:p>
          <a:p>
            <a:pPr marL="548640" indent="-411480"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Char char=""/>
              <a:defRPr/>
            </a:pPr>
            <a:endParaRPr lang="ru-RU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-500063"/>
            <a:ext cx="8229600" cy="214313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6" name="Содержимое 5"/>
          <p:cNvSpPr>
            <a:spLocks noGrp="1"/>
          </p:cNvSpPr>
          <p:nvPr>
            <p:ph idx="1"/>
          </p:nvPr>
        </p:nvSpPr>
        <p:spPr>
          <a:xfrm>
            <a:off x="457200" y="285750"/>
            <a:ext cx="8229600" cy="6022975"/>
          </a:xfrm>
        </p:spPr>
        <p:txBody>
          <a:bodyPr>
            <a:normAutofit fontScale="77500" lnSpcReduction="20000"/>
          </a:bodyPr>
          <a:lstStyle/>
          <a:p>
            <a:pPr marL="548640" indent="-411480"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Char char=""/>
              <a:defRPr/>
            </a:pPr>
            <a:r>
              <a:rPr lang="ru-RU" b="1" dirty="0" err="1" smtClean="0"/>
              <a:t>По-четверте</a:t>
            </a:r>
            <a:r>
              <a:rPr lang="ru-RU" dirty="0" smtClean="0"/>
              <a:t>, </a:t>
            </a:r>
            <a:r>
              <a:rPr lang="ru-RU" dirty="0" err="1" smtClean="0"/>
              <a:t>поряд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високою</a:t>
            </a:r>
            <a:r>
              <a:rPr lang="ru-RU" dirty="0" smtClean="0"/>
              <a:t> культурою </a:t>
            </a:r>
            <a:r>
              <a:rPr lang="ru-RU" dirty="0" err="1" smtClean="0"/>
              <a:t>землеробства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скотарства</a:t>
            </a:r>
            <a:r>
              <a:rPr lang="ru-RU" dirty="0" smtClean="0"/>
              <a:t> у </a:t>
            </a:r>
            <a:r>
              <a:rPr lang="ru-RU" dirty="0" err="1" smtClean="0"/>
              <a:t>трипільців</a:t>
            </a:r>
            <a:r>
              <a:rPr lang="ru-RU" dirty="0" smtClean="0"/>
              <a:t> на той час </a:t>
            </a:r>
            <a:r>
              <a:rPr lang="ru-RU" dirty="0" err="1" smtClean="0"/>
              <a:t>існував</a:t>
            </a:r>
            <a:r>
              <a:rPr lang="ru-RU" dirty="0" smtClean="0"/>
              <a:t> великий </a:t>
            </a:r>
            <a:r>
              <a:rPr lang="ru-RU" dirty="0" err="1" smtClean="0"/>
              <a:t>інтерес</a:t>
            </a:r>
            <a:r>
              <a:rPr lang="ru-RU" dirty="0" smtClean="0"/>
              <a:t> до </a:t>
            </a:r>
            <a:r>
              <a:rPr lang="ru-RU" dirty="0" err="1" smtClean="0"/>
              <a:t>мистецтва</a:t>
            </a:r>
            <a:r>
              <a:rPr lang="ru-RU" dirty="0" smtClean="0"/>
              <a:t>. </a:t>
            </a:r>
            <a:r>
              <a:rPr lang="ru-RU" dirty="0" err="1" smtClean="0"/>
              <a:t>Значного</a:t>
            </a:r>
            <a:r>
              <a:rPr lang="ru-RU" dirty="0" smtClean="0"/>
              <a:t> </a:t>
            </a:r>
            <a:r>
              <a:rPr lang="ru-RU" dirty="0" err="1" smtClean="0"/>
              <a:t>поширення</a:t>
            </a:r>
            <a:r>
              <a:rPr lang="ru-RU" dirty="0" smtClean="0"/>
              <a:t> </a:t>
            </a:r>
            <a:r>
              <a:rPr lang="ru-RU" dirty="0" err="1" smtClean="0"/>
              <a:t>набуло</a:t>
            </a:r>
            <a:r>
              <a:rPr lang="ru-RU" dirty="0" smtClean="0"/>
              <a:t> </a:t>
            </a:r>
            <a:r>
              <a:rPr lang="ru-RU" dirty="0" err="1" smtClean="0"/>
              <a:t>виготовлення</a:t>
            </a:r>
            <a:r>
              <a:rPr lang="ru-RU" dirty="0" smtClean="0"/>
              <a:t> </a:t>
            </a:r>
            <a:r>
              <a:rPr lang="ru-RU" dirty="0" err="1" smtClean="0"/>
              <a:t>різних</a:t>
            </a:r>
            <a:r>
              <a:rPr lang="ru-RU" dirty="0" smtClean="0"/>
              <a:t> </a:t>
            </a:r>
            <a:r>
              <a:rPr lang="ru-RU" dirty="0" err="1" smtClean="0"/>
              <a:t>керамічних</a:t>
            </a:r>
            <a:r>
              <a:rPr lang="ru-RU" dirty="0" smtClean="0"/>
              <a:t> </a:t>
            </a:r>
            <a:r>
              <a:rPr lang="ru-RU" dirty="0" err="1" smtClean="0"/>
              <a:t>виробів</a:t>
            </a:r>
            <a:r>
              <a:rPr lang="ru-RU" dirty="0" smtClean="0"/>
              <a:t> </a:t>
            </a:r>
            <a:r>
              <a:rPr lang="ru-RU" dirty="0" err="1" smtClean="0"/>
              <a:t>побутового</a:t>
            </a:r>
            <a:r>
              <a:rPr lang="ru-RU" dirty="0" smtClean="0"/>
              <a:t> </a:t>
            </a:r>
            <a:r>
              <a:rPr lang="ru-RU" dirty="0" err="1" smtClean="0"/>
              <a:t>призначення</a:t>
            </a:r>
            <a:r>
              <a:rPr lang="ru-RU" dirty="0" smtClean="0"/>
              <a:t>, </a:t>
            </a:r>
            <a:r>
              <a:rPr lang="ru-RU" dirty="0" err="1" smtClean="0"/>
              <a:t>зокрема</a:t>
            </a:r>
            <a:r>
              <a:rPr lang="ru-RU" dirty="0" smtClean="0"/>
              <a:t>, </a:t>
            </a:r>
            <a:r>
              <a:rPr lang="ru-RU" dirty="0" err="1" smtClean="0"/>
              <a:t>горшків</a:t>
            </a:r>
            <a:r>
              <a:rPr lang="ru-RU" dirty="0" smtClean="0"/>
              <a:t>, мисок, </a:t>
            </a:r>
            <a:r>
              <a:rPr lang="ru-RU" dirty="0" err="1" smtClean="0"/>
              <a:t>глечиків</a:t>
            </a:r>
            <a:r>
              <a:rPr lang="ru-RU" dirty="0" smtClean="0"/>
              <a:t>, </a:t>
            </a:r>
            <a:r>
              <a:rPr lang="ru-RU" dirty="0" err="1" smtClean="0"/>
              <a:t>декоративної</a:t>
            </a:r>
            <a:r>
              <a:rPr lang="ru-RU" dirty="0" smtClean="0"/>
              <a:t> </a:t>
            </a:r>
            <a:r>
              <a:rPr lang="ru-RU" dirty="0" err="1" smtClean="0"/>
              <a:t>кераміки</a:t>
            </a:r>
            <a:r>
              <a:rPr lang="ru-RU" dirty="0" smtClean="0"/>
              <a:t> для </a:t>
            </a:r>
            <a:r>
              <a:rPr lang="ru-RU" dirty="0" err="1" smtClean="0"/>
              <a:t>прикраси</a:t>
            </a:r>
            <a:r>
              <a:rPr lang="ru-RU" dirty="0" smtClean="0"/>
              <a:t> </a:t>
            </a:r>
            <a:r>
              <a:rPr lang="ru-RU" dirty="0" err="1" smtClean="0"/>
              <a:t>житла</a:t>
            </a:r>
            <a:r>
              <a:rPr lang="ru-RU" dirty="0" smtClean="0"/>
              <a:t>. </a:t>
            </a:r>
            <a:r>
              <a:rPr lang="ru-RU" dirty="0" err="1" smtClean="0"/>
              <a:t>Ці</a:t>
            </a:r>
            <a:r>
              <a:rPr lang="ru-RU" dirty="0" smtClean="0"/>
              <a:t> </a:t>
            </a:r>
            <a:r>
              <a:rPr lang="ru-RU" dirty="0" err="1" smtClean="0"/>
              <a:t>вироби</a:t>
            </a:r>
            <a:r>
              <a:rPr lang="ru-RU" dirty="0" smtClean="0"/>
              <a:t> </a:t>
            </a:r>
            <a:r>
              <a:rPr lang="ru-RU" dirty="0" err="1" smtClean="0"/>
              <a:t>мали</a:t>
            </a:r>
            <a:r>
              <a:rPr lang="ru-RU" dirty="0" smtClean="0"/>
              <a:t> </a:t>
            </a:r>
            <a:r>
              <a:rPr lang="ru-RU" dirty="0" err="1" smtClean="0"/>
              <a:t>яскравий</a:t>
            </a:r>
            <a:r>
              <a:rPr lang="ru-RU" dirty="0" smtClean="0"/>
              <a:t> </a:t>
            </a:r>
            <a:r>
              <a:rPr lang="ru-RU" dirty="0" err="1" smtClean="0"/>
              <a:t>декоративний</a:t>
            </a:r>
            <a:r>
              <a:rPr lang="ru-RU" dirty="0" smtClean="0"/>
              <a:t> </a:t>
            </a:r>
            <a:r>
              <a:rPr lang="ru-RU" dirty="0" err="1" smtClean="0"/>
              <a:t>розпис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привабливий</a:t>
            </a:r>
            <a:r>
              <a:rPr lang="ru-RU" dirty="0" smtClean="0"/>
              <a:t> </a:t>
            </a:r>
            <a:r>
              <a:rPr lang="ru-RU" dirty="0" err="1" smtClean="0"/>
              <a:t>естетичний</a:t>
            </a:r>
            <a:r>
              <a:rPr lang="ru-RU" dirty="0" smtClean="0"/>
              <a:t> </a:t>
            </a:r>
            <a:r>
              <a:rPr lang="ru-RU" dirty="0" err="1" smtClean="0"/>
              <a:t>вигляд</a:t>
            </a:r>
            <a:r>
              <a:rPr lang="ru-RU" dirty="0" smtClean="0"/>
              <a:t>. </a:t>
            </a:r>
            <a:r>
              <a:rPr lang="ru-RU" dirty="0" err="1" smtClean="0"/>
              <a:t>Їхній</a:t>
            </a:r>
            <a:r>
              <a:rPr lang="ru-RU" dirty="0" smtClean="0"/>
              <a:t> </a:t>
            </a:r>
            <a:r>
              <a:rPr lang="ru-RU" dirty="0" err="1" smtClean="0"/>
              <a:t>художній</a:t>
            </a:r>
            <a:r>
              <a:rPr lang="ru-RU" dirty="0" smtClean="0"/>
              <a:t> </a:t>
            </a:r>
            <a:r>
              <a:rPr lang="ru-RU" dirty="0" err="1" smtClean="0"/>
              <a:t>рівень</a:t>
            </a:r>
            <a:r>
              <a:rPr lang="ru-RU" dirty="0" smtClean="0"/>
              <a:t> на той час </a:t>
            </a:r>
            <a:r>
              <a:rPr lang="ru-RU" dirty="0" err="1" smtClean="0"/>
              <a:t>був</a:t>
            </a:r>
            <a:r>
              <a:rPr lang="ru-RU" dirty="0" smtClean="0"/>
              <a:t> </a:t>
            </a:r>
            <a:r>
              <a:rPr lang="ru-RU" dirty="0" err="1" smtClean="0"/>
              <a:t>дуже</a:t>
            </a:r>
            <a:r>
              <a:rPr lang="ru-RU" dirty="0" smtClean="0"/>
              <a:t> </a:t>
            </a:r>
            <a:r>
              <a:rPr lang="ru-RU" dirty="0" err="1" smtClean="0"/>
              <a:t>високий</a:t>
            </a:r>
            <a:r>
              <a:rPr lang="ru-RU" dirty="0" smtClean="0"/>
              <a:t>.</a:t>
            </a:r>
          </a:p>
          <a:p>
            <a:pPr marL="548640" indent="-411480"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Char char=""/>
              <a:defRPr/>
            </a:pPr>
            <a:r>
              <a:rPr lang="ru-RU" b="1" dirty="0" err="1" smtClean="0"/>
              <a:t>По-п'яте</a:t>
            </a:r>
            <a:r>
              <a:rPr lang="ru-RU" dirty="0" smtClean="0"/>
              <a:t>, </a:t>
            </a:r>
            <a:r>
              <a:rPr lang="ru-RU" dirty="0" err="1" smtClean="0"/>
              <a:t>трипільці</a:t>
            </a:r>
            <a:r>
              <a:rPr lang="ru-RU" dirty="0" smtClean="0"/>
              <a:t> </a:t>
            </a:r>
            <a:r>
              <a:rPr lang="ru-RU" dirty="0" err="1" smtClean="0"/>
              <a:t>мали</a:t>
            </a:r>
            <a:r>
              <a:rPr lang="ru-RU" dirty="0" smtClean="0"/>
              <a:t> </a:t>
            </a:r>
            <a:r>
              <a:rPr lang="ru-RU" dirty="0" err="1" smtClean="0"/>
              <a:t>досить</a:t>
            </a:r>
            <a:r>
              <a:rPr lang="ru-RU" dirty="0" smtClean="0"/>
              <a:t> </a:t>
            </a:r>
            <a:r>
              <a:rPr lang="ru-RU" dirty="0" err="1" smtClean="0"/>
              <a:t>розвинуті</a:t>
            </a:r>
            <a:r>
              <a:rPr lang="ru-RU" dirty="0" smtClean="0"/>
              <a:t> </a:t>
            </a:r>
            <a:r>
              <a:rPr lang="ru-RU" dirty="0" err="1" smtClean="0"/>
              <a:t>релігійні</a:t>
            </a:r>
            <a:r>
              <a:rPr lang="ru-RU" dirty="0" smtClean="0"/>
              <a:t> </a:t>
            </a:r>
            <a:r>
              <a:rPr lang="ru-RU" dirty="0" err="1" smtClean="0"/>
              <a:t>вірування</a:t>
            </a:r>
            <a:r>
              <a:rPr lang="ru-RU" dirty="0" smtClean="0"/>
              <a:t> та </a:t>
            </a:r>
            <a:r>
              <a:rPr lang="ru-RU" dirty="0" err="1" smtClean="0"/>
              <a:t>поховальні</a:t>
            </a:r>
            <a:r>
              <a:rPr lang="ru-RU" dirty="0" smtClean="0"/>
              <a:t> обряди. В </a:t>
            </a:r>
            <a:r>
              <a:rPr lang="ru-RU" dirty="0" err="1" smtClean="0"/>
              <a:t>їхніх</a:t>
            </a:r>
            <a:r>
              <a:rPr lang="ru-RU" dirty="0" smtClean="0"/>
              <a:t> </a:t>
            </a:r>
            <a:r>
              <a:rPr lang="ru-RU" dirty="0" err="1" smtClean="0"/>
              <a:t>житлах</a:t>
            </a:r>
            <a:r>
              <a:rPr lang="ru-RU" dirty="0" smtClean="0"/>
              <a:t> </a:t>
            </a:r>
            <a:r>
              <a:rPr lang="ru-RU" dirty="0" err="1" smtClean="0"/>
              <a:t>знайдено</a:t>
            </a:r>
            <a:r>
              <a:rPr lang="ru-RU" dirty="0" smtClean="0"/>
              <a:t> </a:t>
            </a:r>
            <a:r>
              <a:rPr lang="ru-RU" dirty="0" err="1" smtClean="0"/>
              <a:t>жертовники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мали</a:t>
            </a:r>
            <a:r>
              <a:rPr lang="ru-RU" dirty="0" smtClean="0"/>
              <a:t> форму </a:t>
            </a:r>
            <a:r>
              <a:rPr lang="ru-RU" dirty="0" err="1" smtClean="0"/>
              <a:t>рівнокінечного</a:t>
            </a:r>
            <a:r>
              <a:rPr lang="ru-RU" dirty="0" smtClean="0"/>
              <a:t> </a:t>
            </a:r>
            <a:r>
              <a:rPr lang="ru-RU" dirty="0" err="1" smtClean="0"/>
              <a:t>хреста</a:t>
            </a:r>
            <a:r>
              <a:rPr lang="ru-RU" dirty="0" smtClean="0"/>
              <a:t>. Цей </a:t>
            </a:r>
            <a:r>
              <a:rPr lang="ru-RU" dirty="0" err="1" smtClean="0"/>
              <a:t>хрест</a:t>
            </a:r>
            <a:r>
              <a:rPr lang="ru-RU" dirty="0" smtClean="0"/>
              <a:t> </a:t>
            </a:r>
            <a:r>
              <a:rPr lang="ru-RU" dirty="0" err="1" smtClean="0"/>
              <a:t>розмальовувався</a:t>
            </a:r>
            <a:r>
              <a:rPr lang="ru-RU" dirty="0" smtClean="0"/>
              <a:t> </a:t>
            </a:r>
            <a:r>
              <a:rPr lang="ru-RU" dirty="0" err="1" smtClean="0"/>
              <a:t>вохрою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був</a:t>
            </a:r>
            <a:r>
              <a:rPr lang="ru-RU" dirty="0" smtClean="0"/>
              <a:t> </a:t>
            </a:r>
            <a:r>
              <a:rPr lang="ru-RU" dirty="0" err="1" smtClean="0"/>
              <a:t>прикрашений</a:t>
            </a:r>
            <a:r>
              <a:rPr lang="ru-RU" dirty="0" smtClean="0"/>
              <a:t> </a:t>
            </a:r>
            <a:r>
              <a:rPr lang="ru-RU" dirty="0" err="1" smtClean="0"/>
              <a:t>концентричними</a:t>
            </a:r>
            <a:r>
              <a:rPr lang="ru-RU" dirty="0" smtClean="0"/>
              <a:t> колами. </a:t>
            </a:r>
            <a:r>
              <a:rPr lang="ru-RU" dirty="0" err="1" smtClean="0"/>
              <a:t>Він</a:t>
            </a:r>
            <a:r>
              <a:rPr lang="ru-RU" dirty="0" smtClean="0"/>
              <a:t> </a:t>
            </a:r>
            <a:r>
              <a:rPr lang="ru-RU" dirty="0" err="1" smtClean="0"/>
              <a:t>знаходився</a:t>
            </a:r>
            <a:r>
              <a:rPr lang="ru-RU" dirty="0" smtClean="0"/>
              <a:t> на </a:t>
            </a:r>
            <a:r>
              <a:rPr lang="ru-RU" dirty="0" err="1" smtClean="0"/>
              <a:t>підвищенні</a:t>
            </a:r>
            <a:r>
              <a:rPr lang="ru-RU" dirty="0" smtClean="0"/>
              <a:t>, а </a:t>
            </a:r>
            <a:r>
              <a:rPr lang="ru-RU" dirty="0" err="1" smtClean="0"/>
              <a:t>біля</a:t>
            </a:r>
            <a:r>
              <a:rPr lang="ru-RU" dirty="0" smtClean="0"/>
              <a:t> </a:t>
            </a:r>
            <a:r>
              <a:rPr lang="ru-RU" dirty="0" err="1" smtClean="0"/>
              <a:t>нього</a:t>
            </a:r>
            <a:r>
              <a:rPr lang="ru-RU" dirty="0" smtClean="0"/>
              <a:t> </a:t>
            </a:r>
            <a:r>
              <a:rPr lang="ru-RU" dirty="0" err="1" smtClean="0"/>
              <a:t>розташовувались</a:t>
            </a:r>
            <a:r>
              <a:rPr lang="ru-RU" dirty="0" smtClean="0"/>
              <a:t> </a:t>
            </a:r>
            <a:r>
              <a:rPr lang="ru-RU" dirty="0" err="1" smtClean="0"/>
              <a:t>антропоморфні</a:t>
            </a:r>
            <a:r>
              <a:rPr lang="ru-RU" dirty="0" smtClean="0"/>
              <a:t> </a:t>
            </a:r>
            <a:r>
              <a:rPr lang="ru-RU" dirty="0" err="1" smtClean="0"/>
              <a:t>фігурки</a:t>
            </a:r>
            <a:r>
              <a:rPr lang="ru-RU" dirty="0" smtClean="0"/>
              <a:t>. </a:t>
            </a:r>
            <a:r>
              <a:rPr lang="ru-RU" dirty="0" err="1" smtClean="0"/>
              <a:t>Хрестовидні</a:t>
            </a:r>
            <a:r>
              <a:rPr lang="ru-RU" dirty="0" smtClean="0"/>
              <a:t> </a:t>
            </a:r>
            <a:r>
              <a:rPr lang="ru-RU" dirty="0" err="1" smtClean="0"/>
              <a:t>підвищення</a:t>
            </a:r>
            <a:r>
              <a:rPr lang="ru-RU" dirty="0" smtClean="0"/>
              <a:t> </a:t>
            </a:r>
            <a:r>
              <a:rPr lang="ru-RU" dirty="0" err="1" smtClean="0"/>
              <a:t>слугували</a:t>
            </a:r>
            <a:r>
              <a:rPr lang="ru-RU" dirty="0" smtClean="0"/>
              <a:t> </a:t>
            </a:r>
            <a:r>
              <a:rPr lang="ru-RU" dirty="0" err="1" smtClean="0"/>
              <a:t>місцями</a:t>
            </a:r>
            <a:r>
              <a:rPr lang="ru-RU" dirty="0" smtClean="0"/>
              <a:t> </a:t>
            </a:r>
            <a:r>
              <a:rPr lang="ru-RU" dirty="0" err="1" smtClean="0"/>
              <a:t>жертвоприношень</a:t>
            </a:r>
            <a:r>
              <a:rPr lang="ru-RU" dirty="0" smtClean="0"/>
              <a:t> богам, </a:t>
            </a:r>
            <a:r>
              <a:rPr lang="ru-RU" dirty="0" err="1" smtClean="0"/>
              <a:t>яким</a:t>
            </a:r>
            <a:r>
              <a:rPr lang="ru-RU" dirty="0" smtClean="0"/>
              <a:t> поклонялись </a:t>
            </a:r>
            <a:r>
              <a:rPr lang="ru-RU" dirty="0" err="1" smtClean="0"/>
              <a:t>трипільці</a:t>
            </a:r>
            <a:r>
              <a:rPr lang="ru-RU" dirty="0" smtClean="0"/>
              <a:t>.</a:t>
            </a:r>
          </a:p>
          <a:p>
            <a:pPr marL="548640" indent="-411480"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Char char=""/>
              <a:defRPr/>
            </a:pPr>
            <a:endParaRPr lang="ru-RU" dirty="0"/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dirty="0" err="1" smtClean="0"/>
              <a:t>Археологічні</a:t>
            </a:r>
            <a:r>
              <a:rPr lang="ru-RU" dirty="0" smtClean="0"/>
              <a:t> </a:t>
            </a:r>
            <a:r>
              <a:rPr lang="ru-RU" dirty="0" err="1" smtClean="0"/>
              <a:t>пам</a:t>
            </a:r>
            <a:r>
              <a:rPr lang="en-US" dirty="0" smtClean="0"/>
              <a:t>’</a:t>
            </a:r>
            <a:r>
              <a:rPr lang="ru-RU" dirty="0" err="1" smtClean="0"/>
              <a:t>ятки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(</a:t>
            </a:r>
            <a:r>
              <a:rPr lang="ru-RU" dirty="0" err="1" smtClean="0"/>
              <a:t>глечики</a:t>
            </a:r>
            <a:r>
              <a:rPr lang="ru-RU" dirty="0" smtClean="0"/>
              <a:t> і </a:t>
            </a:r>
            <a:r>
              <a:rPr lang="ru-RU" dirty="0" err="1" smtClean="0"/>
              <a:t>жіночі</a:t>
            </a:r>
            <a:r>
              <a:rPr lang="ru-RU" dirty="0" smtClean="0"/>
              <a:t> </a:t>
            </a:r>
            <a:r>
              <a:rPr lang="ru-RU" dirty="0" err="1" smtClean="0"/>
              <a:t>статуетки</a:t>
            </a:r>
            <a:r>
              <a:rPr lang="ru-RU" dirty="0" smtClean="0"/>
              <a:t>)</a:t>
            </a:r>
            <a:endParaRPr lang="ru-RU" dirty="0"/>
          </a:p>
        </p:txBody>
      </p:sp>
      <p:pic>
        <p:nvPicPr>
          <p:cNvPr id="16387" name="Picture 2" descr="C:\Users\Алина\Desktop\Культурологія картинки\археологічні памятки трипільської культури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14313" y="1714500"/>
            <a:ext cx="4357687" cy="4786313"/>
          </a:xfrm>
        </p:spPr>
      </p:pic>
      <p:pic>
        <p:nvPicPr>
          <p:cNvPr id="16388" name="Picture 3" descr="C:\Users\Алина\Desktop\Культурологія картинки\жіночі статуетки трипільської культури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8024" y="1700808"/>
            <a:ext cx="3929063" cy="4786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36525" indent="0" algn="ctr">
              <a:buNone/>
            </a:pPr>
            <a:endParaRPr lang="uk-UA" sz="7200" dirty="0" smtClean="0"/>
          </a:p>
          <a:p>
            <a:pPr marL="136525" indent="0" algn="ctr">
              <a:buNone/>
            </a:pPr>
            <a:r>
              <a:rPr lang="uk-UA" sz="7200" dirty="0" smtClean="0"/>
              <a:t>Дякую за увагу!</a:t>
            </a:r>
          </a:p>
        </p:txBody>
      </p:sp>
    </p:spTree>
    <p:extLst>
      <p:ext uri="{BB962C8B-B14F-4D97-AF65-F5344CB8AC3E}">
        <p14:creationId xmlns:p14="http://schemas.microsoft.com/office/powerpoint/2010/main" val="2919381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екс">
  <a:themeElements>
    <a:clrScheme name="Апекс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Аспект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554</TotalTime>
  <Words>434</Words>
  <Application>Microsoft Office PowerPoint</Application>
  <PresentationFormat>Экран (4:3)</PresentationFormat>
  <Paragraphs>21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Апекс</vt:lpstr>
      <vt:lpstr>Трипільська культура </vt:lpstr>
      <vt:lpstr>ТРИПІЛЬСЬКА КУЛЬТУРА (IV-III тис. до н. е.)</vt:lpstr>
      <vt:lpstr>ВІКЕНТІЙ ХВОЙКА (у 1899 р. відкрив і дослідив трипільську культуру)</vt:lpstr>
      <vt:lpstr>Трипільські жінки і чоловіки</vt:lpstr>
      <vt:lpstr>Характерні особливості трипільської культури</vt:lpstr>
      <vt:lpstr>Презентация PowerPoint</vt:lpstr>
      <vt:lpstr>Археологічні пам’ятки (глечики і жіночі статуетки)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Культура східних слов’ян</dc:title>
  <dc:creator>хер лысый</dc:creator>
  <cp:lastModifiedBy>Roman</cp:lastModifiedBy>
  <cp:revision>68</cp:revision>
  <dcterms:created xsi:type="dcterms:W3CDTF">2011-05-04T16:16:41Z</dcterms:created>
  <dcterms:modified xsi:type="dcterms:W3CDTF">2013-01-29T13:14:20Z</dcterms:modified>
</cp:coreProperties>
</file>