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12190413" cy="6859588"/>
  <p:notesSz cx="6858000" cy="9144000"/>
  <p:defaultTextStyle>
    <a:defPPr>
      <a:defRPr lang="ru-RU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07" autoAdjust="0"/>
    <p:restoredTop sz="94660"/>
  </p:normalViewPr>
  <p:slideViewPr>
    <p:cSldViewPr>
      <p:cViewPr varScale="1">
        <p:scale>
          <a:sx n="77" d="100"/>
          <a:sy n="77" d="100"/>
        </p:scale>
        <p:origin x="-486" y="-300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804" y="1448136"/>
            <a:ext cx="8824510" cy="3330352"/>
          </a:xfrm>
        </p:spPr>
        <p:txBody>
          <a:bodyPr anchor="b"/>
          <a:lstStyle>
            <a:lvl1pPr>
              <a:defRPr sz="8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804" y="4778486"/>
            <a:ext cx="8824510" cy="861619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08927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806" y="4801699"/>
            <a:ext cx="8824509" cy="566869"/>
          </a:xfrm>
        </p:spPr>
        <p:txBody>
          <a:bodyPr anchor="b">
            <a:normAutofit/>
          </a:bodyPr>
          <a:lstStyle>
            <a:lvl1pPr algn="l">
              <a:defRPr sz="29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1154804" y="685959"/>
            <a:ext cx="8824510" cy="364150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9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806" y="5368568"/>
            <a:ext cx="8824507" cy="49382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13912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804" y="1448135"/>
            <a:ext cx="8824510" cy="1981659"/>
          </a:xfrm>
        </p:spPr>
        <p:txBody>
          <a:bodyPr/>
          <a:lstStyle>
            <a:lvl1pPr>
              <a:defRPr sz="57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154804" y="3658447"/>
            <a:ext cx="8824510" cy="2362747"/>
          </a:xfrm>
        </p:spPr>
        <p:txBody>
          <a:bodyPr anchor="ctr">
            <a:normAutofit/>
          </a:bodyPr>
          <a:lstStyle>
            <a:lvl1pPr marL="0" indent="0">
              <a:buNone/>
              <a:defRPr sz="21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64091526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597" y="1448135"/>
            <a:ext cx="7998273" cy="2323912"/>
          </a:xfrm>
        </p:spPr>
        <p:txBody>
          <a:bodyPr/>
          <a:lstStyle>
            <a:lvl1pPr>
              <a:defRPr sz="57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804" y="4351665"/>
            <a:ext cx="8824510" cy="1676788"/>
          </a:xfrm>
        </p:spPr>
        <p:txBody>
          <a:bodyPr anchor="ctr">
            <a:normAutofit/>
          </a:bodyPr>
          <a:lstStyle>
            <a:lvl1pPr marL="0" indent="0">
              <a:buNone/>
              <a:defRPr sz="21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half" idx="13"/>
          </p:nvPr>
        </p:nvSpPr>
        <p:spPr>
          <a:xfrm>
            <a:off x="1930149" y="3772047"/>
            <a:ext cx="7384867" cy="342253"/>
          </a:xfrm>
        </p:spPr>
        <p:txBody>
          <a:bodyPr anchor="t">
            <a:normAutofit/>
          </a:bodyPr>
          <a:lstStyle>
            <a:lvl1pPr marL="0" indent="0">
              <a:buNone/>
              <a:defRPr lang="en-US" sz="17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адпись 10"/>
          <p:cNvSpPr txBox="1"/>
          <p:nvPr/>
        </p:nvSpPr>
        <p:spPr>
          <a:xfrm>
            <a:off x="898178" y="971478"/>
            <a:ext cx="801808" cy="2341293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1088502">
              <a:buNone/>
            </a:pPr>
            <a:r>
              <a:rPr lang="ru-RU" sz="14500" b="0" i="0" dirty="0" smtClean="0">
                <a:latin typeface="Century Gothic"/>
                <a:ea typeface="+mn-ea"/>
                <a:cs typeface="+mn-cs"/>
              </a:rPr>
              <a:t>“</a:t>
            </a:r>
            <a:endParaRPr lang="ru-RU" sz="14500" b="0" i="0" dirty="0">
              <a:latin typeface="Century Gothic"/>
              <a:ea typeface="+mn-ea"/>
              <a:cs typeface="+mn-cs"/>
            </a:endParaRPr>
          </a:p>
        </p:txBody>
      </p:sp>
      <p:sp>
        <p:nvSpPr>
          <p:cNvPr id="13" name="Надпись 12"/>
          <p:cNvSpPr txBox="1"/>
          <p:nvPr/>
        </p:nvSpPr>
        <p:spPr>
          <a:xfrm>
            <a:off x="9329276" y="2614392"/>
            <a:ext cx="801808" cy="2341293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1088502">
              <a:buNone/>
            </a:pPr>
            <a:r>
              <a:rPr lang="ru-RU" sz="14500" b="0" i="0" dirty="0" smtClean="0">
                <a:latin typeface="Century Gothic"/>
                <a:ea typeface="+mn-ea"/>
                <a:cs typeface="+mn-cs"/>
              </a:rPr>
              <a:t>”</a:t>
            </a:r>
            <a:endParaRPr lang="ru-RU" sz="14500" b="0" i="0" dirty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62168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804" y="3124924"/>
            <a:ext cx="8824510" cy="1653563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804" y="4778487"/>
            <a:ext cx="8824510" cy="860599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accent1"/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46077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597" y="1448135"/>
            <a:ext cx="7998273" cy="3163758"/>
          </a:xfrm>
        </p:spPr>
        <p:txBody>
          <a:bodyPr/>
          <a:lstStyle>
            <a:lvl1pPr>
              <a:defRPr sz="57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74597" y="4954148"/>
            <a:ext cx="7998273" cy="1074306"/>
          </a:xfrm>
        </p:spPr>
        <p:txBody>
          <a:bodyPr anchor="t">
            <a:normAutofit/>
          </a:bodyPr>
          <a:lstStyle>
            <a:lvl1pPr marL="0" indent="0">
              <a:buNone/>
              <a:defRPr lang="en-US" sz="21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адпись 10"/>
          <p:cNvSpPr txBox="1"/>
          <p:nvPr/>
        </p:nvSpPr>
        <p:spPr>
          <a:xfrm>
            <a:off x="9332818" y="3317281"/>
            <a:ext cx="801808" cy="2341293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1088502">
              <a:buNone/>
            </a:pPr>
            <a:r>
              <a:rPr lang="ru-RU" sz="14500" b="0" i="0" dirty="0" smtClean="0">
                <a:latin typeface="Century Gothic"/>
                <a:ea typeface="+mn-ea"/>
                <a:cs typeface="+mn-cs"/>
              </a:rPr>
              <a:t>”</a:t>
            </a:r>
            <a:endParaRPr lang="ru-RU" sz="14500" b="0" i="0" dirty="0">
              <a:latin typeface="Century Gothic"/>
              <a:ea typeface="+mn-ea"/>
              <a:cs typeface="+mn-cs"/>
            </a:endParaRPr>
          </a:p>
        </p:txBody>
      </p:sp>
      <p:sp>
        <p:nvSpPr>
          <p:cNvPr id="14" name="Надпись 13"/>
          <p:cNvSpPr txBox="1"/>
          <p:nvPr/>
        </p:nvSpPr>
        <p:spPr>
          <a:xfrm>
            <a:off x="898178" y="971478"/>
            <a:ext cx="801808" cy="2341293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1088502">
              <a:buNone/>
            </a:pPr>
            <a:r>
              <a:rPr lang="ru-RU" sz="14500" b="0" i="0" dirty="0" smtClean="0">
                <a:latin typeface="Century Gothic"/>
                <a:ea typeface="+mn-ea"/>
                <a:cs typeface="+mn-cs"/>
              </a:rPr>
              <a:t>“</a:t>
            </a:r>
            <a:endParaRPr lang="ru-RU" sz="14500" b="0" i="0" dirty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45840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804" y="1448135"/>
            <a:ext cx="8824510" cy="1981659"/>
          </a:xfrm>
        </p:spPr>
        <p:txBody>
          <a:bodyPr/>
          <a:lstStyle>
            <a:lvl1pPr>
              <a:defRPr sz="57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804" y="4351665"/>
            <a:ext cx="8824510" cy="167678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3"/>
          </p:nvPr>
        </p:nvSpPr>
        <p:spPr>
          <a:xfrm>
            <a:off x="1154803" y="3849503"/>
            <a:ext cx="8824510" cy="588653"/>
          </a:xfrm>
        </p:spPr>
        <p:txBody>
          <a:bodyPr anchor="b">
            <a:normAutofit/>
          </a:bodyPr>
          <a:lstStyle>
            <a:lvl1pPr marL="0" indent="0" algn="l" defTabSz="544251" rtl="0" eaLnBrk="1" latinLnBrk="0" hangingPunct="1">
              <a:buNone/>
              <a:defRPr lang="en-US" sz="43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7922269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2864" y="1981659"/>
            <a:ext cx="2946483" cy="576395"/>
          </a:xfrm>
        </p:spPr>
        <p:txBody>
          <a:bodyPr anchor="b">
            <a:noAutofit/>
          </a:bodyPr>
          <a:lstStyle>
            <a:lvl1pPr marL="0" indent="0">
              <a:buNone/>
              <a:defRPr sz="2900" b="0">
                <a:solidFill>
                  <a:schemeClr val="accent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3155" y="1981659"/>
            <a:ext cx="2935859" cy="576395"/>
          </a:xfrm>
        </p:spPr>
        <p:txBody>
          <a:bodyPr anchor="b">
            <a:noAutofit/>
          </a:bodyPr>
          <a:lstStyle>
            <a:lvl1pPr marL="0" indent="0">
              <a:buNone/>
              <a:defRPr sz="2900" b="0">
                <a:solidFill>
                  <a:schemeClr val="accent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3773" y="1981659"/>
            <a:ext cx="2931732" cy="576395"/>
          </a:xfrm>
        </p:spPr>
        <p:txBody>
          <a:bodyPr anchor="b">
            <a:noAutofit/>
          </a:bodyPr>
          <a:lstStyle>
            <a:lvl1pPr marL="0" indent="0">
              <a:buNone/>
              <a:defRPr sz="2900" b="0">
                <a:solidFill>
                  <a:schemeClr val="accent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25658" y="2134094"/>
            <a:ext cx="0" cy="396331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61320" y="2134094"/>
            <a:ext cx="0" cy="3967801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Текст 3"/>
          <p:cNvSpPr>
            <a:spLocks noGrp="1"/>
          </p:cNvSpPr>
          <p:nvPr>
            <p:ph type="body" sz="half" idx="15"/>
          </p:nvPr>
        </p:nvSpPr>
        <p:spPr>
          <a:xfrm>
            <a:off x="652378" y="2667618"/>
            <a:ext cx="2926970" cy="3590169"/>
          </a:xfrm>
        </p:spPr>
        <p:txBody>
          <a:bodyPr anchor="t">
            <a:normAutofit/>
          </a:bodyPr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/>
          </p:nvPr>
        </p:nvSpPr>
        <p:spPr>
          <a:xfrm>
            <a:off x="3872601" y="2667618"/>
            <a:ext cx="2946411" cy="3590169"/>
          </a:xfrm>
        </p:spPr>
        <p:txBody>
          <a:bodyPr anchor="t">
            <a:normAutofit/>
          </a:bodyPr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/>
          </p:nvPr>
        </p:nvSpPr>
        <p:spPr>
          <a:xfrm>
            <a:off x="7123773" y="2667618"/>
            <a:ext cx="2931732" cy="3590169"/>
          </a:xfrm>
        </p:spPr>
        <p:txBody>
          <a:bodyPr anchor="t">
            <a:normAutofit/>
          </a:bodyPr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49470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толбца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2378" y="4251934"/>
            <a:ext cx="2939668" cy="576395"/>
          </a:xfrm>
        </p:spPr>
        <p:txBody>
          <a:bodyPr anchor="b">
            <a:noAutofit/>
          </a:bodyPr>
          <a:lstStyle>
            <a:lvl1pPr marL="0" indent="0">
              <a:buNone/>
              <a:defRPr sz="2900" b="0">
                <a:solidFill>
                  <a:schemeClr val="accent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8870" y="4251934"/>
            <a:ext cx="2930144" cy="576395"/>
          </a:xfrm>
        </p:spPr>
        <p:txBody>
          <a:bodyPr anchor="b">
            <a:noAutofit/>
          </a:bodyPr>
          <a:lstStyle>
            <a:lvl1pPr marL="0" indent="0">
              <a:buNone/>
              <a:defRPr sz="2900" b="0">
                <a:solidFill>
                  <a:schemeClr val="accent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3773" y="4251934"/>
            <a:ext cx="2931732" cy="576395"/>
          </a:xfrm>
        </p:spPr>
        <p:txBody>
          <a:bodyPr anchor="b">
            <a:noAutofit/>
          </a:bodyPr>
          <a:lstStyle>
            <a:lvl1pPr marL="0" indent="0">
              <a:buNone/>
              <a:defRPr sz="2900" b="0">
                <a:solidFill>
                  <a:schemeClr val="accent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/>
          </p:nvPr>
        </p:nvSpPr>
        <p:spPr>
          <a:xfrm>
            <a:off x="652378" y="4828330"/>
            <a:ext cx="2939668" cy="659342"/>
          </a:xfrm>
        </p:spPr>
        <p:txBody>
          <a:bodyPr anchor="t">
            <a:normAutofit/>
          </a:bodyPr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/>
          </p:nvPr>
        </p:nvSpPr>
        <p:spPr>
          <a:xfrm>
            <a:off x="3887516" y="4828329"/>
            <a:ext cx="2934025" cy="659342"/>
          </a:xfrm>
        </p:spPr>
        <p:txBody>
          <a:bodyPr anchor="t">
            <a:normAutofit/>
          </a:bodyPr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20"/>
          </p:nvPr>
        </p:nvSpPr>
        <p:spPr>
          <a:xfrm>
            <a:off x="7123649" y="4828327"/>
            <a:ext cx="2935615" cy="659342"/>
          </a:xfrm>
        </p:spPr>
        <p:txBody>
          <a:bodyPr anchor="t">
            <a:normAutofit/>
          </a:bodyPr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Рисунок 2"/>
          <p:cNvSpPr>
            <a:spLocks noGrp="1"/>
          </p:cNvSpPr>
          <p:nvPr>
            <p:ph type="pic" idx="15"/>
          </p:nvPr>
        </p:nvSpPr>
        <p:spPr>
          <a:xfrm>
            <a:off x="652378" y="2210312"/>
            <a:ext cx="2939668" cy="152435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9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0" name="Рисунок 2"/>
          <p:cNvSpPr>
            <a:spLocks noGrp="1"/>
          </p:cNvSpPr>
          <p:nvPr>
            <p:ph type="pic" idx="21"/>
          </p:nvPr>
        </p:nvSpPr>
        <p:spPr>
          <a:xfrm>
            <a:off x="3888868" y="2210312"/>
            <a:ext cx="2930144" cy="152435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9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1" name="Рисунок 2"/>
          <p:cNvSpPr>
            <a:spLocks noGrp="1"/>
          </p:cNvSpPr>
          <p:nvPr>
            <p:ph type="pic" idx="22"/>
          </p:nvPr>
        </p:nvSpPr>
        <p:spPr>
          <a:xfrm>
            <a:off x="7123773" y="2210312"/>
            <a:ext cx="2931732" cy="152435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9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25658" y="2134094"/>
            <a:ext cx="0" cy="396331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61320" y="2134094"/>
            <a:ext cx="0" cy="3967801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355264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09830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163089" y="1448135"/>
            <a:ext cx="1409782" cy="4414273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4803" y="1448135"/>
            <a:ext cx="6775749" cy="441427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00268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24467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806" y="2862397"/>
            <a:ext cx="8824509" cy="1916091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804" y="4778487"/>
            <a:ext cx="8824510" cy="860599"/>
          </a:xfrm>
        </p:spPr>
        <p:txBody>
          <a:bodyPr anchor="t"/>
          <a:lstStyle>
            <a:lvl1pPr marL="0" indent="0" algn="l">
              <a:buNone/>
              <a:defRPr sz="2400" cap="all">
                <a:solidFill>
                  <a:schemeClr val="accent1"/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29983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170" y="2061053"/>
            <a:ext cx="4395766" cy="419673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3757" y="2056568"/>
            <a:ext cx="4395769" cy="4201218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22087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170" y="1905441"/>
            <a:ext cx="4395766" cy="576395"/>
          </a:xfrm>
        </p:spPr>
        <p:txBody>
          <a:bodyPr anchor="b">
            <a:noAutofit/>
          </a:bodyPr>
          <a:lstStyle>
            <a:lvl1pPr marL="0" indent="0">
              <a:buNone/>
              <a:defRPr sz="2900" b="0">
                <a:solidFill>
                  <a:schemeClr val="accent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3170" y="2515182"/>
            <a:ext cx="4395766" cy="3742604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3760" y="1905441"/>
            <a:ext cx="4395766" cy="576395"/>
          </a:xfrm>
        </p:spPr>
        <p:txBody>
          <a:bodyPr anchor="b">
            <a:noAutofit/>
          </a:bodyPr>
          <a:lstStyle>
            <a:lvl1pPr marL="0" indent="0">
              <a:buNone/>
              <a:defRPr sz="2900" b="0">
                <a:solidFill>
                  <a:schemeClr val="accent1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53760" y="2515182"/>
            <a:ext cx="4395766" cy="3742604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22028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91231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15316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803" y="1448135"/>
            <a:ext cx="3400621" cy="1448135"/>
          </a:xfrm>
        </p:spPr>
        <p:txBody>
          <a:bodyPr anchor="b"/>
          <a:lstStyle>
            <a:lvl1pPr algn="l">
              <a:defRPr sz="29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3993" y="1448135"/>
            <a:ext cx="5195321" cy="4573059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805" y="3130006"/>
            <a:ext cx="3400620" cy="289626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798923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756" y="1854621"/>
            <a:ext cx="5092244" cy="1575173"/>
          </a:xfrm>
        </p:spPr>
        <p:txBody>
          <a:bodyPr anchor="b">
            <a:normAutofit/>
          </a:bodyPr>
          <a:lstStyle>
            <a:lvl1pPr algn="l">
              <a:defRPr sz="43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48642" y="1143265"/>
            <a:ext cx="3199983" cy="457305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9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804" y="3658447"/>
            <a:ext cx="5084317" cy="1371918"/>
          </a:xfrm>
        </p:spPr>
        <p:txBody>
          <a:bodyPr>
            <a:normAutofit/>
          </a:bodyPr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908596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-153968" y="2667618"/>
            <a:ext cx="4190454" cy="419197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-839679" y="2896270"/>
            <a:ext cx="2361893" cy="236274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8607891" y="1676788"/>
            <a:ext cx="2819033" cy="282005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7998371" y="-457306"/>
            <a:ext cx="1599992" cy="16005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8607891" y="6097412"/>
            <a:ext cx="990471" cy="99082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436453" y="0"/>
            <a:ext cx="685711" cy="1143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028" y="452823"/>
            <a:ext cx="9403498" cy="1400854"/>
          </a:xfrm>
          <a:prstGeom prst="rect">
            <a:avLst/>
          </a:prstGeom>
        </p:spPr>
        <p:txBody>
          <a:bodyPr vert="horz" lIns="108850" tIns="54425" rIns="108850" bIns="54425" rtlCol="0" anchor="t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168" y="2053395"/>
            <a:ext cx="8945377" cy="4196452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5400000">
            <a:off x="10154140" y="1791171"/>
            <a:ext cx="990828" cy="304759"/>
          </a:xfrm>
          <a:prstGeom prst="rect">
            <a:avLst/>
          </a:prstGeom>
        </p:spPr>
        <p:txBody>
          <a:bodyPr vert="horz" lIns="108850" tIns="54425" rIns="108850" bIns="54425" rtlCol="0" anchor="t"/>
          <a:lstStyle>
            <a:lvl1pPr algn="l">
              <a:defRPr sz="13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 rot="5400000">
            <a:off x="8949711" y="3226100"/>
            <a:ext cx="3860689" cy="304762"/>
          </a:xfrm>
          <a:prstGeom prst="rect">
            <a:avLst/>
          </a:prstGeom>
        </p:spPr>
        <p:txBody>
          <a:bodyPr vert="horz" lIns="108850" tIns="54425" rIns="108850" bIns="54425" rtlCol="0" anchor="b"/>
          <a:lstStyle>
            <a:lvl1pPr algn="l">
              <a:defRPr sz="13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1194" y="295799"/>
            <a:ext cx="838090" cy="767865"/>
          </a:xfrm>
          <a:prstGeom prst="rect">
            <a:avLst/>
          </a:prstGeom>
        </p:spPr>
        <p:txBody>
          <a:bodyPr vert="horz" lIns="108850" tIns="54425" rIns="108850" bIns="54425" rtlCol="0" anchor="b"/>
          <a:lstStyle>
            <a:lvl1pPr algn="ctr">
              <a:defRPr sz="33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467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defTabSz="544251" rtl="0" eaLnBrk="1" latinLnBrk="0" hangingPunct="1">
        <a:spcBef>
          <a:spcPct val="0"/>
        </a:spcBef>
        <a:buNone/>
        <a:defRPr sz="50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8188" indent="-408188" algn="l" defTabSz="544251" rtl="0" eaLnBrk="1" latinLnBrk="0" hangingPunct="1">
        <a:spcBef>
          <a:spcPct val="20000"/>
        </a:spcBef>
        <a:spcAft>
          <a:spcPts val="714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884408" indent="-340157" algn="l" defTabSz="544251" rtl="0" eaLnBrk="1" latinLnBrk="0" hangingPunct="1">
        <a:spcBef>
          <a:spcPct val="20000"/>
        </a:spcBef>
        <a:spcAft>
          <a:spcPts val="714"/>
        </a:spcAft>
        <a:buClr>
          <a:schemeClr val="accent1"/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360627" indent="-272125" algn="l" defTabSz="544251" rtl="0" eaLnBrk="1" latinLnBrk="0" hangingPunct="1">
        <a:spcBef>
          <a:spcPct val="20000"/>
        </a:spcBef>
        <a:spcAft>
          <a:spcPts val="714"/>
        </a:spcAft>
        <a:buClr>
          <a:schemeClr val="accent1"/>
        </a:buClr>
        <a:buSzPct val="80000"/>
        <a:buFont typeface="Wingdings 3" charset="2"/>
        <a:buChar char=""/>
        <a:defRPr sz="19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904878" indent="-272125" algn="l" defTabSz="544251" rtl="0" eaLnBrk="1" latinLnBrk="0" hangingPunct="1">
        <a:spcBef>
          <a:spcPct val="20000"/>
        </a:spcBef>
        <a:spcAft>
          <a:spcPts val="714"/>
        </a:spcAft>
        <a:buClr>
          <a:schemeClr val="accent1"/>
        </a:buClr>
        <a:buSzPct val="80000"/>
        <a:buFont typeface="Wingdings 3" charset="2"/>
        <a:buChar char=""/>
        <a:defRPr sz="17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449129" indent="-272125" algn="l" defTabSz="544251" rtl="0" eaLnBrk="1" latinLnBrk="0" hangingPunct="1">
        <a:spcBef>
          <a:spcPct val="20000"/>
        </a:spcBef>
        <a:spcAft>
          <a:spcPts val="714"/>
        </a:spcAft>
        <a:buClr>
          <a:schemeClr val="accent1"/>
        </a:buClr>
        <a:buSzPct val="80000"/>
        <a:buFont typeface="Wingdings 3" charset="2"/>
        <a:buChar char=""/>
        <a:defRPr sz="17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993380" indent="-272125" algn="l" defTabSz="544251" rtl="0" eaLnBrk="1" latinLnBrk="0" hangingPunct="1">
        <a:spcBef>
          <a:spcPct val="20000"/>
        </a:spcBef>
        <a:spcAft>
          <a:spcPts val="714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537631" indent="-272125" algn="l" defTabSz="544251" rtl="0" eaLnBrk="1" latinLnBrk="0" hangingPunct="1">
        <a:spcBef>
          <a:spcPct val="20000"/>
        </a:spcBef>
        <a:spcAft>
          <a:spcPts val="714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4081882" indent="-272125" algn="l" defTabSz="544251" rtl="0" eaLnBrk="1" latinLnBrk="0" hangingPunct="1">
        <a:spcBef>
          <a:spcPct val="20000"/>
        </a:spcBef>
        <a:spcAft>
          <a:spcPts val="714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626132" indent="-272125" algn="l" defTabSz="544251" rtl="0" eaLnBrk="1" latinLnBrk="0" hangingPunct="1">
        <a:spcBef>
          <a:spcPct val="20000"/>
        </a:spcBef>
        <a:spcAft>
          <a:spcPts val="714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ОКУПАЦІЯ УКРАЇНИ ПІД ЧАС ДРУГОЇ СВІТОВОЇ ВІЙНИ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804" y="4778486"/>
            <a:ext cx="8824510" cy="1099580"/>
          </a:xfrm>
        </p:spPr>
        <p:txBody>
          <a:bodyPr>
            <a:normAutofit/>
          </a:bodyPr>
          <a:lstStyle/>
          <a:p>
            <a:r>
              <a:rPr lang="uk-UA" dirty="0" smtClean="0"/>
              <a:t>Підготувала </a:t>
            </a:r>
            <a:r>
              <a:rPr lang="uk-UA" dirty="0" err="1" smtClean="0"/>
              <a:t>учеНИця</a:t>
            </a:r>
            <a:r>
              <a:rPr lang="uk-UA" dirty="0" smtClean="0"/>
              <a:t> 11-б класу </a:t>
            </a:r>
          </a:p>
          <a:p>
            <a:r>
              <a:rPr lang="uk-UA" dirty="0" err="1" smtClean="0"/>
              <a:t>оренбургська</a:t>
            </a:r>
            <a:r>
              <a:rPr lang="uk-UA" dirty="0" smtClean="0"/>
              <a:t> марина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7094" y="1629594"/>
            <a:ext cx="7056784" cy="488169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 </a:t>
            </a:r>
            <a:r>
              <a:rPr lang="ru-RU" dirty="0" err="1" smtClean="0"/>
              <a:t>перспективі</a:t>
            </a:r>
            <a:r>
              <a:rPr lang="ru-RU" dirty="0" smtClean="0"/>
              <a:t> </a:t>
            </a:r>
            <a:r>
              <a:rPr lang="ru-RU" dirty="0" err="1" smtClean="0"/>
              <a:t>Галичина</a:t>
            </a:r>
            <a:r>
              <a:rPr lang="ru-RU" dirty="0" smtClean="0"/>
              <a:t> повинна стати </a:t>
            </a:r>
            <a:r>
              <a:rPr lang="ru-RU" dirty="0" err="1" smtClean="0"/>
              <a:t>територією</a:t>
            </a:r>
            <a:r>
              <a:rPr lang="ru-RU" dirty="0" smtClean="0"/>
              <a:t> рейху, 20 </a:t>
            </a:r>
            <a:r>
              <a:rPr lang="ru-RU" dirty="0" err="1" smtClean="0"/>
              <a:t>серпня</a:t>
            </a:r>
            <a:r>
              <a:rPr lang="ru-RU" dirty="0" smtClean="0"/>
              <a:t> 1941 р. рейх </a:t>
            </a:r>
            <a:r>
              <a:rPr lang="ru-RU" dirty="0" err="1" smtClean="0"/>
              <a:t>комісаріат</a:t>
            </a:r>
            <a:r>
              <a:rPr lang="ru-RU" dirty="0" smtClean="0"/>
              <a:t> «</a:t>
            </a:r>
            <a:r>
              <a:rPr lang="ru-RU" dirty="0" err="1" smtClean="0"/>
              <a:t>Україна</a:t>
            </a:r>
            <a:r>
              <a:rPr lang="ru-RU" dirty="0" smtClean="0"/>
              <a:t>» </a:t>
            </a:r>
            <a:r>
              <a:rPr lang="ru-RU" dirty="0" err="1" smtClean="0"/>
              <a:t>складав</a:t>
            </a:r>
            <a:r>
              <a:rPr lang="ru-RU" dirty="0" smtClean="0"/>
              <a:t> 12 областей.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очолив</a:t>
            </a:r>
            <a:r>
              <a:rPr lang="ru-RU" dirty="0" smtClean="0"/>
              <a:t> </a:t>
            </a:r>
            <a:r>
              <a:rPr lang="ru-RU" dirty="0" err="1" smtClean="0"/>
              <a:t>лютий</a:t>
            </a:r>
            <a:r>
              <a:rPr lang="ru-RU" dirty="0" smtClean="0"/>
              <a:t> ворог </a:t>
            </a:r>
            <a:r>
              <a:rPr lang="ru-RU" dirty="0" err="1" smtClean="0"/>
              <a:t>українства</a:t>
            </a:r>
            <a:r>
              <a:rPr lang="ru-RU" dirty="0" smtClean="0"/>
              <a:t> </a:t>
            </a:r>
            <a:r>
              <a:rPr lang="ru-RU" dirty="0" err="1" smtClean="0"/>
              <a:t>Еріх</a:t>
            </a:r>
            <a:r>
              <a:rPr lang="ru-RU" dirty="0" smtClean="0"/>
              <a:t> Кох. </a:t>
            </a: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Закарпаття</a:t>
            </a:r>
            <a:r>
              <a:rPr lang="ru-RU" dirty="0" smtClean="0"/>
              <a:t> фюрер </a:t>
            </a:r>
            <a:r>
              <a:rPr lang="ru-RU" dirty="0" err="1" smtClean="0"/>
              <a:t>подарував</a:t>
            </a:r>
            <a:r>
              <a:rPr lang="ru-RU" dirty="0" smtClean="0"/>
              <a:t> </a:t>
            </a:r>
            <a:r>
              <a:rPr lang="ru-RU" dirty="0" err="1" smtClean="0"/>
              <a:t>Угорщині</a:t>
            </a:r>
            <a:r>
              <a:rPr lang="ru-RU" dirty="0" smtClean="0"/>
              <a:t> . Там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утворена</a:t>
            </a:r>
            <a:r>
              <a:rPr lang="ru-RU" dirty="0" smtClean="0"/>
              <a:t> </a:t>
            </a:r>
            <a:r>
              <a:rPr lang="ru-RU" dirty="0" err="1" smtClean="0"/>
              <a:t>окрема</a:t>
            </a:r>
            <a:r>
              <a:rPr lang="ru-RU" dirty="0" smtClean="0"/>
              <a:t> </a:t>
            </a:r>
            <a:r>
              <a:rPr lang="ru-RU" dirty="0" err="1" smtClean="0"/>
              <a:t>адміністративна</a:t>
            </a:r>
            <a:r>
              <a:rPr lang="ru-RU" dirty="0" smtClean="0"/>
              <a:t> </a:t>
            </a:r>
            <a:r>
              <a:rPr lang="ru-RU" dirty="0" err="1" smtClean="0"/>
              <a:t>одиниця</a:t>
            </a:r>
            <a:r>
              <a:rPr lang="ru-RU" dirty="0" smtClean="0"/>
              <a:t> «</a:t>
            </a:r>
            <a:r>
              <a:rPr lang="ru-RU" dirty="0" err="1" smtClean="0"/>
              <a:t>Підкарпатська</a:t>
            </a:r>
            <a:r>
              <a:rPr lang="ru-RU" dirty="0" smtClean="0"/>
              <a:t> </a:t>
            </a:r>
            <a:r>
              <a:rPr lang="ru-RU" dirty="0" err="1" smtClean="0"/>
              <a:t>територія</a:t>
            </a:r>
            <a:r>
              <a:rPr lang="ru-RU" dirty="0" smtClean="0"/>
              <a:t>», </a:t>
            </a:r>
            <a:r>
              <a:rPr lang="ru-RU" dirty="0" err="1" smtClean="0"/>
              <a:t>якою</a:t>
            </a:r>
            <a:r>
              <a:rPr lang="ru-RU" dirty="0" smtClean="0"/>
              <a:t> </a:t>
            </a:r>
            <a:r>
              <a:rPr lang="ru-RU" dirty="0" err="1" smtClean="0"/>
              <a:t>керував</a:t>
            </a:r>
            <a:r>
              <a:rPr lang="ru-RU" dirty="0" smtClean="0"/>
              <a:t> </a:t>
            </a:r>
            <a:r>
              <a:rPr lang="ru-RU" dirty="0" err="1" smtClean="0"/>
              <a:t>угорський</a:t>
            </a:r>
            <a:r>
              <a:rPr lang="ru-RU" dirty="0" smtClean="0"/>
              <a:t> регент. На землях </a:t>
            </a:r>
            <a:r>
              <a:rPr lang="ru-RU" dirty="0" err="1" smtClean="0"/>
              <a:t>Південної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Дністром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Південним</a:t>
            </a:r>
            <a:r>
              <a:rPr lang="ru-RU" dirty="0" smtClean="0"/>
              <a:t> Бугом </a:t>
            </a:r>
            <a:r>
              <a:rPr lang="ru-RU" dirty="0" err="1" smtClean="0"/>
              <a:t>з</a:t>
            </a:r>
            <a:r>
              <a:rPr lang="ru-RU" dirty="0" smtClean="0"/>
              <a:t> центром в </a:t>
            </a:r>
            <a:r>
              <a:rPr lang="ru-RU" dirty="0" err="1" smtClean="0"/>
              <a:t>Одесі</a:t>
            </a:r>
            <a:r>
              <a:rPr lang="ru-RU" dirty="0" smtClean="0"/>
              <a:t> </a:t>
            </a:r>
            <a:r>
              <a:rPr lang="ru-RU" dirty="0" err="1" smtClean="0"/>
              <a:t>утворено</a:t>
            </a:r>
            <a:r>
              <a:rPr lang="ru-RU" dirty="0" smtClean="0"/>
              <a:t> «</a:t>
            </a:r>
            <a:r>
              <a:rPr lang="ru-RU" dirty="0" err="1" smtClean="0"/>
              <a:t>Трансністрію</a:t>
            </a:r>
            <a:r>
              <a:rPr lang="ru-RU" dirty="0" smtClean="0"/>
              <a:t>», яку передано </a:t>
            </a:r>
            <a:r>
              <a:rPr lang="ru-RU" dirty="0" err="1" smtClean="0"/>
              <a:t>Румунії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0_7a3dc_c29d53e3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542" y="72008"/>
            <a:ext cx="4819186" cy="6670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558" y="261442"/>
            <a:ext cx="7488832" cy="65981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/>
              <a:t>Окупаційна</a:t>
            </a:r>
            <a:r>
              <a:rPr lang="ru-RU" dirty="0" smtClean="0"/>
              <a:t> </a:t>
            </a:r>
            <a:r>
              <a:rPr lang="ru-RU" dirty="0" err="1" smtClean="0"/>
              <a:t>влада</a:t>
            </a:r>
            <a:r>
              <a:rPr lang="ru-RU" dirty="0" smtClean="0"/>
              <a:t> управляла </a:t>
            </a:r>
            <a:r>
              <a:rPr lang="ru-RU" dirty="0" err="1" smtClean="0"/>
              <a:t>захопленими</a:t>
            </a:r>
            <a:r>
              <a:rPr lang="ru-RU" dirty="0" smtClean="0"/>
              <a:t> </a:t>
            </a:r>
            <a:r>
              <a:rPr lang="ru-RU" dirty="0" err="1" smtClean="0"/>
              <a:t>територіями</a:t>
            </a:r>
            <a:r>
              <a:rPr lang="ru-RU" dirty="0" smtClean="0"/>
              <a:t> Сходу через </a:t>
            </a:r>
            <a:r>
              <a:rPr lang="ru-RU" dirty="0" err="1" smtClean="0"/>
              <a:t>створене</a:t>
            </a:r>
            <a:r>
              <a:rPr lang="ru-RU" dirty="0" smtClean="0"/>
              <a:t> </a:t>
            </a:r>
            <a:r>
              <a:rPr lang="ru-RU" dirty="0" err="1" smtClean="0"/>
              <a:t>міністерство</a:t>
            </a:r>
            <a:r>
              <a:rPr lang="ru-RU" dirty="0" smtClean="0"/>
              <a:t> А.Розенберга. </a:t>
            </a:r>
            <a:r>
              <a:rPr lang="ru-RU" dirty="0" err="1" smtClean="0"/>
              <a:t>Рейхскомісаріат</a:t>
            </a:r>
            <a:r>
              <a:rPr lang="ru-RU" dirty="0" smtClean="0"/>
              <a:t> </a:t>
            </a:r>
            <a:r>
              <a:rPr lang="ru-RU" dirty="0" err="1" smtClean="0"/>
              <a:t>ділились</a:t>
            </a:r>
            <a:r>
              <a:rPr lang="ru-RU" dirty="0" smtClean="0"/>
              <a:t> на </a:t>
            </a:r>
            <a:r>
              <a:rPr lang="ru-RU" dirty="0" err="1" smtClean="0"/>
              <a:t>генеральні</a:t>
            </a:r>
            <a:r>
              <a:rPr lang="ru-RU" dirty="0" smtClean="0"/>
              <a:t> </a:t>
            </a:r>
            <a:r>
              <a:rPr lang="ru-RU" dirty="0" err="1" smtClean="0"/>
              <a:t>комісаріати</a:t>
            </a:r>
            <a:r>
              <a:rPr lang="ru-RU" dirty="0" smtClean="0"/>
              <a:t>, а вони – </a:t>
            </a:r>
            <a:r>
              <a:rPr lang="ru-RU" dirty="0" err="1" smtClean="0"/>
              <a:t>генеральні</a:t>
            </a:r>
            <a:r>
              <a:rPr lang="ru-RU" dirty="0" smtClean="0"/>
              <a:t> округи. </a:t>
            </a:r>
            <a:r>
              <a:rPr lang="ru-RU" dirty="0" err="1" smtClean="0"/>
              <a:t>Керівні</a:t>
            </a:r>
            <a:r>
              <a:rPr lang="ru-RU" dirty="0" smtClean="0"/>
              <a:t> посади </a:t>
            </a:r>
            <a:r>
              <a:rPr lang="ru-RU" dirty="0" err="1" smtClean="0"/>
              <a:t>посідали</a:t>
            </a:r>
            <a:r>
              <a:rPr lang="ru-RU" dirty="0" smtClean="0"/>
              <a:t> </a:t>
            </a:r>
            <a:r>
              <a:rPr lang="ru-RU" dirty="0" err="1" smtClean="0"/>
              <a:t>німці</a:t>
            </a:r>
            <a:r>
              <a:rPr lang="ru-RU" dirty="0" smtClean="0"/>
              <a:t>. </a:t>
            </a:r>
            <a:r>
              <a:rPr lang="ru-RU" dirty="0" err="1" smtClean="0"/>
              <a:t>Українці</a:t>
            </a:r>
            <a:r>
              <a:rPr lang="ru-RU" dirty="0" smtClean="0"/>
              <a:t> могли </a:t>
            </a:r>
            <a:r>
              <a:rPr lang="ru-RU" dirty="0" err="1" smtClean="0"/>
              <a:t>займати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пости</a:t>
            </a:r>
            <a:r>
              <a:rPr lang="ru-RU" dirty="0" smtClean="0"/>
              <a:t> в </a:t>
            </a:r>
            <a:r>
              <a:rPr lang="ru-RU" dirty="0" err="1" smtClean="0"/>
              <a:t>нижчому</a:t>
            </a:r>
            <a:r>
              <a:rPr lang="ru-RU" dirty="0" smtClean="0"/>
              <a:t> </a:t>
            </a:r>
            <a:r>
              <a:rPr lang="ru-RU" dirty="0" err="1" smtClean="0"/>
              <a:t>ешелоні</a:t>
            </a:r>
            <a:r>
              <a:rPr lang="ru-RU" dirty="0" smtClean="0"/>
              <a:t> – </a:t>
            </a:r>
            <a:r>
              <a:rPr lang="ru-RU" dirty="0" err="1" smtClean="0"/>
              <a:t>міських</a:t>
            </a:r>
            <a:r>
              <a:rPr lang="ru-RU" dirty="0" smtClean="0"/>
              <a:t> та </a:t>
            </a:r>
            <a:r>
              <a:rPr lang="ru-RU" dirty="0" err="1" smtClean="0"/>
              <a:t>волосних</a:t>
            </a:r>
            <a:r>
              <a:rPr lang="ru-RU" dirty="0" smtClean="0"/>
              <a:t> управах, </a:t>
            </a:r>
            <a:r>
              <a:rPr lang="ru-RU" dirty="0" err="1" smtClean="0"/>
              <a:t>староствах</a:t>
            </a:r>
            <a:r>
              <a:rPr lang="ru-RU" dirty="0" smtClean="0"/>
              <a:t>. З них </a:t>
            </a:r>
            <a:r>
              <a:rPr lang="ru-RU" dirty="0" err="1" smtClean="0"/>
              <a:t>формувалась</a:t>
            </a:r>
            <a:r>
              <a:rPr lang="ru-RU" dirty="0" smtClean="0"/>
              <a:t> «</a:t>
            </a:r>
            <a:r>
              <a:rPr lang="ru-RU" dirty="0" err="1" smtClean="0"/>
              <a:t>допоміжна</a:t>
            </a:r>
            <a:r>
              <a:rPr lang="ru-RU" dirty="0" smtClean="0"/>
              <a:t> 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поліція</a:t>
            </a:r>
            <a:r>
              <a:rPr lang="ru-RU" dirty="0" smtClean="0"/>
              <a:t>». </a:t>
            </a:r>
            <a:r>
              <a:rPr lang="ru-RU" dirty="0" err="1" smtClean="0"/>
              <a:t>Будь-яка</a:t>
            </a:r>
            <a:r>
              <a:rPr lang="ru-RU" dirty="0" smtClean="0"/>
              <a:t> </a:t>
            </a:r>
            <a:r>
              <a:rPr lang="ru-RU" dirty="0" err="1" smtClean="0"/>
              <a:t>політична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українцям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заборонена. </a:t>
            </a:r>
            <a:r>
              <a:rPr lang="ru-RU" dirty="0" err="1" smtClean="0"/>
              <a:t>Тільки</a:t>
            </a:r>
            <a:r>
              <a:rPr lang="ru-RU" dirty="0" smtClean="0"/>
              <a:t> в генеральному </a:t>
            </a:r>
            <a:r>
              <a:rPr lang="ru-RU" dirty="0" err="1" smtClean="0"/>
              <a:t>губернаторстві</a:t>
            </a:r>
            <a:r>
              <a:rPr lang="ru-RU" dirty="0" smtClean="0"/>
              <a:t> </a:t>
            </a:r>
            <a:r>
              <a:rPr lang="ru-RU" dirty="0" err="1" smtClean="0"/>
              <a:t>існував</a:t>
            </a:r>
            <a:r>
              <a:rPr lang="ru-RU" dirty="0" smtClean="0"/>
              <a:t> УЦК,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визнавала</a:t>
            </a:r>
            <a:r>
              <a:rPr lang="ru-RU" dirty="0" smtClean="0"/>
              <a:t> </a:t>
            </a:r>
            <a:r>
              <a:rPr lang="ru-RU" dirty="0" err="1" smtClean="0"/>
              <a:t>німецька</a:t>
            </a:r>
            <a:r>
              <a:rPr lang="ru-RU" dirty="0" smtClean="0"/>
              <a:t> </a:t>
            </a:r>
            <a:r>
              <a:rPr lang="ru-RU" dirty="0" err="1" smtClean="0"/>
              <a:t>влада</a:t>
            </a:r>
            <a:r>
              <a:rPr lang="ru-RU" dirty="0" smtClean="0"/>
              <a:t>. </a:t>
            </a:r>
            <a:r>
              <a:rPr lang="ru-RU" dirty="0" err="1" smtClean="0"/>
              <a:t>Комітет</a:t>
            </a:r>
            <a:r>
              <a:rPr lang="ru-RU" dirty="0" smtClean="0"/>
              <a:t> </a:t>
            </a:r>
            <a:r>
              <a:rPr lang="ru-RU" dirty="0" err="1" smtClean="0"/>
              <a:t>опікувався</a:t>
            </a:r>
            <a:r>
              <a:rPr lang="ru-RU" dirty="0" smtClean="0"/>
              <a:t> </a:t>
            </a:r>
            <a:r>
              <a:rPr lang="ru-RU" dirty="0" err="1" smtClean="0"/>
              <a:t>дітьми</a:t>
            </a:r>
            <a:r>
              <a:rPr lang="ru-RU" dirty="0" smtClean="0"/>
              <a:t>, </a:t>
            </a:r>
            <a:r>
              <a:rPr lang="ru-RU" dirty="0" err="1" smtClean="0"/>
              <a:t>хворими</a:t>
            </a:r>
            <a:r>
              <a:rPr lang="ru-RU" dirty="0" smtClean="0"/>
              <a:t>, </a:t>
            </a:r>
            <a:r>
              <a:rPr lang="ru-RU" dirty="0" err="1" smtClean="0"/>
              <a:t>інвалідами</a:t>
            </a:r>
            <a:r>
              <a:rPr lang="ru-RU" dirty="0" smtClean="0"/>
              <a:t>, </a:t>
            </a:r>
            <a:r>
              <a:rPr lang="ru-RU" dirty="0" err="1" smtClean="0"/>
              <a:t>біженцями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3318" y="1557586"/>
            <a:ext cx="4762500" cy="305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590" y="1413570"/>
            <a:ext cx="11305256" cy="4464496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«планами </a:t>
            </a:r>
            <a:r>
              <a:rPr lang="ru-RU" dirty="0" err="1" smtClean="0"/>
              <a:t>Гітлера</a:t>
            </a:r>
            <a:r>
              <a:rPr lang="ru-RU" dirty="0" smtClean="0"/>
              <a:t>, </a:t>
            </a:r>
            <a:r>
              <a:rPr lang="ru-RU" dirty="0" err="1" smtClean="0"/>
              <a:t>економіка</a:t>
            </a:r>
            <a:r>
              <a:rPr lang="ru-RU" dirty="0" smtClean="0"/>
              <a:t> ставала на службу рейху. </a:t>
            </a:r>
            <a:r>
              <a:rPr lang="ru-RU" dirty="0" err="1" smtClean="0"/>
              <a:t>Поділені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німецькими</a:t>
            </a:r>
            <a:r>
              <a:rPr lang="ru-RU" dirty="0" smtClean="0"/>
              <a:t> солдатами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r>
              <a:rPr lang="ru-RU" dirty="0" err="1" smtClean="0"/>
              <a:t>Окупанти</a:t>
            </a:r>
            <a:r>
              <a:rPr lang="ru-RU" dirty="0" smtClean="0"/>
              <a:t> нещадно </a:t>
            </a:r>
            <a:r>
              <a:rPr lang="ru-RU" dirty="0" err="1" smtClean="0"/>
              <a:t>грабували</a:t>
            </a:r>
            <a:r>
              <a:rPr lang="ru-RU" dirty="0" smtClean="0"/>
              <a:t> село, </a:t>
            </a:r>
            <a:r>
              <a:rPr lang="ru-RU" dirty="0" err="1" smtClean="0"/>
              <a:t>перетворили</a:t>
            </a:r>
            <a:r>
              <a:rPr lang="ru-RU" dirty="0" smtClean="0"/>
              <a:t> </a:t>
            </a:r>
            <a:r>
              <a:rPr lang="ru-RU" dirty="0" err="1" smtClean="0"/>
              <a:t>колгоспи</a:t>
            </a:r>
            <a:r>
              <a:rPr lang="ru-RU" dirty="0" smtClean="0"/>
              <a:t> в «</a:t>
            </a:r>
            <a:r>
              <a:rPr lang="ru-RU" dirty="0" err="1" smtClean="0"/>
              <a:t>общинні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запровадили</a:t>
            </a:r>
            <a:r>
              <a:rPr lang="ru-RU" dirty="0" smtClean="0"/>
              <a:t> </a:t>
            </a:r>
            <a:r>
              <a:rPr lang="ru-RU" dirty="0" err="1" smtClean="0"/>
              <a:t>кріпацький</a:t>
            </a:r>
            <a:r>
              <a:rPr lang="ru-RU" dirty="0" smtClean="0"/>
              <a:t> режим. На </a:t>
            </a:r>
            <a:r>
              <a:rPr lang="ru-RU" dirty="0" err="1" smtClean="0"/>
              <a:t>селянські</a:t>
            </a:r>
            <a:r>
              <a:rPr lang="ru-RU" dirty="0" smtClean="0"/>
              <a:t> </a:t>
            </a:r>
            <a:r>
              <a:rPr lang="ru-RU" dirty="0" err="1" smtClean="0"/>
              <a:t>двори</a:t>
            </a:r>
            <a:r>
              <a:rPr lang="ru-RU" dirty="0" smtClean="0"/>
              <a:t> </a:t>
            </a:r>
            <a:r>
              <a:rPr lang="ru-RU" dirty="0" err="1" smtClean="0"/>
              <a:t>накладено</a:t>
            </a:r>
            <a:r>
              <a:rPr lang="ru-RU" dirty="0" smtClean="0"/>
              <a:t> 12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податків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суворою</a:t>
            </a:r>
            <a:r>
              <a:rPr lang="ru-RU" dirty="0" smtClean="0"/>
              <a:t> карою </a:t>
            </a:r>
            <a:r>
              <a:rPr lang="ru-RU" dirty="0" err="1" smtClean="0"/>
              <a:t>запроваджена</a:t>
            </a:r>
            <a:r>
              <a:rPr lang="ru-RU" dirty="0" smtClean="0"/>
              <a:t> </a:t>
            </a:r>
            <a:r>
              <a:rPr lang="ru-RU" dirty="0" err="1" smtClean="0"/>
              <a:t>обов’язкова</a:t>
            </a:r>
            <a:r>
              <a:rPr lang="ru-RU" dirty="0" smtClean="0"/>
              <a:t> </a:t>
            </a:r>
            <a:r>
              <a:rPr lang="ru-RU" dirty="0" err="1" smtClean="0"/>
              <a:t>трудова</a:t>
            </a:r>
            <a:r>
              <a:rPr lang="ru-RU" dirty="0" smtClean="0"/>
              <a:t> </a:t>
            </a:r>
            <a:r>
              <a:rPr lang="ru-RU" dirty="0" err="1" smtClean="0"/>
              <a:t>повинність</a:t>
            </a:r>
            <a:r>
              <a:rPr lang="ru-RU" dirty="0" smtClean="0"/>
              <a:t>. </a:t>
            </a:r>
            <a:r>
              <a:rPr lang="ru-RU" dirty="0" err="1" smtClean="0"/>
              <a:t>Грабунок</a:t>
            </a:r>
            <a:r>
              <a:rPr lang="ru-RU" dirty="0" smtClean="0"/>
              <a:t>, </a:t>
            </a:r>
            <a:r>
              <a:rPr lang="ru-RU" dirty="0" err="1" smtClean="0"/>
              <a:t>свавілля</a:t>
            </a:r>
            <a:r>
              <a:rPr lang="ru-RU" dirty="0" smtClean="0"/>
              <a:t>, </a:t>
            </a:r>
            <a:r>
              <a:rPr lang="ru-RU" dirty="0" err="1" smtClean="0"/>
              <a:t>терор</a:t>
            </a:r>
            <a:r>
              <a:rPr lang="ru-RU" dirty="0" smtClean="0"/>
              <a:t> </a:t>
            </a:r>
            <a:r>
              <a:rPr lang="ru-RU" dirty="0" err="1" smtClean="0"/>
              <a:t>введені</a:t>
            </a:r>
            <a:r>
              <a:rPr lang="ru-RU" dirty="0" smtClean="0"/>
              <a:t> в ранг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. </a:t>
            </a:r>
            <a:r>
              <a:rPr lang="ru-RU" dirty="0" err="1" smtClean="0"/>
              <a:t>Ніяких</a:t>
            </a:r>
            <a:r>
              <a:rPr lang="ru-RU" dirty="0" smtClean="0"/>
              <a:t> </a:t>
            </a:r>
            <a:r>
              <a:rPr lang="ru-RU" dirty="0" err="1" smtClean="0"/>
              <a:t>законів</a:t>
            </a:r>
            <a:r>
              <a:rPr lang="ru-RU" dirty="0" smtClean="0"/>
              <a:t> на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окупованої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не </a:t>
            </a:r>
            <a:r>
              <a:rPr lang="ru-RU" dirty="0" err="1" smtClean="0"/>
              <a:t>існувало</a:t>
            </a:r>
            <a:r>
              <a:rPr lang="ru-RU" dirty="0" smtClean="0"/>
              <a:t>. </a:t>
            </a:r>
            <a:r>
              <a:rPr lang="ru-RU" dirty="0" err="1" smtClean="0"/>
              <a:t>Здійснювався</a:t>
            </a:r>
            <a:r>
              <a:rPr lang="ru-RU" dirty="0" smtClean="0"/>
              <a:t> </a:t>
            </a:r>
            <a:r>
              <a:rPr lang="ru-RU" dirty="0" err="1" smtClean="0"/>
              <a:t>шалений</a:t>
            </a:r>
            <a:r>
              <a:rPr lang="ru-RU" dirty="0" smtClean="0"/>
              <a:t> </a:t>
            </a:r>
            <a:r>
              <a:rPr lang="ru-RU" dirty="0" err="1" smtClean="0"/>
              <a:t>наступ</a:t>
            </a:r>
            <a:r>
              <a:rPr lang="ru-RU" dirty="0" smtClean="0"/>
              <a:t> на </a:t>
            </a:r>
            <a:r>
              <a:rPr lang="ru-RU" dirty="0" err="1" smtClean="0"/>
              <a:t>духовне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поневоленого</a:t>
            </a:r>
            <a:r>
              <a:rPr lang="ru-RU" dirty="0" smtClean="0"/>
              <a:t> народу. </a:t>
            </a:r>
            <a:r>
              <a:rPr lang="ru-RU" dirty="0" err="1" smtClean="0"/>
              <a:t>Закривались</a:t>
            </a:r>
            <a:r>
              <a:rPr lang="ru-RU" dirty="0" smtClean="0"/>
              <a:t> </a:t>
            </a:r>
            <a:r>
              <a:rPr lang="ru-RU" dirty="0" err="1" smtClean="0"/>
              <a:t>культурно-освітні</a:t>
            </a:r>
            <a:r>
              <a:rPr lang="ru-RU" dirty="0" smtClean="0"/>
              <a:t> установи, </a:t>
            </a:r>
            <a:r>
              <a:rPr lang="ru-RU" dirty="0" err="1" smtClean="0"/>
              <a:t>вищі</a:t>
            </a:r>
            <a:r>
              <a:rPr lang="ru-RU" dirty="0" smtClean="0"/>
              <a:t>, </a:t>
            </a:r>
            <a:r>
              <a:rPr lang="ru-RU" dirty="0" err="1" smtClean="0"/>
              <a:t>середні</a:t>
            </a:r>
            <a:r>
              <a:rPr lang="ru-RU" dirty="0" smtClean="0"/>
              <a:t> </a:t>
            </a:r>
            <a:r>
              <a:rPr lang="ru-RU" dirty="0" err="1" smtClean="0"/>
              <a:t>навчальні</a:t>
            </a:r>
            <a:r>
              <a:rPr lang="ru-RU" dirty="0" smtClean="0"/>
              <a:t> </a:t>
            </a:r>
            <a:r>
              <a:rPr lang="ru-RU" dirty="0" err="1" smtClean="0"/>
              <a:t>заклади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15086" y="1053530"/>
            <a:ext cx="6912768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«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разі</a:t>
            </a:r>
            <a:r>
              <a:rPr lang="ru-RU" dirty="0" smtClean="0"/>
              <a:t> не </a:t>
            </a:r>
            <a:r>
              <a:rPr lang="ru-RU" dirty="0" err="1" smtClean="0"/>
              <a:t>надавати</a:t>
            </a:r>
            <a:r>
              <a:rPr lang="ru-RU" dirty="0" smtClean="0"/>
              <a:t> </a:t>
            </a:r>
            <a:r>
              <a:rPr lang="ru-RU" dirty="0" err="1" smtClean="0"/>
              <a:t>місцевому</a:t>
            </a:r>
            <a:r>
              <a:rPr lang="ru-RU" dirty="0" smtClean="0"/>
              <a:t> </a:t>
            </a:r>
            <a:r>
              <a:rPr lang="ru-RU" dirty="0" err="1" smtClean="0"/>
              <a:t>населенню</a:t>
            </a:r>
            <a:r>
              <a:rPr lang="ru-RU" dirty="0" smtClean="0"/>
              <a:t> право на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вищої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» - </a:t>
            </a:r>
            <a:r>
              <a:rPr lang="ru-RU" dirty="0" err="1" smtClean="0"/>
              <a:t>вимагав</a:t>
            </a:r>
            <a:r>
              <a:rPr lang="ru-RU" dirty="0" smtClean="0"/>
              <a:t> </a:t>
            </a:r>
            <a:r>
              <a:rPr lang="ru-RU" dirty="0" err="1" smtClean="0"/>
              <a:t>Гітлер</a:t>
            </a:r>
            <a:r>
              <a:rPr lang="ru-RU" dirty="0" smtClean="0"/>
              <a:t> 1942 р. на </a:t>
            </a:r>
            <a:r>
              <a:rPr lang="ru-RU" dirty="0" err="1" smtClean="0"/>
              <a:t>нараді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Вінницею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навчити</a:t>
            </a:r>
            <a:r>
              <a:rPr lang="ru-RU" dirty="0" smtClean="0"/>
              <a:t>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читати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писати</a:t>
            </a:r>
            <a:r>
              <a:rPr lang="ru-RU" dirty="0" smtClean="0"/>
              <a:t> </a:t>
            </a:r>
            <a:r>
              <a:rPr lang="ru-RU" dirty="0" err="1" smtClean="0"/>
              <a:t>по-німецьки</a:t>
            </a:r>
            <a:r>
              <a:rPr lang="ru-RU" dirty="0" smtClean="0"/>
              <a:t>. </a:t>
            </a:r>
            <a:r>
              <a:rPr lang="ru-RU" dirty="0" err="1" smtClean="0"/>
              <a:t>Берлін</a:t>
            </a:r>
            <a:r>
              <a:rPr lang="ru-RU" dirty="0" smtClean="0"/>
              <a:t> дозволив </a:t>
            </a:r>
            <a:r>
              <a:rPr lang="ru-RU" dirty="0" err="1" smtClean="0"/>
              <a:t>відкривати</a:t>
            </a:r>
            <a:r>
              <a:rPr lang="ru-RU" dirty="0" smtClean="0"/>
              <a:t> в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початкові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. </a:t>
            </a:r>
            <a:r>
              <a:rPr lang="ru-RU" dirty="0" err="1" smtClean="0"/>
              <a:t>Відбувалось</a:t>
            </a:r>
            <a:r>
              <a:rPr lang="ru-RU" dirty="0" smtClean="0"/>
              <a:t> </a:t>
            </a:r>
            <a:r>
              <a:rPr lang="ru-RU" dirty="0" err="1" smtClean="0"/>
              <a:t>пограбування</a:t>
            </a:r>
            <a:r>
              <a:rPr lang="ru-RU" dirty="0" smtClean="0"/>
              <a:t> </a:t>
            </a:r>
            <a:r>
              <a:rPr lang="ru-RU" dirty="0" err="1" smtClean="0"/>
              <a:t>пам’яток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та </a:t>
            </a:r>
            <a:r>
              <a:rPr lang="ru-RU" dirty="0" err="1" smtClean="0"/>
              <a:t>культури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До </a:t>
            </a:r>
            <a:r>
              <a:rPr lang="ru-RU" dirty="0" err="1" smtClean="0"/>
              <a:t>Німеччини</a:t>
            </a:r>
            <a:r>
              <a:rPr lang="ru-RU" dirty="0" smtClean="0"/>
              <a:t> </a:t>
            </a:r>
            <a:r>
              <a:rPr lang="ru-RU" dirty="0" err="1" smtClean="0"/>
              <a:t>вивозили</a:t>
            </a:r>
            <a:r>
              <a:rPr lang="ru-RU" dirty="0" smtClean="0"/>
              <a:t> </a:t>
            </a:r>
            <a:r>
              <a:rPr lang="ru-RU" dirty="0" err="1" smtClean="0"/>
              <a:t>унікальні</a:t>
            </a:r>
            <a:r>
              <a:rPr lang="ru-RU" dirty="0" smtClean="0"/>
              <a:t> </a:t>
            </a:r>
            <a:r>
              <a:rPr lang="ru-RU" dirty="0" err="1" smtClean="0"/>
              <a:t>експонати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Києва</a:t>
            </a:r>
            <a:r>
              <a:rPr lang="ru-RU" dirty="0" smtClean="0"/>
              <a:t>, </a:t>
            </a:r>
            <a:r>
              <a:rPr lang="ru-RU" dirty="0" err="1" smtClean="0"/>
              <a:t>Харкова</a:t>
            </a:r>
            <a:r>
              <a:rPr lang="ru-RU" dirty="0" smtClean="0"/>
              <a:t>, Львова, </a:t>
            </a:r>
            <a:r>
              <a:rPr lang="ru-RU" dirty="0" err="1" smtClean="0"/>
              <a:t>Одеси</a:t>
            </a:r>
            <a:r>
              <a:rPr lang="ru-RU" dirty="0" smtClean="0"/>
              <a:t>.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фондів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наук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вивезено</a:t>
            </a:r>
            <a:r>
              <a:rPr lang="ru-RU" dirty="0" smtClean="0"/>
              <a:t> 320 т. </a:t>
            </a:r>
            <a:r>
              <a:rPr lang="ru-RU" dirty="0" err="1" smtClean="0"/>
              <a:t>рідкісних</a:t>
            </a:r>
            <a:r>
              <a:rPr lang="ru-RU" dirty="0" smtClean="0"/>
              <a:t> книг.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itler-Antonescu-450x3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614" y="1845618"/>
            <a:ext cx="4286250" cy="347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93690"/>
            <a:ext cx="8831510" cy="43658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 smtClean="0"/>
              <a:t>Водночас</a:t>
            </a:r>
            <a:r>
              <a:rPr lang="ru-RU" dirty="0" smtClean="0"/>
              <a:t> на </a:t>
            </a:r>
            <a:r>
              <a:rPr lang="ru-RU" dirty="0" err="1" smtClean="0"/>
              <a:t>окупованих</a:t>
            </a:r>
            <a:r>
              <a:rPr lang="ru-RU" dirty="0" smtClean="0"/>
              <a:t> землях </a:t>
            </a:r>
            <a:r>
              <a:rPr lang="ru-RU" dirty="0" err="1" smtClean="0"/>
              <a:t>розгорнулася</a:t>
            </a:r>
            <a:r>
              <a:rPr lang="ru-RU" dirty="0" smtClean="0"/>
              <a:t> </a:t>
            </a:r>
            <a:r>
              <a:rPr lang="ru-RU" dirty="0" err="1" smtClean="0"/>
              <a:t>нацистська</a:t>
            </a:r>
            <a:r>
              <a:rPr lang="ru-RU" dirty="0" smtClean="0"/>
              <a:t> </a:t>
            </a:r>
            <a:r>
              <a:rPr lang="ru-RU" dirty="0" err="1" smtClean="0"/>
              <a:t>пропагандистська</a:t>
            </a:r>
            <a:r>
              <a:rPr lang="ru-RU" dirty="0" smtClean="0"/>
              <a:t> машина; </a:t>
            </a:r>
            <a:r>
              <a:rPr lang="ru-RU" dirty="0" err="1" smtClean="0"/>
              <a:t>видавались</a:t>
            </a:r>
            <a:r>
              <a:rPr lang="ru-RU" dirty="0" smtClean="0"/>
              <a:t> 120 газет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, </a:t>
            </a:r>
            <a:r>
              <a:rPr lang="ru-RU" dirty="0" err="1" smtClean="0"/>
              <a:t>діяло</a:t>
            </a:r>
            <a:r>
              <a:rPr lang="ru-RU" dirty="0" smtClean="0"/>
              <a:t> 16 </a:t>
            </a:r>
            <a:r>
              <a:rPr lang="ru-RU" dirty="0" err="1" smtClean="0"/>
              <a:t>радіостанцій</a:t>
            </a:r>
            <a:r>
              <a:rPr lang="ru-RU" dirty="0" smtClean="0"/>
              <a:t>, </a:t>
            </a:r>
            <a:r>
              <a:rPr lang="ru-RU" dirty="0" err="1" smtClean="0"/>
              <a:t>кіномережа</a:t>
            </a:r>
            <a:r>
              <a:rPr lang="ru-RU" dirty="0" smtClean="0"/>
              <a:t>, </a:t>
            </a:r>
            <a:r>
              <a:rPr lang="ru-RU" dirty="0" err="1" smtClean="0"/>
              <a:t>видавництва</a:t>
            </a:r>
            <a:r>
              <a:rPr lang="ru-RU" dirty="0" smtClean="0"/>
              <a:t>, </a:t>
            </a:r>
            <a:r>
              <a:rPr lang="ru-RU" dirty="0" err="1" smtClean="0"/>
              <a:t>Греко-католицька</a:t>
            </a:r>
            <a:r>
              <a:rPr lang="ru-RU" dirty="0" smtClean="0"/>
              <a:t> </a:t>
            </a:r>
            <a:r>
              <a:rPr lang="ru-RU" dirty="0" err="1" smtClean="0"/>
              <a:t>церква</a:t>
            </a:r>
            <a:r>
              <a:rPr lang="ru-RU" dirty="0" smtClean="0"/>
              <a:t> </a:t>
            </a:r>
            <a:r>
              <a:rPr lang="ru-RU" dirty="0" err="1" smtClean="0"/>
              <a:t>діяла</a:t>
            </a:r>
            <a:r>
              <a:rPr lang="ru-RU" dirty="0" smtClean="0"/>
              <a:t> без </a:t>
            </a:r>
            <a:r>
              <a:rPr lang="ru-RU" dirty="0" err="1" smtClean="0"/>
              <a:t>перешкод</a:t>
            </a:r>
            <a:r>
              <a:rPr lang="ru-RU" dirty="0" smtClean="0"/>
              <a:t>. На </a:t>
            </a:r>
            <a:r>
              <a:rPr lang="ru-RU" dirty="0" smtClean="0"/>
              <a:t>початку </a:t>
            </a:r>
            <a:r>
              <a:rPr lang="ru-RU" dirty="0" smtClean="0"/>
              <a:t>1942 р. </a:t>
            </a:r>
            <a:r>
              <a:rPr lang="ru-RU" dirty="0" err="1" smtClean="0"/>
              <a:t>Берлін</a:t>
            </a:r>
            <a:r>
              <a:rPr lang="ru-RU" dirty="0" smtClean="0"/>
              <a:t> дав </a:t>
            </a:r>
            <a:r>
              <a:rPr lang="ru-RU" dirty="0" err="1" smtClean="0"/>
              <a:t>вказівки</a:t>
            </a:r>
            <a:r>
              <a:rPr lang="ru-RU" dirty="0" smtClean="0"/>
              <a:t> </a:t>
            </a:r>
            <a:r>
              <a:rPr lang="ru-RU" dirty="0" err="1" smtClean="0"/>
              <a:t>розгорнути</a:t>
            </a:r>
            <a:r>
              <a:rPr lang="ru-RU" dirty="0" smtClean="0"/>
              <a:t> </a:t>
            </a:r>
            <a:r>
              <a:rPr lang="ru-RU" dirty="0" err="1" smtClean="0"/>
              <a:t>вербування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вивіз</a:t>
            </a:r>
            <a:r>
              <a:rPr lang="ru-RU" dirty="0" smtClean="0"/>
              <a:t> </a:t>
            </a:r>
            <a:r>
              <a:rPr lang="ru-RU" dirty="0" err="1" smtClean="0"/>
              <a:t>українців</a:t>
            </a:r>
            <a:r>
              <a:rPr lang="ru-RU" dirty="0" smtClean="0"/>
              <a:t> до </a:t>
            </a:r>
            <a:r>
              <a:rPr lang="ru-RU" dirty="0" err="1" smtClean="0"/>
              <a:t>Німеччини</a:t>
            </a:r>
            <a:r>
              <a:rPr lang="ru-RU" dirty="0" smtClean="0"/>
              <a:t>, де </a:t>
            </a:r>
            <a:r>
              <a:rPr lang="ru-RU" dirty="0" err="1" smtClean="0"/>
              <a:t>використовували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на роботах у </a:t>
            </a:r>
            <a:r>
              <a:rPr lang="ru-RU" dirty="0" err="1" smtClean="0"/>
              <a:t>військовій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 на шахтах, у с/г. Людей ловили як </a:t>
            </a:r>
            <a:r>
              <a:rPr lang="ru-RU" dirty="0" err="1" smtClean="0"/>
              <a:t>звірів</a:t>
            </a:r>
            <a:r>
              <a:rPr lang="ru-RU" dirty="0" smtClean="0"/>
              <a:t>, </a:t>
            </a:r>
            <a:r>
              <a:rPr lang="ru-RU" dirty="0" err="1" smtClean="0"/>
              <a:t>масовими</a:t>
            </a:r>
            <a:r>
              <a:rPr lang="ru-RU" dirty="0" smtClean="0"/>
              <a:t> облавами, </a:t>
            </a:r>
            <a:r>
              <a:rPr lang="ru-RU" dirty="0" err="1" smtClean="0"/>
              <a:t>вивозили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конвоєм</a:t>
            </a:r>
            <a:r>
              <a:rPr lang="ru-RU" dirty="0" smtClean="0"/>
              <a:t>. </a:t>
            </a:r>
            <a:r>
              <a:rPr lang="ru-RU" dirty="0" err="1" smtClean="0"/>
              <a:t>Окупаційні</a:t>
            </a:r>
            <a:r>
              <a:rPr lang="ru-RU" dirty="0" smtClean="0"/>
              <a:t> </a:t>
            </a:r>
            <a:r>
              <a:rPr lang="ru-RU" dirty="0" err="1" smtClean="0"/>
              <a:t>власті</a:t>
            </a:r>
            <a:r>
              <a:rPr lang="ru-RU" dirty="0" smtClean="0"/>
              <a:t> </a:t>
            </a:r>
            <a:r>
              <a:rPr lang="ru-RU" dirty="0" err="1" smtClean="0"/>
              <a:t>жорстоко</a:t>
            </a:r>
            <a:r>
              <a:rPr lang="ru-RU" dirty="0" smtClean="0"/>
              <a:t> ставились до </a:t>
            </a:r>
            <a:r>
              <a:rPr lang="ru-RU" dirty="0" err="1" smtClean="0"/>
              <a:t>українців</a:t>
            </a:r>
            <a:r>
              <a:rPr lang="ru-RU" dirty="0" smtClean="0"/>
              <a:t> за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встановлених</a:t>
            </a:r>
            <a:r>
              <a:rPr lang="ru-RU" dirty="0" smtClean="0"/>
              <a:t> режиму, за прояви </a:t>
            </a:r>
            <a:r>
              <a:rPr lang="ru-RU" dirty="0" err="1" smtClean="0"/>
              <a:t>непокори</a:t>
            </a:r>
            <a:r>
              <a:rPr lang="ru-RU" dirty="0" smtClean="0"/>
              <a:t>, </a:t>
            </a:r>
            <a:r>
              <a:rPr lang="ru-RU" dirty="0" err="1" smtClean="0"/>
              <a:t>співчуття</a:t>
            </a:r>
            <a:r>
              <a:rPr lang="ru-RU" dirty="0" smtClean="0"/>
              <a:t> партизанам, </a:t>
            </a:r>
            <a:r>
              <a:rPr lang="ru-RU" dirty="0" err="1" smtClean="0"/>
              <a:t>повстанцям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420110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2798" y="88907"/>
            <a:ext cx="3096344" cy="2322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0120412-pereselenc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7494" y="1728192"/>
            <a:ext cx="3303605" cy="4797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агетная рамка 4"/>
          <p:cNvSpPr/>
          <p:nvPr/>
        </p:nvSpPr>
        <p:spPr>
          <a:xfrm>
            <a:off x="3862958" y="1629594"/>
            <a:ext cx="3816424" cy="172819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планом «Ост» </a:t>
            </a:r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загарбники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встановили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Штриховая стрелка вправо 10"/>
          <p:cNvSpPr/>
          <p:nvPr/>
        </p:nvSpPr>
        <p:spPr>
          <a:xfrm flipH="1">
            <a:off x="-25474" y="621482"/>
            <a:ext cx="3816424" cy="3600400"/>
          </a:xfrm>
          <a:prstGeom prst="stripedRightArrow">
            <a:avLst>
              <a:gd name="adj1" fmla="val 34899"/>
              <a:gd name="adj2" fmla="val 49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розглядалась</a:t>
            </a:r>
            <a:r>
              <a:rPr lang="ru-RU" dirty="0" smtClean="0"/>
              <a:t> як «</a:t>
            </a:r>
            <a:r>
              <a:rPr lang="ru-RU" dirty="0" err="1" smtClean="0"/>
              <a:t>лебенсраум</a:t>
            </a:r>
            <a:r>
              <a:rPr lang="ru-RU" dirty="0" smtClean="0"/>
              <a:t>» - </a:t>
            </a:r>
            <a:r>
              <a:rPr lang="ru-RU" dirty="0" err="1" smtClean="0"/>
              <a:t>життєвий</a:t>
            </a:r>
            <a:r>
              <a:rPr lang="ru-RU" dirty="0" smtClean="0"/>
              <a:t> </a:t>
            </a:r>
            <a:r>
              <a:rPr lang="ru-RU" dirty="0" err="1" smtClean="0"/>
              <a:t>простір</a:t>
            </a:r>
            <a:r>
              <a:rPr lang="ru-RU" dirty="0" smtClean="0"/>
              <a:t> для </a:t>
            </a:r>
            <a:r>
              <a:rPr lang="ru-RU" dirty="0" err="1" smtClean="0"/>
              <a:t>німецького</a:t>
            </a:r>
            <a:r>
              <a:rPr lang="ru-RU" dirty="0" smtClean="0"/>
              <a:t> народу</a:t>
            </a:r>
            <a:endParaRPr lang="ru-RU" dirty="0"/>
          </a:p>
        </p:txBody>
      </p:sp>
      <p:sp>
        <p:nvSpPr>
          <p:cNvPr id="14" name="Штриховая стрелка вправо 13"/>
          <p:cNvSpPr/>
          <p:nvPr/>
        </p:nvSpPr>
        <p:spPr>
          <a:xfrm rot="5400000">
            <a:off x="4259002" y="3033750"/>
            <a:ext cx="3024336" cy="41044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err="1" smtClean="0"/>
              <a:t>Призначенням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постачання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та </a:t>
            </a:r>
            <a:r>
              <a:rPr lang="ru-RU" dirty="0" err="1" smtClean="0"/>
              <a:t>сировини</a:t>
            </a:r>
            <a:r>
              <a:rPr lang="ru-RU" dirty="0" smtClean="0"/>
              <a:t> «</a:t>
            </a:r>
            <a:r>
              <a:rPr lang="ru-RU" dirty="0" err="1" smtClean="0"/>
              <a:t>новій</a:t>
            </a:r>
            <a:r>
              <a:rPr lang="ru-RU" dirty="0" smtClean="0"/>
              <a:t> </a:t>
            </a:r>
            <a:r>
              <a:rPr lang="ru-RU" dirty="0" err="1" smtClean="0"/>
              <a:t>Європі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7751390" y="621482"/>
            <a:ext cx="3816424" cy="3600400"/>
          </a:xfrm>
          <a:prstGeom prst="stripedRightArrow">
            <a:avLst>
              <a:gd name="adj1" fmla="val 32840"/>
              <a:gd name="adj2" fmla="val 74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Народи, </a:t>
            </a:r>
            <a:r>
              <a:rPr lang="ru-RU" dirty="0" err="1" smtClean="0"/>
              <a:t>які</a:t>
            </a:r>
            <a:r>
              <a:rPr lang="ru-RU" dirty="0" smtClean="0"/>
              <a:t> населяли </a:t>
            </a:r>
            <a:r>
              <a:rPr lang="ru-RU" dirty="0" err="1" smtClean="0"/>
              <a:t>окуповані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, </a:t>
            </a:r>
            <a:r>
              <a:rPr lang="ru-RU" dirty="0" err="1" smtClean="0"/>
              <a:t>підлягали</a:t>
            </a:r>
            <a:r>
              <a:rPr lang="ru-RU" dirty="0" smtClean="0"/>
              <a:t> </a:t>
            </a:r>
            <a:r>
              <a:rPr lang="ru-RU" dirty="0" err="1" smtClean="0"/>
              <a:t>виселенню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зниженню</a:t>
            </a:r>
            <a:r>
              <a:rPr lang="ru-RU" dirty="0" smtClean="0"/>
              <a:t>, а та </a:t>
            </a:r>
            <a:r>
              <a:rPr lang="ru-RU" dirty="0" err="1" smtClean="0"/>
              <a:t>частина</a:t>
            </a:r>
            <a:r>
              <a:rPr lang="ru-RU" dirty="0" smtClean="0"/>
              <a:t>, яка </a:t>
            </a:r>
            <a:r>
              <a:rPr lang="ru-RU" dirty="0" err="1" smtClean="0"/>
              <a:t>виживе</a:t>
            </a:r>
            <a:r>
              <a:rPr lang="ru-RU" dirty="0" smtClean="0"/>
              <a:t>, стане рабами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574" y="1557586"/>
            <a:ext cx="1116124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тотальний</a:t>
            </a:r>
            <a:r>
              <a:rPr lang="ru-RU" dirty="0" smtClean="0"/>
              <a:t> </a:t>
            </a:r>
            <a:r>
              <a:rPr lang="ru-RU" dirty="0" err="1" smtClean="0"/>
              <a:t>терор</a:t>
            </a:r>
            <a:r>
              <a:rPr lang="ru-RU" dirty="0" smtClean="0"/>
              <a:t>. </a:t>
            </a:r>
            <a:r>
              <a:rPr lang="ru-RU" dirty="0" err="1" smtClean="0"/>
              <a:t>Порушуючи</a:t>
            </a:r>
            <a:r>
              <a:rPr lang="ru-RU" dirty="0" smtClean="0"/>
              <a:t> </a:t>
            </a:r>
            <a:r>
              <a:rPr lang="ru-RU" dirty="0" err="1" smtClean="0"/>
              <a:t>міжнародні</a:t>
            </a:r>
            <a:r>
              <a:rPr lang="ru-RU" dirty="0" smtClean="0"/>
              <a:t> </a:t>
            </a:r>
            <a:r>
              <a:rPr lang="ru-RU" dirty="0" err="1" smtClean="0"/>
              <a:t>конвенції</a:t>
            </a:r>
            <a:r>
              <a:rPr lang="ru-RU" dirty="0" smtClean="0"/>
              <a:t>, кати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масово</a:t>
            </a:r>
            <a:r>
              <a:rPr lang="ru-RU" dirty="0" smtClean="0"/>
              <a:t> </a:t>
            </a:r>
            <a:r>
              <a:rPr lang="ru-RU" dirty="0" err="1" smtClean="0"/>
              <a:t>знищували</a:t>
            </a:r>
            <a:r>
              <a:rPr lang="ru-RU" dirty="0" smtClean="0"/>
              <a:t> </a:t>
            </a:r>
            <a:r>
              <a:rPr lang="ru-RU" dirty="0" err="1" smtClean="0"/>
              <a:t>військовополонених</a:t>
            </a:r>
            <a:r>
              <a:rPr lang="ru-RU" dirty="0" smtClean="0"/>
              <a:t>. За </a:t>
            </a:r>
            <a:r>
              <a:rPr lang="ru-RU" dirty="0" err="1" smtClean="0"/>
              <a:t>військовими</a:t>
            </a:r>
            <a:r>
              <a:rPr lang="ru-RU" dirty="0" smtClean="0"/>
              <a:t> </a:t>
            </a:r>
            <a:r>
              <a:rPr lang="ru-RU" dirty="0" err="1" smtClean="0"/>
              <a:t>підрозділами</a:t>
            </a:r>
            <a:r>
              <a:rPr lang="ru-RU" dirty="0" smtClean="0"/>
              <a:t> вермахту </a:t>
            </a:r>
            <a:r>
              <a:rPr lang="ru-RU" dirty="0" err="1" smtClean="0"/>
              <a:t>просувались</a:t>
            </a:r>
            <a:r>
              <a:rPr lang="ru-RU" dirty="0" smtClean="0"/>
              <a:t> загони </a:t>
            </a:r>
            <a:r>
              <a:rPr lang="ru-RU" dirty="0" err="1" smtClean="0"/>
              <a:t>карателів</a:t>
            </a:r>
            <a:r>
              <a:rPr lang="ru-RU" dirty="0" smtClean="0"/>
              <a:t> - </a:t>
            </a:r>
            <a:r>
              <a:rPr lang="ru-RU" dirty="0" err="1" smtClean="0"/>
              <a:t>айнзац</a:t>
            </a:r>
            <a:r>
              <a:rPr lang="ru-RU" dirty="0" smtClean="0"/>
              <a:t> –</a:t>
            </a:r>
            <a:r>
              <a:rPr lang="ru-RU" dirty="0" err="1" smtClean="0"/>
              <a:t>групи</a:t>
            </a:r>
            <a:r>
              <a:rPr lang="ru-RU" dirty="0" smtClean="0"/>
              <a:t> СС,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масово</a:t>
            </a:r>
            <a:r>
              <a:rPr lang="ru-RU" dirty="0" smtClean="0"/>
              <a:t> </a:t>
            </a:r>
            <a:r>
              <a:rPr lang="ru-RU" dirty="0" err="1" smtClean="0"/>
              <a:t>знищували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 </a:t>
            </a:r>
            <a:r>
              <a:rPr lang="ru-RU" dirty="0" err="1" smtClean="0"/>
              <a:t>Із</a:t>
            </a:r>
            <a:r>
              <a:rPr lang="ru-RU" dirty="0" smtClean="0"/>
              <a:t> 4 </a:t>
            </a:r>
            <a:r>
              <a:rPr lang="ru-RU" dirty="0" err="1" smtClean="0"/>
              <a:t>груп</a:t>
            </a:r>
            <a:r>
              <a:rPr lang="ru-RU" dirty="0" smtClean="0"/>
              <a:t> «А», «В», «С», «Д» два </a:t>
            </a:r>
            <a:r>
              <a:rPr lang="ru-RU" dirty="0" err="1" smtClean="0"/>
              <a:t>останні</a:t>
            </a:r>
            <a:r>
              <a:rPr lang="ru-RU" dirty="0" smtClean="0"/>
              <a:t> </a:t>
            </a:r>
            <a:r>
              <a:rPr lang="ru-RU" dirty="0" err="1" smtClean="0"/>
              <a:t>діяли</a:t>
            </a:r>
            <a:r>
              <a:rPr lang="ru-RU" dirty="0" smtClean="0"/>
              <a:t> в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запобігти</a:t>
            </a:r>
            <a:r>
              <a:rPr lang="ru-RU" dirty="0" smtClean="0"/>
              <a:t> опору, </a:t>
            </a:r>
            <a:r>
              <a:rPr lang="ru-RU" dirty="0" err="1" smtClean="0"/>
              <a:t>німці</a:t>
            </a:r>
            <a:r>
              <a:rPr lang="ru-RU" dirty="0" smtClean="0"/>
              <a:t> </a:t>
            </a:r>
            <a:r>
              <a:rPr lang="ru-RU" dirty="0" err="1" smtClean="0"/>
              <a:t>запровадили</a:t>
            </a:r>
            <a:r>
              <a:rPr lang="ru-RU" dirty="0" smtClean="0"/>
              <a:t> систему </a:t>
            </a:r>
            <a:r>
              <a:rPr lang="ru-RU" dirty="0" err="1" smtClean="0"/>
              <a:t>колективної</a:t>
            </a:r>
            <a:r>
              <a:rPr lang="ru-RU" dirty="0" smtClean="0"/>
              <a:t> </a:t>
            </a:r>
            <a:r>
              <a:rPr lang="ru-RU" dirty="0" err="1" smtClean="0"/>
              <a:t>відповідальності</a:t>
            </a:r>
            <a:r>
              <a:rPr lang="ru-RU" dirty="0" smtClean="0"/>
              <a:t> за акт </a:t>
            </a:r>
            <a:r>
              <a:rPr lang="ru-RU" dirty="0" err="1" smtClean="0"/>
              <a:t>терору</a:t>
            </a:r>
            <a:r>
              <a:rPr lang="ru-RU" dirty="0" smtClean="0"/>
              <a:t>. </a:t>
            </a:r>
            <a:r>
              <a:rPr lang="ru-RU" dirty="0" err="1" smtClean="0"/>
              <a:t>Розстрілу</a:t>
            </a:r>
            <a:r>
              <a:rPr lang="ru-RU" dirty="0" smtClean="0"/>
              <a:t> </a:t>
            </a:r>
            <a:r>
              <a:rPr lang="ru-RU" dirty="0" err="1" smtClean="0"/>
              <a:t>підлягали</a:t>
            </a:r>
            <a:r>
              <a:rPr lang="ru-RU" dirty="0" smtClean="0"/>
              <a:t> 50%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заручників-євреїв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50% - </a:t>
            </a: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національностей</a:t>
            </a:r>
            <a:r>
              <a:rPr lang="ru-RU" dirty="0" smtClean="0"/>
              <a:t>. За </a:t>
            </a:r>
            <a:r>
              <a:rPr lang="ru-RU" dirty="0" err="1" smtClean="0"/>
              <a:t>часи</a:t>
            </a:r>
            <a:r>
              <a:rPr lang="ru-RU" dirty="0" smtClean="0"/>
              <a:t> </a:t>
            </a:r>
            <a:r>
              <a:rPr lang="ru-RU" dirty="0" err="1" smtClean="0"/>
              <a:t>гітлерівської</a:t>
            </a:r>
            <a:r>
              <a:rPr lang="ru-RU" dirty="0" smtClean="0"/>
              <a:t> </a:t>
            </a:r>
            <a:r>
              <a:rPr lang="ru-RU" dirty="0" err="1" smtClean="0"/>
              <a:t>окупації</a:t>
            </a:r>
            <a:r>
              <a:rPr lang="ru-RU" dirty="0" smtClean="0"/>
              <a:t> на </a:t>
            </a:r>
            <a:r>
              <a:rPr lang="ru-RU" dirty="0" err="1" smtClean="0"/>
              <a:t>всій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нацисти</a:t>
            </a:r>
            <a:r>
              <a:rPr lang="ru-RU" dirty="0" smtClean="0"/>
              <a:t> </a:t>
            </a:r>
            <a:r>
              <a:rPr lang="ru-RU" dirty="0" err="1" smtClean="0"/>
              <a:t>здійснювали</a:t>
            </a:r>
            <a:r>
              <a:rPr lang="ru-RU" dirty="0" smtClean="0"/>
              <a:t> </a:t>
            </a:r>
            <a:r>
              <a:rPr lang="ru-RU" dirty="0" err="1" smtClean="0"/>
              <a:t>політику</a:t>
            </a:r>
            <a:r>
              <a:rPr lang="ru-RU" dirty="0" smtClean="0"/>
              <a:t> «</a:t>
            </a:r>
            <a:r>
              <a:rPr lang="ru-RU" dirty="0" err="1" smtClean="0"/>
              <a:t>Юденфай</a:t>
            </a:r>
            <a:r>
              <a:rPr lang="ru-RU" dirty="0" smtClean="0"/>
              <a:t>» - </a:t>
            </a:r>
            <a:r>
              <a:rPr lang="ru-RU" dirty="0" err="1" smtClean="0"/>
              <a:t>чистий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євреїв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558" y="1341562"/>
            <a:ext cx="5040560" cy="5472608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села </a:t>
            </a:r>
            <a:r>
              <a:rPr lang="ru-RU" dirty="0" err="1" smtClean="0"/>
              <a:t>повторювали</a:t>
            </a:r>
            <a:r>
              <a:rPr lang="ru-RU" dirty="0" smtClean="0"/>
              <a:t> </a:t>
            </a:r>
            <a:r>
              <a:rPr lang="ru-RU" dirty="0" err="1" smtClean="0"/>
              <a:t>трагедію</a:t>
            </a:r>
            <a:r>
              <a:rPr lang="ru-RU" dirty="0" smtClean="0"/>
              <a:t> </a:t>
            </a:r>
            <a:r>
              <a:rPr lang="ru-RU" dirty="0" err="1" smtClean="0"/>
              <a:t>Лірще</a:t>
            </a:r>
            <a:r>
              <a:rPr lang="ru-RU" dirty="0" smtClean="0"/>
              <a:t> у </a:t>
            </a:r>
            <a:r>
              <a:rPr lang="ru-RU" dirty="0" err="1" smtClean="0"/>
              <a:t>Чехії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Орадур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,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спалили </a:t>
            </a:r>
            <a:r>
              <a:rPr lang="ru-RU" dirty="0" err="1" smtClean="0"/>
              <a:t>живцем</a:t>
            </a:r>
            <a:r>
              <a:rPr lang="ru-RU" dirty="0" smtClean="0"/>
              <a:t> – на </a:t>
            </a:r>
            <a:r>
              <a:rPr lang="ru-RU" dirty="0" err="1" smtClean="0"/>
              <a:t>Полтавщиці</a:t>
            </a:r>
            <a:r>
              <a:rPr lang="ru-RU" dirty="0" smtClean="0"/>
              <a:t> (</a:t>
            </a:r>
            <a:r>
              <a:rPr lang="ru-RU" dirty="0" err="1" smtClean="0"/>
              <a:t>Баранівка</a:t>
            </a:r>
            <a:r>
              <a:rPr lang="ru-RU" dirty="0" smtClean="0"/>
              <a:t>). Спалено 320 </a:t>
            </a:r>
            <a:r>
              <a:rPr lang="ru-RU" dirty="0" err="1" smtClean="0"/>
              <a:t>сіл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окупованій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запроваджено</a:t>
            </a:r>
            <a:r>
              <a:rPr lang="ru-RU" dirty="0" smtClean="0"/>
              <a:t> </a:t>
            </a:r>
            <a:r>
              <a:rPr lang="ru-RU" dirty="0" err="1" smtClean="0"/>
              <a:t>комендантську</a:t>
            </a:r>
            <a:r>
              <a:rPr lang="ru-RU" dirty="0" smtClean="0"/>
              <a:t> годину.</a:t>
            </a:r>
            <a:endParaRPr lang="ru-RU" dirty="0"/>
          </a:p>
        </p:txBody>
      </p:sp>
      <p:pic>
        <p:nvPicPr>
          <p:cNvPr id="4" name="Рисунок 3" descr="EAAF9AC3-C38B-4205-A2FF-B8CB50ABA4F7_mw1024_n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9102" y="1269554"/>
            <a:ext cx="5760640" cy="4365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574" y="1197546"/>
            <a:ext cx="11593288" cy="33926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діячів</a:t>
            </a:r>
            <a:r>
              <a:rPr lang="ru-RU" dirty="0" smtClean="0"/>
              <a:t> ОУН Ю.Бойко так </a:t>
            </a:r>
            <a:r>
              <a:rPr lang="ru-RU" dirty="0" err="1" smtClean="0"/>
              <a:t>охарактеризував</a:t>
            </a:r>
            <a:r>
              <a:rPr lang="ru-RU" dirty="0" smtClean="0"/>
              <a:t> </a:t>
            </a:r>
            <a:r>
              <a:rPr lang="ru-RU" dirty="0" err="1" smtClean="0"/>
              <a:t>тодішнє</a:t>
            </a:r>
            <a:r>
              <a:rPr lang="ru-RU" dirty="0" smtClean="0"/>
              <a:t> становище </a:t>
            </a:r>
            <a:r>
              <a:rPr lang="ru-RU" dirty="0" err="1" smtClean="0"/>
              <a:t>України</a:t>
            </a:r>
            <a:r>
              <a:rPr lang="ru-RU" dirty="0" smtClean="0"/>
              <a:t>: «</a:t>
            </a:r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r>
              <a:rPr lang="ru-RU" dirty="0" smtClean="0"/>
              <a:t> – </a:t>
            </a:r>
            <a:r>
              <a:rPr lang="ru-RU" dirty="0" err="1" smtClean="0"/>
              <a:t>типова</a:t>
            </a:r>
            <a:r>
              <a:rPr lang="ru-RU" dirty="0" smtClean="0"/>
              <a:t> </a:t>
            </a:r>
            <a:r>
              <a:rPr lang="ru-RU" dirty="0" err="1" smtClean="0"/>
              <a:t>колонія</a:t>
            </a:r>
            <a:r>
              <a:rPr lang="ru-RU" dirty="0" smtClean="0"/>
              <a:t>,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колоніального</a:t>
            </a:r>
            <a:r>
              <a:rPr lang="ru-RU" dirty="0" smtClean="0"/>
              <a:t> </a:t>
            </a:r>
            <a:r>
              <a:rPr lang="ru-RU" dirty="0" err="1" smtClean="0"/>
              <a:t>поневолення</a:t>
            </a:r>
            <a:r>
              <a:rPr lang="ru-RU" dirty="0" smtClean="0"/>
              <a:t> мало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відрізняються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тих,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європейці</a:t>
            </a:r>
            <a:r>
              <a:rPr lang="ru-RU" dirty="0" smtClean="0"/>
              <a:t> </a:t>
            </a:r>
            <a:r>
              <a:rPr lang="ru-RU" dirty="0" err="1" smtClean="0"/>
              <a:t>запроваджують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чорношкірих</a:t>
            </a:r>
            <a:r>
              <a:rPr lang="ru-RU" dirty="0" smtClean="0"/>
              <a:t> в </a:t>
            </a:r>
            <a:r>
              <a:rPr lang="ru-RU" dirty="0" err="1" smtClean="0"/>
              <a:t>Африці</a:t>
            </a:r>
            <a:r>
              <a:rPr lang="ru-RU" dirty="0" smtClean="0"/>
              <a:t>». </a:t>
            </a:r>
            <a:r>
              <a:rPr lang="ru-RU" dirty="0" err="1" smtClean="0"/>
              <a:t>Такий</a:t>
            </a:r>
            <a:r>
              <a:rPr lang="ru-RU" dirty="0" smtClean="0"/>
              <a:t> «</a:t>
            </a:r>
            <a:r>
              <a:rPr lang="ru-RU" dirty="0" err="1" smtClean="0"/>
              <a:t>новий</a:t>
            </a:r>
            <a:r>
              <a:rPr lang="ru-RU" dirty="0" smtClean="0"/>
              <a:t> порядок» </a:t>
            </a:r>
            <a:r>
              <a:rPr lang="ru-RU" dirty="0" err="1" smtClean="0"/>
              <a:t>викликав</a:t>
            </a:r>
            <a:r>
              <a:rPr lang="ru-RU" dirty="0" smtClean="0"/>
              <a:t> </a:t>
            </a:r>
            <a:r>
              <a:rPr lang="ru-RU" dirty="0" err="1" smtClean="0"/>
              <a:t>загальне</a:t>
            </a:r>
            <a:r>
              <a:rPr lang="ru-RU" dirty="0" smtClean="0"/>
              <a:t> </a:t>
            </a:r>
            <a:r>
              <a:rPr lang="ru-RU" dirty="0" err="1" smtClean="0"/>
              <a:t>обурення</a:t>
            </a:r>
            <a:r>
              <a:rPr lang="ru-RU" dirty="0" smtClean="0"/>
              <a:t> народу, </a:t>
            </a:r>
            <a:r>
              <a:rPr lang="ru-RU" dirty="0" err="1" smtClean="0"/>
              <a:t>сприяючи</a:t>
            </a:r>
            <a:r>
              <a:rPr lang="ru-RU" dirty="0" smtClean="0"/>
              <a:t> </a:t>
            </a:r>
            <a:r>
              <a:rPr lang="ru-RU" dirty="0" err="1" smtClean="0"/>
              <a:t>наростанню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Опору.</a:t>
            </a:r>
            <a:endParaRPr lang="ru-RU" dirty="0"/>
          </a:p>
        </p:txBody>
      </p:sp>
      <p:pic>
        <p:nvPicPr>
          <p:cNvPr id="4" name="Рисунок 3" descr="02619281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2838" y="3357786"/>
            <a:ext cx="6350000" cy="309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185" y="2862397"/>
            <a:ext cx="8824509" cy="1916091"/>
          </a:xfrm>
        </p:spPr>
        <p:txBody>
          <a:bodyPr/>
          <a:lstStyle/>
          <a:p>
            <a:pPr algn="ctr"/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Дякую за увагу!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dirty="0" err="1" smtClean="0"/>
              <a:t>Поразка</a:t>
            </a:r>
            <a:r>
              <a:rPr lang="ru-RU" dirty="0" smtClean="0"/>
              <a:t> </a:t>
            </a:r>
            <a:r>
              <a:rPr lang="ru-RU" dirty="0" err="1" smtClean="0"/>
              <a:t>радянських</a:t>
            </a:r>
            <a:r>
              <a:rPr lang="ru-RU" dirty="0" smtClean="0"/>
              <a:t> </a:t>
            </a:r>
            <a:r>
              <a:rPr lang="ru-RU" dirty="0" err="1" smtClean="0"/>
              <a:t>військ</a:t>
            </a:r>
            <a:endParaRPr lang="ru-RU" dirty="0" smtClean="0"/>
          </a:p>
          <a:p>
            <a:r>
              <a:rPr lang="ru-RU" dirty="0" smtClean="0"/>
              <a:t>2. </a:t>
            </a:r>
            <a:r>
              <a:rPr lang="ru-RU" dirty="0" err="1" smtClean="0"/>
              <a:t>Російська</a:t>
            </a:r>
            <a:r>
              <a:rPr lang="ru-RU" dirty="0" smtClean="0"/>
              <a:t> тактика «</a:t>
            </a:r>
            <a:r>
              <a:rPr lang="ru-RU" dirty="0" err="1" smtClean="0"/>
              <a:t>спаленої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»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Окупаційний</a:t>
            </a:r>
            <a:r>
              <a:rPr lang="ru-RU" dirty="0" smtClean="0"/>
              <a:t> режим.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Німецький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порядок.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474" y="621482"/>
            <a:ext cx="6768752" cy="62381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 smtClean="0"/>
              <a:t>Тяжкі</a:t>
            </a:r>
            <a:r>
              <a:rPr lang="ru-RU" dirty="0" smtClean="0"/>
              <a:t> </a:t>
            </a:r>
            <a:r>
              <a:rPr lang="ru-RU" dirty="0" err="1" smtClean="0"/>
              <a:t>втрати</a:t>
            </a:r>
            <a:r>
              <a:rPr lang="ru-RU" dirty="0" smtClean="0"/>
              <a:t> </a:t>
            </a:r>
            <a:r>
              <a:rPr lang="ru-RU" dirty="0" err="1" smtClean="0"/>
              <a:t>Південно-західного</a:t>
            </a:r>
            <a:r>
              <a:rPr lang="ru-RU" dirty="0" smtClean="0"/>
              <a:t> фронту у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тижні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підірвали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боєздатність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вермахту не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знищити</a:t>
            </a:r>
            <a:r>
              <a:rPr lang="ru-RU" dirty="0" smtClean="0"/>
              <a:t>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наприкінці</a:t>
            </a:r>
            <a:r>
              <a:rPr lang="ru-RU" dirty="0" smtClean="0"/>
              <a:t> </a:t>
            </a:r>
            <a:r>
              <a:rPr lang="ru-RU" dirty="0" err="1" smtClean="0"/>
              <a:t>червня</a:t>
            </a:r>
            <a:r>
              <a:rPr lang="ru-RU" dirty="0" smtClean="0"/>
              <a:t> </a:t>
            </a:r>
            <a:r>
              <a:rPr lang="ru-RU" dirty="0" err="1" smtClean="0"/>
              <a:t>завдали</a:t>
            </a:r>
            <a:r>
              <a:rPr lang="ru-RU" dirty="0" smtClean="0"/>
              <a:t> противнику удару в </a:t>
            </a:r>
            <a:r>
              <a:rPr lang="ru-RU" dirty="0" err="1" smtClean="0"/>
              <a:t>районі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Дубна. </a:t>
            </a:r>
            <a:r>
              <a:rPr lang="ru-RU" dirty="0" err="1" smtClean="0"/>
              <a:t>Німецькі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 наступали по </a:t>
            </a:r>
            <a:r>
              <a:rPr lang="ru-RU" dirty="0" err="1" smtClean="0"/>
              <a:t>всьому</a:t>
            </a:r>
            <a:r>
              <a:rPr lang="ru-RU" dirty="0" smtClean="0"/>
              <a:t> фронту. </a:t>
            </a:r>
            <a:r>
              <a:rPr lang="ru-RU" dirty="0" err="1" smtClean="0"/>
              <a:t>Цілі</a:t>
            </a:r>
            <a:r>
              <a:rPr lang="ru-RU" dirty="0" smtClean="0"/>
              <a:t> </a:t>
            </a:r>
            <a:r>
              <a:rPr lang="ru-RU" dirty="0" err="1" smtClean="0"/>
              <a:t>девізії</a:t>
            </a:r>
            <a:r>
              <a:rPr lang="ru-RU" dirty="0" smtClean="0"/>
              <a:t> </a:t>
            </a:r>
            <a:r>
              <a:rPr lang="ru-RU" dirty="0" err="1" smtClean="0"/>
              <a:t>потрапляли</a:t>
            </a:r>
            <a:r>
              <a:rPr lang="ru-RU" dirty="0" smtClean="0"/>
              <a:t> у </a:t>
            </a:r>
            <a:r>
              <a:rPr lang="ru-RU" dirty="0" err="1" smtClean="0"/>
              <a:t>могутні</a:t>
            </a:r>
            <a:r>
              <a:rPr lang="ru-RU" dirty="0" smtClean="0"/>
              <a:t> </a:t>
            </a:r>
            <a:r>
              <a:rPr lang="ru-RU" dirty="0" err="1" smtClean="0"/>
              <a:t>танкові</a:t>
            </a:r>
            <a:r>
              <a:rPr lang="ru-RU" dirty="0" smtClean="0"/>
              <a:t> </a:t>
            </a:r>
            <a:r>
              <a:rPr lang="ru-RU" dirty="0" err="1" smtClean="0"/>
              <a:t>кліщі</a:t>
            </a:r>
            <a:r>
              <a:rPr lang="ru-RU" dirty="0" smtClean="0"/>
              <a:t> противника </a:t>
            </a:r>
            <a:r>
              <a:rPr lang="ru-RU" dirty="0" err="1" smtClean="0"/>
              <a:t>і</a:t>
            </a:r>
            <a:r>
              <a:rPr lang="ru-RU" dirty="0" smtClean="0"/>
              <a:t> гинули. </a:t>
            </a:r>
            <a:r>
              <a:rPr lang="ru-RU" dirty="0" err="1" smtClean="0"/>
              <a:t>Моральний</a:t>
            </a:r>
            <a:r>
              <a:rPr lang="ru-RU" dirty="0" smtClean="0"/>
              <a:t> дух </a:t>
            </a:r>
            <a:r>
              <a:rPr lang="ru-RU" dirty="0" err="1" smtClean="0"/>
              <a:t>невдало</a:t>
            </a:r>
            <a:r>
              <a:rPr lang="ru-RU" dirty="0" smtClean="0"/>
              <a:t> </a:t>
            </a:r>
            <a:r>
              <a:rPr lang="ru-RU" dirty="0" err="1" smtClean="0"/>
              <a:t>керованих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часом погано </a:t>
            </a:r>
            <a:r>
              <a:rPr lang="ru-RU" dirty="0" err="1" smtClean="0"/>
              <a:t>озброєних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 </a:t>
            </a:r>
            <a:r>
              <a:rPr lang="ru-RU" dirty="0" err="1" smtClean="0"/>
              <a:t>Червоної</a:t>
            </a:r>
            <a:r>
              <a:rPr lang="ru-RU" dirty="0" smtClean="0"/>
              <a:t> </a:t>
            </a:r>
            <a:r>
              <a:rPr lang="ru-RU" dirty="0" err="1" smtClean="0"/>
              <a:t>Армії</a:t>
            </a:r>
            <a:r>
              <a:rPr lang="ru-RU" dirty="0" smtClean="0"/>
              <a:t> падав, </a:t>
            </a:r>
            <a:r>
              <a:rPr lang="ru-RU" dirty="0" err="1" smtClean="0"/>
              <a:t>наслідком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військовополонених</a:t>
            </a:r>
            <a:r>
              <a:rPr lang="ru-RU" dirty="0" smtClean="0"/>
              <a:t>, прикладом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трагічна</a:t>
            </a:r>
            <a:r>
              <a:rPr lang="ru-RU" dirty="0" smtClean="0"/>
              <a:t> </a:t>
            </a:r>
            <a:r>
              <a:rPr lang="ru-RU" dirty="0" err="1" smtClean="0"/>
              <a:t>загибель</a:t>
            </a:r>
            <a:r>
              <a:rPr lang="ru-RU" dirty="0" smtClean="0"/>
              <a:t> </a:t>
            </a:r>
            <a:r>
              <a:rPr lang="ru-RU" dirty="0" err="1" smtClean="0"/>
              <a:t>військ</a:t>
            </a:r>
            <a:r>
              <a:rPr lang="ru-RU" dirty="0" smtClean="0"/>
              <a:t> </a:t>
            </a:r>
            <a:r>
              <a:rPr lang="ru-RU" dirty="0" err="1" smtClean="0"/>
              <a:t>усього</a:t>
            </a:r>
            <a:r>
              <a:rPr lang="ru-RU" dirty="0" smtClean="0"/>
              <a:t> </a:t>
            </a:r>
            <a:r>
              <a:rPr lang="ru-RU" dirty="0" err="1" smtClean="0"/>
              <a:t>Південно-Західного</a:t>
            </a:r>
            <a:r>
              <a:rPr lang="ru-RU" dirty="0" smtClean="0"/>
              <a:t> фронту у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оборонної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world-war-2-soldiers-in-action-6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7254" y="1413570"/>
            <a:ext cx="5334000" cy="402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3168" y="405458"/>
            <a:ext cx="8945377" cy="41964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 </a:t>
            </a:r>
            <a:r>
              <a:rPr lang="ru-RU" dirty="0" err="1" smtClean="0"/>
              <a:t>липні</a:t>
            </a:r>
            <a:r>
              <a:rPr lang="ru-RU" dirty="0" smtClean="0"/>
              <a:t> 1941 р. </a:t>
            </a:r>
            <a:r>
              <a:rPr lang="ru-RU" dirty="0" err="1" smtClean="0"/>
              <a:t>німецьке</a:t>
            </a:r>
            <a:r>
              <a:rPr lang="ru-RU" dirty="0" smtClean="0"/>
              <a:t> </a:t>
            </a:r>
            <a:r>
              <a:rPr lang="ru-RU" dirty="0" err="1" smtClean="0"/>
              <a:t>командування</a:t>
            </a:r>
            <a:r>
              <a:rPr lang="ru-RU" dirty="0" smtClean="0"/>
              <a:t> кинуло на </a:t>
            </a:r>
            <a:r>
              <a:rPr lang="ru-RU" dirty="0" err="1" smtClean="0"/>
              <a:t>столицю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17 </a:t>
            </a:r>
            <a:r>
              <a:rPr lang="ru-RU" dirty="0" err="1" smtClean="0"/>
              <a:t>дивізій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2 </a:t>
            </a:r>
            <a:r>
              <a:rPr lang="ru-RU" dirty="0" err="1" smtClean="0"/>
              <a:t>місяців</a:t>
            </a:r>
            <a:r>
              <a:rPr lang="ru-RU" dirty="0" smtClean="0"/>
              <a:t> </a:t>
            </a:r>
            <a:r>
              <a:rPr lang="ru-RU" dirty="0" err="1" smtClean="0"/>
              <a:t>подолали</a:t>
            </a:r>
            <a:r>
              <a:rPr lang="ru-RU" dirty="0" smtClean="0"/>
              <a:t> </a:t>
            </a:r>
            <a:r>
              <a:rPr lang="ru-RU" dirty="0" err="1" smtClean="0"/>
              <a:t>опір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захисників</a:t>
            </a:r>
            <a:r>
              <a:rPr lang="ru-RU" dirty="0" smtClean="0"/>
              <a:t> не </a:t>
            </a:r>
            <a:r>
              <a:rPr lang="ru-RU" dirty="0" err="1" smtClean="0"/>
              <a:t>вдалося</a:t>
            </a:r>
            <a:r>
              <a:rPr lang="ru-RU" dirty="0" smtClean="0"/>
              <a:t>. </a:t>
            </a:r>
            <a:r>
              <a:rPr lang="ru-RU" dirty="0" err="1" smtClean="0"/>
              <a:t>Гітлер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змушений</a:t>
            </a:r>
            <a:r>
              <a:rPr lang="ru-RU" dirty="0" smtClean="0"/>
              <a:t> </a:t>
            </a:r>
            <a:r>
              <a:rPr lang="ru-RU" dirty="0" err="1" smtClean="0"/>
              <a:t>перекинути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московського</a:t>
            </a:r>
            <a:r>
              <a:rPr lang="ru-RU" dirty="0" smtClean="0"/>
              <a:t> </a:t>
            </a:r>
            <a:r>
              <a:rPr lang="ru-RU" dirty="0" err="1" smtClean="0"/>
              <a:t>напрямку</a:t>
            </a:r>
            <a:r>
              <a:rPr lang="ru-RU" dirty="0" smtClean="0"/>
              <a:t> </a:t>
            </a:r>
            <a:r>
              <a:rPr lang="ru-RU" dirty="0" err="1" smtClean="0"/>
              <a:t>польову</a:t>
            </a:r>
            <a:r>
              <a:rPr lang="ru-RU" dirty="0" smtClean="0"/>
              <a:t> </a:t>
            </a:r>
            <a:r>
              <a:rPr lang="ru-RU" dirty="0" err="1" smtClean="0"/>
              <a:t>армію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танкову</a:t>
            </a:r>
            <a:r>
              <a:rPr lang="ru-RU" dirty="0" smtClean="0"/>
              <a:t> </a:t>
            </a:r>
            <a:r>
              <a:rPr lang="ru-RU" dirty="0" err="1" smtClean="0"/>
              <a:t>групу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навели над </a:t>
            </a:r>
            <a:r>
              <a:rPr lang="ru-RU" dirty="0" err="1" smtClean="0"/>
              <a:t>Північним</a:t>
            </a:r>
            <a:r>
              <a:rPr lang="ru-RU" dirty="0" smtClean="0"/>
              <a:t> </a:t>
            </a:r>
            <a:r>
              <a:rPr lang="ru-RU" dirty="0" err="1" smtClean="0"/>
              <a:t>Кримом</a:t>
            </a:r>
            <a:r>
              <a:rPr lang="ru-RU" dirty="0" smtClean="0"/>
              <a:t> фронту. Становище </a:t>
            </a:r>
            <a:r>
              <a:rPr lang="ru-RU" dirty="0" err="1" smtClean="0"/>
              <a:t>викликало</a:t>
            </a:r>
            <a:r>
              <a:rPr lang="ru-RU" dirty="0" smtClean="0"/>
              <a:t> </a:t>
            </a:r>
            <a:r>
              <a:rPr lang="ru-RU" dirty="0" err="1" smtClean="0"/>
              <a:t>негайно</a:t>
            </a:r>
            <a:r>
              <a:rPr lang="ru-RU" dirty="0" smtClean="0"/>
              <a:t> </a:t>
            </a:r>
            <a:r>
              <a:rPr lang="ru-RU" dirty="0" err="1" smtClean="0"/>
              <a:t>залишити</a:t>
            </a:r>
            <a:r>
              <a:rPr lang="ru-RU" dirty="0" smtClean="0"/>
              <a:t> </a:t>
            </a:r>
            <a:r>
              <a:rPr lang="ru-RU" dirty="0" err="1" smtClean="0"/>
              <a:t>Київ</a:t>
            </a:r>
            <a:r>
              <a:rPr lang="ru-RU" dirty="0" smtClean="0"/>
              <a:t>, </a:t>
            </a:r>
            <a:r>
              <a:rPr lang="ru-RU" dirty="0" err="1" smtClean="0"/>
              <a:t>відвести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. </a:t>
            </a:r>
            <a:r>
              <a:rPr lang="ru-RU" dirty="0" smtClean="0"/>
              <a:t>Але </a:t>
            </a:r>
            <a:r>
              <a:rPr lang="ru-RU" dirty="0" err="1" smtClean="0"/>
              <a:t>ще</a:t>
            </a:r>
            <a:r>
              <a:rPr lang="ru-RU" dirty="0" smtClean="0"/>
              <a:t> у </a:t>
            </a:r>
            <a:r>
              <a:rPr lang="ru-RU" dirty="0" err="1" smtClean="0"/>
              <a:t>липні</a:t>
            </a:r>
            <a:r>
              <a:rPr lang="ru-RU" dirty="0" smtClean="0"/>
              <a:t> </a:t>
            </a:r>
            <a:r>
              <a:rPr lang="ru-RU" dirty="0" err="1" smtClean="0"/>
              <a:t>Сталін</a:t>
            </a:r>
            <a:r>
              <a:rPr lang="ru-RU" dirty="0" smtClean="0"/>
              <a:t> </a:t>
            </a:r>
            <a:r>
              <a:rPr lang="ru-RU" dirty="0" err="1" smtClean="0"/>
              <a:t>попередив</a:t>
            </a:r>
            <a:r>
              <a:rPr lang="ru-RU" dirty="0" smtClean="0"/>
              <a:t> </a:t>
            </a:r>
            <a:r>
              <a:rPr lang="ru-RU" dirty="0" err="1" smtClean="0"/>
              <a:t>М.Хрущова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06774" y="4221882"/>
            <a:ext cx="7128792" cy="10618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Якщо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зробите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хоч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один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крок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бік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відводу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лівий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берег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Дніпра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вас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усіх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настигне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жорстока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кара як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боягузів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так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дезертирів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3168" y="477466"/>
            <a:ext cx="8945377" cy="41964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Диктатор </a:t>
            </a:r>
            <a:r>
              <a:rPr lang="ru-RU" dirty="0" err="1" smtClean="0"/>
              <a:t>слів</a:t>
            </a:r>
            <a:r>
              <a:rPr lang="ru-RU" dirty="0" smtClean="0"/>
              <a:t> на </a:t>
            </a:r>
            <a:r>
              <a:rPr lang="ru-RU" dirty="0" err="1" smtClean="0"/>
              <a:t>вітер</a:t>
            </a:r>
            <a:r>
              <a:rPr lang="ru-RU" dirty="0" smtClean="0"/>
              <a:t> не </a:t>
            </a:r>
            <a:r>
              <a:rPr lang="ru-RU" dirty="0" smtClean="0"/>
              <a:t>кидав, </a:t>
            </a:r>
            <a:r>
              <a:rPr lang="ru-RU" dirty="0" smtClean="0"/>
              <a:t>на </a:t>
            </a:r>
            <a:r>
              <a:rPr lang="ru-RU" dirty="0" err="1" smtClean="0"/>
              <a:t>Киркиноса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Хрущова</a:t>
            </a:r>
            <a:r>
              <a:rPr lang="ru-RU" dirty="0" smtClean="0"/>
              <a:t> </a:t>
            </a:r>
            <a:r>
              <a:rPr lang="ru-RU" dirty="0" err="1" smtClean="0"/>
              <a:t>чекала</a:t>
            </a:r>
            <a:r>
              <a:rPr lang="ru-RU" dirty="0" smtClean="0"/>
              <a:t> доля генерала </a:t>
            </a:r>
            <a:r>
              <a:rPr lang="ru-RU" dirty="0" err="1" smtClean="0"/>
              <a:t>Павло</a:t>
            </a:r>
            <a:r>
              <a:rPr lang="ru-RU" dirty="0" smtClean="0"/>
              <a:t> (</a:t>
            </a:r>
            <a:r>
              <a:rPr lang="ru-RU" dirty="0" err="1" smtClean="0"/>
              <a:t>розстріляного</a:t>
            </a:r>
            <a:r>
              <a:rPr lang="ru-RU" dirty="0" smtClean="0"/>
              <a:t> за </a:t>
            </a:r>
            <a:r>
              <a:rPr lang="ru-RU" dirty="0" err="1" smtClean="0"/>
              <a:t>таку</a:t>
            </a:r>
            <a:r>
              <a:rPr lang="ru-RU" dirty="0" smtClean="0"/>
              <a:t> </a:t>
            </a:r>
            <a:r>
              <a:rPr lang="ru-RU" dirty="0" err="1" smtClean="0"/>
              <a:t>поразку</a:t>
            </a:r>
            <a:r>
              <a:rPr lang="ru-RU" dirty="0" smtClean="0"/>
              <a:t> у </a:t>
            </a:r>
            <a:r>
              <a:rPr lang="ru-RU" dirty="0" err="1" smtClean="0"/>
              <a:t>Білорусії</a:t>
            </a:r>
            <a:r>
              <a:rPr lang="ru-RU" dirty="0" smtClean="0"/>
              <a:t>), </a:t>
            </a:r>
            <a:r>
              <a:rPr lang="ru-RU" dirty="0" smtClean="0"/>
              <a:t>тому </a:t>
            </a:r>
            <a:r>
              <a:rPr lang="ru-RU" dirty="0" smtClean="0"/>
              <a:t>вони </a:t>
            </a:r>
            <a:r>
              <a:rPr lang="ru-RU" dirty="0" err="1" smtClean="0"/>
              <a:t>трималися</a:t>
            </a:r>
            <a:r>
              <a:rPr lang="ru-RU" dirty="0" smtClean="0"/>
              <a:t> до </a:t>
            </a:r>
            <a:r>
              <a:rPr lang="ru-RU" dirty="0" err="1" smtClean="0"/>
              <a:t>останнього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______ __________________ __ __________ __________ __________ ________________ ____ ___________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5547" y="2061642"/>
            <a:ext cx="7282027" cy="4743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54646" y="2349674"/>
            <a:ext cx="10441160" cy="4176464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трагічні</a:t>
            </a:r>
            <a:r>
              <a:rPr lang="ru-RU" dirty="0" smtClean="0"/>
              <a:t>. У </a:t>
            </a:r>
            <a:r>
              <a:rPr lang="ru-RU" dirty="0" err="1" smtClean="0"/>
              <a:t>серпні</a:t>
            </a:r>
            <a:r>
              <a:rPr lang="ru-RU" dirty="0" smtClean="0"/>
              <a:t> 1941 р. </a:t>
            </a:r>
            <a:r>
              <a:rPr lang="ru-RU" dirty="0" err="1" smtClean="0"/>
              <a:t>розгорнулись</a:t>
            </a:r>
            <a:r>
              <a:rPr lang="ru-RU" dirty="0" smtClean="0"/>
              <a:t> </a:t>
            </a:r>
            <a:r>
              <a:rPr lang="ru-RU" dirty="0" err="1" smtClean="0"/>
              <a:t>бої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Одесою</a:t>
            </a:r>
            <a:r>
              <a:rPr lang="ru-RU" dirty="0" smtClean="0"/>
              <a:t>. Два </a:t>
            </a:r>
            <a:r>
              <a:rPr lang="ru-RU" dirty="0" err="1" smtClean="0"/>
              <a:t>місяці</a:t>
            </a:r>
            <a:r>
              <a:rPr lang="ru-RU" dirty="0" smtClean="0"/>
              <a:t> </a:t>
            </a:r>
            <a:r>
              <a:rPr lang="ru-RU" dirty="0" err="1" smtClean="0"/>
              <a:t>тривали</a:t>
            </a:r>
            <a:r>
              <a:rPr lang="ru-RU" dirty="0" smtClean="0"/>
              <a:t> </a:t>
            </a:r>
            <a:r>
              <a:rPr lang="ru-RU" dirty="0" err="1" smtClean="0"/>
              <a:t>бої</a:t>
            </a:r>
            <a:r>
              <a:rPr lang="ru-RU" dirty="0" smtClean="0"/>
              <a:t>, </a:t>
            </a:r>
            <a:r>
              <a:rPr lang="ru-RU" dirty="0" err="1" smtClean="0"/>
              <a:t>місто</a:t>
            </a:r>
            <a:r>
              <a:rPr lang="ru-RU" dirty="0" smtClean="0"/>
              <a:t> обороняли 25-та </a:t>
            </a:r>
            <a:r>
              <a:rPr lang="ru-RU" dirty="0" err="1" smtClean="0"/>
              <a:t>Чапаєвська</a:t>
            </a:r>
            <a:r>
              <a:rPr lang="ru-RU" dirty="0" smtClean="0"/>
              <a:t> </a:t>
            </a:r>
            <a:r>
              <a:rPr lang="ru-RU" dirty="0" err="1" smtClean="0"/>
              <a:t>стрілецька</a:t>
            </a:r>
            <a:r>
              <a:rPr lang="ru-RU" dirty="0" smtClean="0"/>
              <a:t> </a:t>
            </a:r>
            <a:r>
              <a:rPr lang="ru-RU" dirty="0" err="1" smtClean="0"/>
              <a:t>дивізія</a:t>
            </a:r>
            <a:r>
              <a:rPr lang="ru-RU" dirty="0" smtClean="0"/>
              <a:t> </a:t>
            </a:r>
            <a:r>
              <a:rPr lang="ru-RU" dirty="0" smtClean="0"/>
              <a:t>Петрова </a:t>
            </a:r>
            <a:r>
              <a:rPr lang="ru-RU" dirty="0" smtClean="0"/>
              <a:t>та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моряків</a:t>
            </a:r>
            <a:r>
              <a:rPr lang="ru-RU" dirty="0" smtClean="0"/>
              <a:t> </a:t>
            </a:r>
            <a:r>
              <a:rPr lang="ru-RU" dirty="0" err="1" smtClean="0"/>
              <a:t>Чорноморського</a:t>
            </a:r>
            <a:r>
              <a:rPr lang="ru-RU" dirty="0" smtClean="0"/>
              <a:t> флоту. </a:t>
            </a:r>
            <a:r>
              <a:rPr lang="ru-RU" dirty="0" err="1" smtClean="0"/>
              <a:t>Тільки</a:t>
            </a:r>
            <a:r>
              <a:rPr lang="ru-RU" dirty="0" smtClean="0"/>
              <a:t> 16 </a:t>
            </a:r>
            <a:r>
              <a:rPr lang="ru-RU" dirty="0" err="1" smtClean="0"/>
              <a:t>жовтня</a:t>
            </a:r>
            <a:r>
              <a:rPr lang="ru-RU" dirty="0" smtClean="0"/>
              <a:t> </a:t>
            </a:r>
            <a:r>
              <a:rPr lang="ru-RU" dirty="0" err="1" smtClean="0"/>
              <a:t>радянські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 </a:t>
            </a:r>
            <a:r>
              <a:rPr lang="ru-RU" dirty="0" err="1" smtClean="0"/>
              <a:t>залишили</a:t>
            </a:r>
            <a:r>
              <a:rPr lang="ru-RU" dirty="0" smtClean="0"/>
              <a:t> Одесу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відступили</a:t>
            </a:r>
            <a:r>
              <a:rPr lang="ru-RU" dirty="0" smtClean="0"/>
              <a:t> в </a:t>
            </a:r>
            <a:r>
              <a:rPr lang="ru-RU" dirty="0" err="1" smtClean="0"/>
              <a:t>Крим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01802"/>
            <a:ext cx="12287894" cy="3384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суворим</a:t>
            </a:r>
            <a:r>
              <a:rPr lang="ru-RU" dirty="0" smtClean="0"/>
              <a:t> наказом </a:t>
            </a:r>
            <a:r>
              <a:rPr lang="ru-RU" dirty="0" err="1" smtClean="0"/>
              <a:t>Москви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застосовувалась</a:t>
            </a:r>
            <a:r>
              <a:rPr lang="ru-RU" dirty="0" smtClean="0"/>
              <a:t> </a:t>
            </a:r>
            <a:r>
              <a:rPr lang="ru-RU" dirty="0" err="1" smtClean="0"/>
              <a:t>традиційна</a:t>
            </a:r>
            <a:r>
              <a:rPr lang="ru-RU" dirty="0" smtClean="0"/>
              <a:t> </a:t>
            </a:r>
            <a:r>
              <a:rPr lang="ru-RU" dirty="0" err="1" smtClean="0"/>
              <a:t>російська</a:t>
            </a:r>
            <a:r>
              <a:rPr lang="ru-RU" dirty="0" smtClean="0"/>
              <a:t> тактика «</a:t>
            </a:r>
            <a:r>
              <a:rPr lang="ru-RU" dirty="0" err="1" smtClean="0"/>
              <a:t>спаленої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». </a:t>
            </a:r>
            <a:r>
              <a:rPr lang="ru-RU" dirty="0" err="1" smtClean="0"/>
              <a:t>Знищувались</a:t>
            </a:r>
            <a:r>
              <a:rPr lang="ru-RU" dirty="0" smtClean="0"/>
              <a:t> </a:t>
            </a:r>
            <a:r>
              <a:rPr lang="ru-RU" dirty="0" err="1" smtClean="0"/>
              <a:t>промислові</a:t>
            </a:r>
            <a:r>
              <a:rPr lang="ru-RU" dirty="0" smtClean="0"/>
              <a:t>, </a:t>
            </a:r>
            <a:r>
              <a:rPr lang="ru-RU" dirty="0" err="1" smtClean="0"/>
              <a:t>транспортні</a:t>
            </a:r>
            <a:r>
              <a:rPr lang="ru-RU" dirty="0" smtClean="0"/>
              <a:t> </a:t>
            </a:r>
            <a:r>
              <a:rPr lang="ru-RU" dirty="0" err="1" smtClean="0"/>
              <a:t>об’єкти</a:t>
            </a:r>
            <a:r>
              <a:rPr lang="ru-RU" dirty="0" smtClean="0"/>
              <a:t>, </a:t>
            </a:r>
            <a:r>
              <a:rPr lang="ru-RU" dirty="0" err="1" smtClean="0"/>
              <a:t>зібраний</a:t>
            </a:r>
            <a:r>
              <a:rPr lang="ru-RU" dirty="0" smtClean="0"/>
              <a:t> як </a:t>
            </a:r>
            <a:r>
              <a:rPr lang="ru-RU" dirty="0" err="1" smtClean="0"/>
              <a:t>ніколи</a:t>
            </a:r>
            <a:r>
              <a:rPr lang="ru-RU" dirty="0" smtClean="0"/>
              <a:t> </a:t>
            </a:r>
            <a:r>
              <a:rPr lang="ru-RU" dirty="0" err="1" smtClean="0"/>
              <a:t>багатий</a:t>
            </a:r>
            <a:r>
              <a:rPr lang="ru-RU" dirty="0" smtClean="0"/>
              <a:t> рожай, запаси </a:t>
            </a:r>
            <a:r>
              <a:rPr lang="ru-RU" dirty="0" err="1" smtClean="0"/>
              <a:t>продовольства</a:t>
            </a:r>
            <a:r>
              <a:rPr lang="ru-RU" dirty="0" smtClean="0"/>
              <a:t>, </a:t>
            </a:r>
            <a:r>
              <a:rPr lang="ru-RU" dirty="0" err="1" smtClean="0"/>
              <a:t>затоплювались</a:t>
            </a:r>
            <a:r>
              <a:rPr lang="ru-RU" dirty="0" smtClean="0"/>
              <a:t> </a:t>
            </a:r>
            <a:r>
              <a:rPr lang="ru-RU" dirty="0" err="1" smtClean="0"/>
              <a:t>шахти</a:t>
            </a:r>
            <a:r>
              <a:rPr lang="ru-RU" dirty="0" smtClean="0"/>
              <a:t>,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зруйновані</a:t>
            </a:r>
            <a:r>
              <a:rPr lang="ru-RU" dirty="0" smtClean="0"/>
              <a:t> у </a:t>
            </a:r>
            <a:r>
              <a:rPr lang="ru-RU" dirty="0" err="1" smtClean="0"/>
              <a:t>тюрмах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яких</a:t>
            </a:r>
            <a:r>
              <a:rPr lang="ru-RU" dirty="0" smtClean="0"/>
              <a:t> не </a:t>
            </a:r>
            <a:r>
              <a:rPr lang="ru-RU" dirty="0" err="1" smtClean="0"/>
              <a:t>встигли</a:t>
            </a:r>
            <a:r>
              <a:rPr lang="ru-RU" dirty="0" smtClean="0"/>
              <a:t> </a:t>
            </a:r>
            <a:r>
              <a:rPr lang="ru-RU" dirty="0" err="1" smtClean="0"/>
              <a:t>вивезти</a:t>
            </a:r>
            <a:r>
              <a:rPr lang="ru-RU" dirty="0" smtClean="0"/>
              <a:t>, </a:t>
            </a:r>
            <a:r>
              <a:rPr lang="ru-RU" dirty="0" err="1" smtClean="0"/>
              <a:t>розстріляли</a:t>
            </a:r>
            <a:r>
              <a:rPr lang="ru-RU" dirty="0" smtClean="0"/>
              <a:t>. </a:t>
            </a:r>
            <a:r>
              <a:rPr lang="ru-RU" dirty="0" err="1" smtClean="0"/>
              <a:t>Київ</a:t>
            </a:r>
            <a:r>
              <a:rPr lang="ru-RU" dirty="0" smtClean="0"/>
              <a:t> </a:t>
            </a:r>
            <a:r>
              <a:rPr lang="ru-RU" dirty="0" err="1" smtClean="0"/>
              <a:t>зазнав</a:t>
            </a:r>
            <a:r>
              <a:rPr lang="ru-RU" dirty="0" smtClean="0"/>
              <a:t> </a:t>
            </a:r>
            <a:r>
              <a:rPr lang="ru-RU" dirty="0" err="1" smtClean="0"/>
              <a:t>страшних</a:t>
            </a:r>
            <a:r>
              <a:rPr lang="ru-RU" dirty="0" smtClean="0"/>
              <a:t> </a:t>
            </a:r>
            <a:r>
              <a:rPr lang="ru-RU" dirty="0" err="1" smtClean="0"/>
              <a:t>руйнувань</a:t>
            </a:r>
            <a:r>
              <a:rPr lang="ru-RU" dirty="0" smtClean="0"/>
              <a:t>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відступу</a:t>
            </a:r>
            <a:r>
              <a:rPr lang="ru-RU" dirty="0" smtClean="0"/>
              <a:t> </a:t>
            </a:r>
            <a:r>
              <a:rPr lang="ru-RU" dirty="0" err="1" smtClean="0"/>
              <a:t>радянських</a:t>
            </a:r>
            <a:r>
              <a:rPr lang="ru-RU" dirty="0" smtClean="0"/>
              <a:t> </a:t>
            </a:r>
            <a:r>
              <a:rPr lang="ru-RU" dirty="0" err="1" smtClean="0"/>
              <a:t>військ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За словами </a:t>
            </a:r>
            <a:r>
              <a:rPr lang="ru-RU" dirty="0" err="1" smtClean="0"/>
              <a:t>Сталіна</a:t>
            </a:r>
            <a:r>
              <a:rPr lang="ru-RU" dirty="0" smtClean="0"/>
              <a:t>, «</a:t>
            </a:r>
            <a:r>
              <a:rPr lang="ru-RU" dirty="0" err="1" smtClean="0"/>
              <a:t>це</a:t>
            </a:r>
            <a:r>
              <a:rPr lang="ru-RU" dirty="0" smtClean="0"/>
              <a:t> могло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в </a:t>
            </a:r>
            <a:r>
              <a:rPr lang="ru-RU" dirty="0" err="1" smtClean="0"/>
              <a:t>тилу</a:t>
            </a:r>
            <a:r>
              <a:rPr lang="ru-RU" dirty="0" smtClean="0"/>
              <a:t> ворога </a:t>
            </a:r>
            <a:r>
              <a:rPr lang="ru-RU" dirty="0" err="1" smtClean="0"/>
              <a:t>нестерпним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  <p:pic>
        <p:nvPicPr>
          <p:cNvPr id="4" name="Рисунок 3" descr="2064458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739" y="189434"/>
            <a:ext cx="4785363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7b4447494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1150" y="189434"/>
            <a:ext cx="4752527" cy="3323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582" y="1905885"/>
            <a:ext cx="10794099" cy="42602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У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східної</a:t>
            </a:r>
            <a:r>
              <a:rPr lang="ru-RU" dirty="0" smtClean="0"/>
              <a:t> </a:t>
            </a:r>
            <a:r>
              <a:rPr lang="ru-RU" dirty="0" err="1" smtClean="0"/>
              <a:t>кампанії</a:t>
            </a:r>
            <a:r>
              <a:rPr lang="ru-RU" dirty="0" smtClean="0"/>
              <a:t> вермахту </a:t>
            </a:r>
            <a:r>
              <a:rPr lang="ru-RU" dirty="0" err="1" smtClean="0"/>
              <a:t>України</a:t>
            </a:r>
            <a:r>
              <a:rPr lang="ru-RU" dirty="0" smtClean="0"/>
              <a:t> стала </a:t>
            </a:r>
            <a:r>
              <a:rPr lang="ru-RU" dirty="0" err="1" smtClean="0"/>
              <a:t>першочерговим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найважливішим</a:t>
            </a:r>
            <a:r>
              <a:rPr lang="ru-RU" dirty="0" smtClean="0"/>
              <a:t> </a:t>
            </a:r>
            <a:r>
              <a:rPr lang="ru-RU" dirty="0" err="1" smtClean="0"/>
              <a:t>об’єктом</a:t>
            </a:r>
            <a:r>
              <a:rPr lang="ru-RU" dirty="0" smtClean="0"/>
              <a:t> </a:t>
            </a:r>
            <a:r>
              <a:rPr lang="ru-RU" dirty="0" err="1" smtClean="0"/>
              <a:t>німецької</a:t>
            </a:r>
            <a:r>
              <a:rPr lang="ru-RU" dirty="0" smtClean="0"/>
              <a:t> </a:t>
            </a:r>
            <a:r>
              <a:rPr lang="ru-RU" dirty="0" err="1" smtClean="0"/>
              <a:t>колоніальної</a:t>
            </a:r>
            <a:r>
              <a:rPr lang="ru-RU" dirty="0" smtClean="0"/>
              <a:t> </a:t>
            </a:r>
            <a:r>
              <a:rPr lang="ru-RU" dirty="0" err="1" smtClean="0"/>
              <a:t>експансії</a:t>
            </a:r>
            <a:r>
              <a:rPr lang="ru-RU" dirty="0" smtClean="0"/>
              <a:t>. </a:t>
            </a:r>
            <a:r>
              <a:rPr lang="ru-RU" dirty="0" err="1" smtClean="0"/>
              <a:t>Ще</a:t>
            </a:r>
            <a:r>
              <a:rPr lang="ru-RU" dirty="0" smtClean="0"/>
              <a:t> до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Берлін</a:t>
            </a:r>
            <a:r>
              <a:rPr lang="ru-RU" dirty="0" smtClean="0"/>
              <a:t> </a:t>
            </a:r>
            <a:r>
              <a:rPr lang="ru-RU" dirty="0" err="1" smtClean="0"/>
              <a:t>розробив</a:t>
            </a:r>
            <a:r>
              <a:rPr lang="ru-RU" dirty="0" smtClean="0"/>
              <a:t> план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нещадної</a:t>
            </a:r>
            <a:r>
              <a:rPr lang="ru-RU" dirty="0" smtClean="0"/>
              <a:t> </a:t>
            </a:r>
            <a:r>
              <a:rPr lang="ru-RU" dirty="0" err="1" smtClean="0"/>
              <a:t>окупації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став </a:t>
            </a:r>
            <a:r>
              <a:rPr lang="ru-RU" dirty="0" err="1" smtClean="0"/>
              <a:t>частиною</a:t>
            </a:r>
            <a:r>
              <a:rPr lang="ru-RU" dirty="0" smtClean="0"/>
              <a:t> «Ост».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передбачалось</a:t>
            </a:r>
            <a:r>
              <a:rPr lang="ru-RU" dirty="0" smtClean="0"/>
              <a:t> </a:t>
            </a:r>
            <a:r>
              <a:rPr lang="ru-RU" dirty="0" err="1" smtClean="0"/>
              <a:t>знищити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переселити</a:t>
            </a:r>
            <a:r>
              <a:rPr lang="ru-RU" dirty="0" smtClean="0"/>
              <a:t> в </a:t>
            </a:r>
            <a:r>
              <a:rPr lang="ru-RU" dirty="0" err="1" smtClean="0"/>
              <a:t>Сибір</a:t>
            </a:r>
            <a:r>
              <a:rPr lang="ru-RU" dirty="0" smtClean="0"/>
              <a:t> 31 млн. нас. </a:t>
            </a:r>
            <a:r>
              <a:rPr lang="ru-RU" dirty="0" err="1" smtClean="0"/>
              <a:t>Польщі</a:t>
            </a:r>
            <a:r>
              <a:rPr lang="ru-RU" dirty="0" smtClean="0"/>
              <a:t> та </a:t>
            </a:r>
            <a:r>
              <a:rPr lang="ru-RU" dirty="0" err="1" smtClean="0"/>
              <a:t>західної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СРСР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переселити</a:t>
            </a:r>
            <a:r>
              <a:rPr lang="ru-RU" dirty="0" smtClean="0"/>
              <a:t> </a:t>
            </a:r>
            <a:r>
              <a:rPr lang="ru-RU" dirty="0" err="1" smtClean="0"/>
              <a:t>сюди</a:t>
            </a:r>
            <a:r>
              <a:rPr lang="ru-RU" dirty="0" smtClean="0"/>
              <a:t> 10 млн. </a:t>
            </a:r>
            <a:r>
              <a:rPr lang="ru-RU" dirty="0" err="1" smtClean="0"/>
              <a:t>німців</a:t>
            </a:r>
            <a:r>
              <a:rPr lang="ru-RU" dirty="0" smtClean="0"/>
              <a:t>. </a:t>
            </a:r>
            <a:r>
              <a:rPr lang="ru-RU" dirty="0" err="1" smtClean="0"/>
              <a:t>Гітлер</a:t>
            </a:r>
            <a:r>
              <a:rPr lang="ru-RU" dirty="0" smtClean="0"/>
              <a:t> </a:t>
            </a:r>
            <a:r>
              <a:rPr lang="ru-RU" dirty="0" err="1" smtClean="0"/>
              <a:t>запропонував</a:t>
            </a:r>
            <a:r>
              <a:rPr lang="ru-RU" dirty="0" smtClean="0"/>
              <a:t> </a:t>
            </a:r>
            <a:r>
              <a:rPr lang="ru-RU" dirty="0" err="1" smtClean="0"/>
              <a:t>депортувати</a:t>
            </a:r>
            <a:r>
              <a:rPr lang="ru-RU" dirty="0" smtClean="0"/>
              <a:t> 51 млн.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590" y="837506"/>
            <a:ext cx="10657184" cy="4196452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Берлін</a:t>
            </a:r>
            <a:r>
              <a:rPr lang="ru-RU" dirty="0" smtClean="0"/>
              <a:t> </a:t>
            </a:r>
            <a:r>
              <a:rPr lang="ru-RU" dirty="0" err="1" smtClean="0"/>
              <a:t>розділив</a:t>
            </a:r>
            <a:r>
              <a:rPr lang="ru-RU" dirty="0" smtClean="0"/>
              <a:t> </a:t>
            </a:r>
            <a:r>
              <a:rPr lang="ru-RU" dirty="0" err="1" smtClean="0"/>
              <a:t>Україну</a:t>
            </a:r>
            <a:r>
              <a:rPr lang="ru-RU" dirty="0" smtClean="0"/>
              <a:t> на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відмінним</a:t>
            </a:r>
            <a:r>
              <a:rPr lang="ru-RU" dirty="0" smtClean="0"/>
              <a:t> </a:t>
            </a:r>
            <a:r>
              <a:rPr lang="ru-RU" dirty="0" err="1" smtClean="0"/>
              <a:t>окупаційним</a:t>
            </a:r>
            <a:r>
              <a:rPr lang="ru-RU" dirty="0" smtClean="0"/>
              <a:t> режимом. </a:t>
            </a:r>
            <a:r>
              <a:rPr lang="ru-RU" dirty="0" err="1" smtClean="0"/>
              <a:t>Львівська</a:t>
            </a:r>
            <a:r>
              <a:rPr lang="ru-RU" dirty="0" smtClean="0"/>
              <a:t>, </a:t>
            </a:r>
            <a:r>
              <a:rPr lang="ru-RU" dirty="0" err="1" smtClean="0"/>
              <a:t>Станіславська</a:t>
            </a:r>
            <a:r>
              <a:rPr lang="ru-RU" dirty="0" smtClean="0"/>
              <a:t>, </a:t>
            </a:r>
            <a:r>
              <a:rPr lang="ru-RU" dirty="0" err="1" smtClean="0"/>
              <a:t>Тернопільська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Дрогобицька</a:t>
            </a:r>
            <a:r>
              <a:rPr lang="ru-RU" dirty="0" smtClean="0"/>
              <a:t> обл. </a:t>
            </a:r>
            <a:r>
              <a:rPr lang="ru-RU" dirty="0" err="1" smtClean="0"/>
              <a:t>склали</a:t>
            </a:r>
            <a:r>
              <a:rPr lang="ru-RU" dirty="0" smtClean="0"/>
              <a:t> дистрикт «</a:t>
            </a:r>
            <a:r>
              <a:rPr lang="ru-RU" dirty="0" err="1" smtClean="0"/>
              <a:t>Галичина</a:t>
            </a:r>
            <a:r>
              <a:rPr lang="ru-RU" dirty="0" smtClean="0"/>
              <a:t>»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приєднано</a:t>
            </a:r>
            <a:r>
              <a:rPr lang="ru-RU" dirty="0" smtClean="0"/>
              <a:t> до </a:t>
            </a:r>
            <a:r>
              <a:rPr lang="ru-RU" dirty="0" err="1" smtClean="0"/>
              <a:t>Краківського</a:t>
            </a:r>
            <a:r>
              <a:rPr lang="ru-RU" dirty="0" smtClean="0"/>
              <a:t> генерального губернаторства.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001-Dnestr Ma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B6A8B9"/>
              </a:clrFrom>
              <a:clrTo>
                <a:srgbClr val="B6A8B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8862" y="2637706"/>
            <a:ext cx="5715000" cy="387667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TS103039516</Template>
  <TotalTime>99</TotalTime>
  <Words>1112</Words>
  <Application>Microsoft Office PowerPoint</Application>
  <PresentationFormat>Произвольный</PresentationFormat>
  <Paragraphs>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Ion</vt:lpstr>
      <vt:lpstr>ОКУПАЦІЯ УКРАЇНИ ПІД ЧАС ДРУГОЇ СВІТОВОЇ ВІЙНИ</vt:lpstr>
      <vt:lpstr>План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боях за волю України</dc:title>
  <cp:lastModifiedBy>Леонид</cp:lastModifiedBy>
  <cp:revision>11</cp:revision>
  <dcterms:modified xsi:type="dcterms:W3CDTF">2013-10-03T20:11:49Z</dcterms:modified>
</cp:coreProperties>
</file>