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10AE-84F7-43B8-9B3C-27FC1718418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B80C-C27F-4FA0-8C5A-85298008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C10B54-4A22-42CB-A21F-744A08645932}" type="slidenum">
              <a:rPr lang="ru-RU" sz="1200">
                <a:solidFill>
                  <a:prstClr val="black"/>
                </a:solidFill>
              </a:rPr>
              <a:pPr eaLnBrk="1" hangingPunct="1"/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DE6ADF-4775-4EB2-B815-35D6ACAA71FB}" type="slidenum">
              <a:rPr lang="ru-RU" sz="1200">
                <a:solidFill>
                  <a:prstClr val="black"/>
                </a:solidFill>
              </a:rPr>
              <a:pPr eaLnBrk="1" hangingPunct="1"/>
              <a:t>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E75B35-CD6A-48E1-BF68-3F4AF5488759}" type="slidenum">
              <a:rPr lang="ru-RU" sz="1200">
                <a:solidFill>
                  <a:prstClr val="black"/>
                </a:solidFill>
              </a:rPr>
              <a:pPr eaLnBrk="1" hangingPunct="1"/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23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2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5"/>
                <p:cNvPicPr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Freeform 6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Freeform 7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640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C9F5CF4E-B771-42F3-AC07-4DB4E34DFAD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26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C92F-93D2-4EF4-BFB9-11E3E6A4595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F2D1-A207-4922-BDCC-C464EDAF918E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8E4C-29C8-4BA4-BDB8-03A5748D57EF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A2F0-055E-4895-947C-B55DF2CB4B01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17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2C1C-930B-4AF6-9587-E4E366A0C518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39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4C80-BC8F-4A60-B3EE-D7DCD5669EC6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3C54-BADE-4129-A71F-10FEF2536BAD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07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20D0-6499-4243-88D7-CFDC7E8824B5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35A7-491E-4AB7-A98F-7178F7D8EA12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AA34-F204-4CD1-BDE2-74CB1A70E697}" type="slidenum">
              <a:rPr lang="ru-RU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7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2" name="Group 1024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40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41" name="Picture 3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025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4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734E5-A647-474B-B5F1-1B7E461B4496}" type="slidenum">
              <a:rPr lang="ru-RU">
                <a:solidFill>
                  <a:srgbClr val="9966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2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00188" y="1214438"/>
            <a:ext cx="7643812" cy="1735137"/>
          </a:xfrm>
        </p:spPr>
        <p:txBody>
          <a:bodyPr/>
          <a:lstStyle/>
          <a:p>
            <a:pPr algn="ctr" eaLnBrk="1" hangingPunct="1"/>
            <a:r>
              <a:rPr lang="uk-UA" b="1" i="0" smtClean="0">
                <a:solidFill>
                  <a:srgbClr val="663300"/>
                </a:solidFill>
                <a:latin typeface="SchoolBookCTT" pitchFamily="2" charset="0"/>
              </a:rPr>
              <a:t>М</a:t>
            </a:r>
            <a:r>
              <a:rPr lang="ru-RU" b="1" i="0" smtClean="0">
                <a:solidFill>
                  <a:srgbClr val="663300"/>
                </a:solidFill>
                <a:latin typeface="SchoolBookCTT" pitchFamily="2" charset="0"/>
              </a:rPr>
              <a:t>истецтво трипільської </a:t>
            </a:r>
            <a:br>
              <a:rPr lang="ru-RU" b="1" i="0" smtClean="0">
                <a:solidFill>
                  <a:srgbClr val="663300"/>
                </a:solidFill>
                <a:latin typeface="SchoolBookCTT" pitchFamily="2" charset="0"/>
              </a:rPr>
            </a:br>
            <a:r>
              <a:rPr lang="ru-RU" b="1" i="0" smtClean="0">
                <a:solidFill>
                  <a:srgbClr val="663300"/>
                </a:solidFill>
                <a:latin typeface="SchoolBookCTT" pitchFamily="2" charset="0"/>
              </a:rPr>
              <a:t>та скіфської культур</a:t>
            </a:r>
          </a:p>
        </p:txBody>
      </p:sp>
    </p:spTree>
    <p:extLst>
      <p:ext uri="{BB962C8B-B14F-4D97-AF65-F5344CB8AC3E}">
        <p14:creationId xmlns:p14="http://schemas.microsoft.com/office/powerpoint/2010/main" xmlns="" val="31926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619250" y="173038"/>
            <a:ext cx="7067550" cy="80803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rgbClr val="4D3319"/>
                </a:solidFill>
                <a:latin typeface="SchoolBookCTT" pitchFamily="2" charset="0"/>
              </a:rPr>
              <a:t>Скіфська ритуальна посудина, знайдена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rgbClr val="4D3319"/>
                </a:solidFill>
                <a:latin typeface="SchoolBookCTT" pitchFamily="2" charset="0"/>
              </a:rPr>
              <a:t>в кургані </a:t>
            </a:r>
            <a:r>
              <a:rPr lang="uk-UA" sz="2400" b="1" i="1" dirty="0" err="1" smtClean="0">
                <a:solidFill>
                  <a:srgbClr val="4D3319"/>
                </a:solidFill>
                <a:latin typeface="SchoolBookCTT" pitchFamily="2" charset="0"/>
              </a:rPr>
              <a:t>Куль-Оба</a:t>
            </a:r>
            <a:r>
              <a:rPr lang="uk-UA" sz="2400" b="1" i="1" dirty="0" smtClean="0">
                <a:solidFill>
                  <a:srgbClr val="4D3319"/>
                </a:solidFill>
                <a:latin typeface="SchoolBookCTT" pitchFamily="2" charset="0"/>
              </a:rPr>
              <a:t> поблизу Керчі</a:t>
            </a:r>
            <a:endParaRPr lang="ru-RU" sz="2400" b="1" i="1" dirty="0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1547813" y="1989138"/>
            <a:ext cx="3500437" cy="36718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100" b="1" i="1" smtClean="0">
                <a:solidFill>
                  <a:srgbClr val="4D3319"/>
                </a:solidFill>
                <a:latin typeface="SchoolBookCTT" pitchFamily="2" charset="0"/>
              </a:rPr>
              <a:t>На поверхні вази зображено чотири сцени. Зміст цих композицій пов’язаний </a:t>
            </a:r>
          </a:p>
          <a:p>
            <a:pPr eaLnBrk="1" hangingPunct="1">
              <a:spcBef>
                <a:spcPct val="0"/>
              </a:spcBef>
            </a:pPr>
            <a:r>
              <a:rPr lang="uk-UA" sz="2100" b="1" i="1" smtClean="0">
                <a:solidFill>
                  <a:srgbClr val="4D3319"/>
                </a:solidFill>
                <a:latin typeface="SchoolBookCTT" pitchFamily="2" charset="0"/>
              </a:rPr>
              <a:t>з легендою про походження скіфів, записаною Геродотом. Досить реалістично на вазі зображуються одяг та побутові речі скіфів.</a:t>
            </a:r>
            <a:endParaRPr lang="ru-RU" sz="2100" b="1" i="1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pic>
        <p:nvPicPr>
          <p:cNvPr id="12292" name="Picture 3" descr="G:\урок1 10 кл\kurgan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0" t="14267" r="7690" b="6775"/>
          <a:stretch>
            <a:fillRect/>
          </a:stretch>
        </p:blipFill>
        <p:spPr bwMode="auto">
          <a:xfrm>
            <a:off x="5048250" y="1963738"/>
            <a:ext cx="3987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2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28763" y="115888"/>
            <a:ext cx="7564437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Золота царська пектораль знайдена в 70-ті рр. </a:t>
            </a:r>
            <a:r>
              <a:rPr lang="en-US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XX</a:t>
            </a: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 ст</a:t>
            </a:r>
            <a:r>
              <a:rPr lang="uk-UA" sz="21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.</a:t>
            </a:r>
            <a:br>
              <a:rPr lang="uk-UA" sz="21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uk-UA" sz="21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у Дніпропетровській області (курган Товста Могила). </a:t>
            </a:r>
            <a:b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Це нагрудна прикраса скіфського царя. </a:t>
            </a:r>
            <a:r>
              <a:rPr lang="uk-UA" sz="21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Сучасні </a:t>
            </a: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вчені вважають, що в ній закодований скіфський календар — зодіак, </a:t>
            </a:r>
            <a:r>
              <a:rPr lang="uk-UA" sz="21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сповнений таємниць</a:t>
            </a:r>
            <a:r>
              <a:rPr lang="uk-UA" sz="21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SchoolBookCTT" pitchFamily="2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SchoolBookCTT" pitchFamily="2" charset="0"/>
              </a:rPr>
            </a:br>
            <a:endParaRPr lang="ru-RU" sz="2000" b="1" dirty="0" smtClean="0">
              <a:solidFill>
                <a:schemeClr val="tx1"/>
              </a:solidFill>
              <a:latin typeface="SchoolBookCTT" pitchFamily="2" charset="0"/>
            </a:endParaRPr>
          </a:p>
        </p:txBody>
      </p:sp>
      <p:pic>
        <p:nvPicPr>
          <p:cNvPr id="13315" name="Picture 2" descr="G:\урок1 10 кл\pektor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41525"/>
            <a:ext cx="45720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34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619250" y="115888"/>
            <a:ext cx="7345363" cy="13684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200" b="1" i="1" dirty="0" smtClean="0">
                <a:solidFill>
                  <a:srgbClr val="4D3319"/>
                </a:solidFill>
                <a:latin typeface="SchoolBookCTT" pitchFamily="2" charset="0"/>
              </a:rPr>
              <a:t>Пектораль — унікальна річ. За простотою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200" b="1" i="1" dirty="0" smtClean="0">
                <a:solidFill>
                  <a:srgbClr val="4D3319"/>
                </a:solidFill>
                <a:latin typeface="SchoolBookCTT" pitchFamily="2" charset="0"/>
              </a:rPr>
              <a:t>й виразністю їй немає рівних. Це яскравий приклад пізнього етапу розвитку скіфського стилю.</a:t>
            </a:r>
            <a:endParaRPr lang="ru-RU" sz="2200" dirty="0" smtClean="0">
              <a:latin typeface="SchoolBookCTT" pitchFamily="2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6011863" y="1919288"/>
            <a:ext cx="2959100" cy="48577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100" b="1" i="1" dirty="0" smtClean="0">
                <a:solidFill>
                  <a:srgbClr val="4D3319"/>
                </a:solidFill>
                <a:latin typeface="SchoolBookCTT" pitchFamily="2" charset="0"/>
              </a:rPr>
              <a:t>Усе поле пекторалі розділене на три місяцеподібні яруси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sz="2100" b="1" i="1" dirty="0" smtClean="0">
                <a:solidFill>
                  <a:srgbClr val="4D3319"/>
                </a:solidFill>
                <a:latin typeface="SchoolBookCTT" pitchFamily="2" charset="0"/>
              </a:rPr>
              <a:t>за допомогою дуже тонких трубочок. Нижній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sz="2100" b="1" i="1" dirty="0" smtClean="0">
                <a:solidFill>
                  <a:srgbClr val="4D3319"/>
                </a:solidFill>
                <a:latin typeface="SchoolBookCTT" pitchFamily="2" charset="0"/>
              </a:rPr>
              <a:t>і верхній яруси заповнені скульптурними композиціями, середній — прикрашений рослинним орнаментом, закріпленим на пластині.</a:t>
            </a:r>
            <a:endParaRPr lang="ru-RU" sz="2100" b="1" i="1" dirty="0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pic>
        <p:nvPicPr>
          <p:cNvPr id="14340" name="Picture 2" descr="G:\урок1 10 кл\124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9288"/>
            <a:ext cx="55006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00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28763" y="2205038"/>
            <a:ext cx="7564437" cy="403225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ru-RU" sz="2400" b="1" dirty="0" smtClean="0">
                <a:latin typeface="SchoolBookCTT" pitchFamily="2" charset="0"/>
              </a:rPr>
              <a:t/>
            </a:r>
            <a:br>
              <a:rPr lang="ru-RU" sz="2400" b="1" dirty="0" smtClean="0">
                <a:latin typeface="SchoolBookCTT" pitchFamily="2" charset="0"/>
              </a:rPr>
            </a:br>
            <a:r>
              <a:rPr lang="uk-UA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Зразки музики скіфської цивілізації, на жаль, не збереглися. Існує також дуже мало письмових згадок про неї. Водночас трапляються зображення виконавців на фресках, коштовностях. </a:t>
            </a:r>
            <a: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Серед </a:t>
            </a:r>
            <a:r>
              <a:rPr lang="uk-UA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археологічних знахідок зустрічаються музичні </a:t>
            </a:r>
            <a: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інструменти </a:t>
            </a:r>
            <a:r>
              <a:rPr lang="uk-UA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—</a:t>
            </a:r>
            <a: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 металеві </a:t>
            </a:r>
            <a:r>
              <a:rPr lang="uk-UA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дзвіночки, бубонці, брязкальця, але найцікавішими серед них були своєрідні тризубці, які використовували при освяченні речей і житла під час обрядових дій. На кінцях зубців цього шумового інструмента розташовані пташки, що тримають </a:t>
            </a:r>
            <a: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/>
            </a:r>
            <a:b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uk-UA" sz="2300" b="1" dirty="0" smtClean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у </a:t>
            </a:r>
            <a:r>
              <a:rPr lang="uk-UA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>дзьобиках кільця із дзвіночками.</a:t>
            </a:r>
            <a:r>
              <a:rPr lang="ru-RU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  <a:t/>
            </a:r>
            <a:br>
              <a:rPr lang="ru-RU" sz="2300" b="1" dirty="0">
                <a:solidFill>
                  <a:srgbClr val="4D3319"/>
                </a:solidFill>
                <a:latin typeface="SchoolBookCTT" pitchFamily="2" charset="0"/>
                <a:ea typeface="+mn-ea"/>
                <a:cs typeface="+mn-cs"/>
              </a:rPr>
            </a:br>
            <a:endParaRPr lang="ru-RU" sz="2300" b="1" dirty="0">
              <a:solidFill>
                <a:srgbClr val="4D3319"/>
              </a:solidFill>
              <a:latin typeface="SchoolBookCTT" pitchFamily="2" charset="0"/>
              <a:ea typeface="+mn-ea"/>
              <a:cs typeface="+mn-cs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85938" y="857250"/>
            <a:ext cx="430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4000" b="1" i="1">
                <a:solidFill>
                  <a:srgbClr val="4D3319"/>
                </a:solidFill>
              </a:rPr>
              <a:t>МУЗИКА СКІФІВ</a:t>
            </a:r>
            <a:endParaRPr lang="ru-RU" sz="4000" i="1">
              <a:solidFill>
                <a:srgbClr val="4D3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643063" y="0"/>
            <a:ext cx="7043737" cy="16287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Розвиток кераміки —  характерна риса землеробських культур. Одна з них — трипільська культура. Трипільська кераміка — пам’ятки епохи неоліту (мідно-кам’яного віку), поширені на Правобережній і частково Лівобережній Україні та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в Молдавії.</a:t>
            </a:r>
            <a:endParaRPr lang="ru-RU" sz="2000" b="1" i="1" dirty="0" smtClean="0">
              <a:solidFill>
                <a:srgbClr val="4D3319"/>
              </a:solidFill>
              <a:latin typeface="SchoolBookCTT" pitchFamily="2" charset="0"/>
            </a:endParaRPr>
          </a:p>
          <a:p>
            <a:pPr eaLnBrk="1" hangingPunct="1">
              <a:defRPr/>
            </a:pPr>
            <a:endParaRPr lang="ru-RU" i="1" dirty="0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1547813" y="1941513"/>
            <a:ext cx="3240087" cy="4727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200" b="1" i="1" dirty="0" smtClean="0">
                <a:solidFill>
                  <a:srgbClr val="663300"/>
                </a:solidFill>
                <a:latin typeface="SchoolBookCTT" pitchFamily="2" charset="0"/>
              </a:rPr>
              <a:t>ТРИПІЛЬСЬКА КУЛЬТУРА</a:t>
            </a:r>
            <a:endParaRPr lang="ru-RU" sz="2200" i="1" dirty="0" smtClean="0">
              <a:solidFill>
                <a:srgbClr val="663300"/>
              </a:solidFill>
              <a:latin typeface="SchoolBookCTT" pitchFamily="2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На території України  трипільська культура існувала за часів, коли люди вже почали обробляти метали.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І першим таким металом була мідь. Тому цей час називають мідним віком. Поряд із мідними трипільці користувалися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й кам’яними, роговими, кістяними знаряддями. </a:t>
            </a:r>
            <a:endParaRPr lang="ru-RU" sz="2000" b="1" i="1" dirty="0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pic>
        <p:nvPicPr>
          <p:cNvPr id="16388" name="Picture 2" descr="G:\урок1 10 кл\s320x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916113"/>
            <a:ext cx="41370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18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SchoolBookCTT" pitchFamily="2" charset="0"/>
              </a:rPr>
              <a:t>У мальованій кераміці виділяють посудини </a:t>
            </a:r>
            <a:b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SchoolBookCTT" pitchFamily="2" charset="0"/>
              </a:rPr>
            </a:b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SchoolBookCTT" pitchFamily="2" charset="0"/>
              </a:rPr>
              <a:t>з багатобарвним (поліхромним) або однобарвним (монохромним) орнаментом.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SchoolBookCTT" pitchFamily="2" charset="0"/>
            </a:endParaRPr>
          </a:p>
        </p:txBody>
      </p:sp>
      <p:pic>
        <p:nvPicPr>
          <p:cNvPr id="17411" name="Picture 2" descr="G:\урок1 10 кл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852613"/>
            <a:ext cx="58864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8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304800"/>
            <a:ext cx="7235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SchoolBookCTT" pitchFamily="2" charset="0"/>
              </a:rPr>
              <a:t>Крім мальованого орнаменту, був ще на посуді орнамент прокреслений (ритий) або жолобковий і «продряпаний».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SchoolBookCTT" pitchFamily="2" charset="0"/>
            </a:endParaRPr>
          </a:p>
        </p:txBody>
      </p:sp>
      <p:pic>
        <p:nvPicPr>
          <p:cNvPr id="18435" name="Picture 2" descr="G:\урок1 10 кл\163_141209_1_Pott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862138"/>
            <a:ext cx="63150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1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2339975" y="3994150"/>
            <a:ext cx="6696075" cy="2863850"/>
          </a:xfrm>
        </p:spPr>
        <p:txBody>
          <a:bodyPr/>
          <a:lstStyle/>
          <a:p>
            <a:pPr eaLnBrk="1" hangingPunct="1"/>
            <a:r>
              <a:rPr lang="uk-UA" sz="2000" b="1" i="1" smtClean="0">
                <a:solidFill>
                  <a:srgbClr val="663300"/>
                </a:solidFill>
                <a:latin typeface="SchoolBookCTT" pitchFamily="2" charset="0"/>
              </a:rPr>
              <a:t>Класифікація орнаментальних мотивів</a:t>
            </a:r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: геометричний, рослинний, зооморфний, антропоморфний.</a:t>
            </a:r>
            <a:endParaRPr lang="ru-RU" sz="2000" b="1" smtClean="0">
              <a:solidFill>
                <a:srgbClr val="663300"/>
              </a:solidFill>
              <a:latin typeface="SchoolBookCTT" pitchFamily="2" charset="0"/>
            </a:endParaRPr>
          </a:p>
          <a:p>
            <a:pPr eaLnBrk="1" hangingPunct="1"/>
            <a:r>
              <a:rPr lang="uk-UA" sz="2000" b="1" i="1" smtClean="0">
                <a:solidFill>
                  <a:srgbClr val="663300"/>
                </a:solidFill>
                <a:latin typeface="SchoolBookCTT" pitchFamily="2" charset="0"/>
              </a:rPr>
              <a:t>Ключові мотиви розпису трипільської кераміки: </a:t>
            </a:r>
          </a:p>
          <a:p>
            <a:pPr eaLnBrk="1" hangingPunct="1"/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а) солярні знаки: кола, спіралі, вісімки, меандр, свастика;</a:t>
            </a:r>
          </a:p>
          <a:p>
            <a:pPr eaLnBrk="1" hangingPunct="1"/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б) стилізовані складні композиції, що зображують жінку і бика, змія, обличчя або очі людини.</a:t>
            </a:r>
            <a:endParaRPr lang="ru-RU" sz="2000" smtClean="0">
              <a:latin typeface="SchoolBookCTT" pitchFamily="2" charset="0"/>
            </a:endParaRPr>
          </a:p>
        </p:txBody>
      </p:sp>
      <p:pic>
        <p:nvPicPr>
          <p:cNvPr id="19459" name="Picture 2" descr="G:\урок1 10 кл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324008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G:\урок1 10 кл\e682cb0e40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7" t="13959" r="9885" b="7574"/>
          <a:stretch>
            <a:fillRect/>
          </a:stretch>
        </p:blipFill>
        <p:spPr bwMode="auto">
          <a:xfrm>
            <a:off x="34925" y="3890963"/>
            <a:ext cx="20193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G:\урок1 10 кл\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75"/>
            <a:ext cx="27717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G:\урок1 10 кл\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188913"/>
            <a:ext cx="314801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b="1" smtClean="0">
                <a:solidFill>
                  <a:srgbClr val="663300"/>
                </a:solidFill>
                <a:latin typeface="SchoolBookCTT" pitchFamily="2" charset="0"/>
              </a:rPr>
              <a:t>Другим видом трипільського мистецтва була пластика. Глиняна скульптура зображувала жіночі фігури (магія родючості) і тварин.</a:t>
            </a:r>
            <a:endParaRPr lang="ru-RU" sz="2400" b="1" smtClean="0">
              <a:solidFill>
                <a:srgbClr val="663300"/>
              </a:solidFill>
              <a:latin typeface="SchoolBookCTT" pitchFamily="2" charset="0"/>
            </a:endParaRPr>
          </a:p>
        </p:txBody>
      </p:sp>
      <p:pic>
        <p:nvPicPr>
          <p:cNvPr id="20483" name="Picture 2" descr="G:\урок1 10 кл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55800"/>
            <a:ext cx="32861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G:\урок1 10 кл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14625"/>
            <a:ext cx="4965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7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637213" y="1885950"/>
            <a:ext cx="3529012" cy="4830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Вони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різні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за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розміром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</a:t>
            </a:r>
            <a:b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але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завжди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з овальною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покрівлею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прямокутні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</a:t>
            </a:r>
            <a:b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на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ніжках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та  з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арковим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входом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.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Функціональне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b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їх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призначення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невідоме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.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Можливо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це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дарохранильниця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вівтар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, «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житло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душі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».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Чотири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знаки на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її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стінках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можна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сприйняти 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як 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чотири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річні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фази</a:t>
            </a:r>
            <a:r>
              <a:rPr lang="ru-RU" sz="2000" b="1" dirty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: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зимове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і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літнє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сонцестояння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та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весняне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b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й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осіннє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рівнодення</a:t>
            </a:r>
            <a:r>
              <a:rPr lang="ru-RU" sz="2000" b="1" dirty="0" smtClean="0">
                <a:solidFill>
                  <a:srgbClr val="663300"/>
                </a:solidFill>
                <a:latin typeface="SchoolBookCTT" pitchFamily="2" charset="0"/>
                <a:ea typeface="+mn-ea"/>
                <a:cs typeface="+mn-cs"/>
              </a:rPr>
              <a:t>.</a:t>
            </a:r>
            <a:endParaRPr lang="ru-RU" sz="2000" b="1" dirty="0">
              <a:solidFill>
                <a:srgbClr val="663300"/>
              </a:solidFill>
              <a:latin typeface="SchoolBookCTT" pitchFamily="2" charset="0"/>
              <a:ea typeface="+mn-ea"/>
              <a:cs typeface="+mn-cs"/>
            </a:endParaRPr>
          </a:p>
        </p:txBody>
      </p:sp>
      <p:pic>
        <p:nvPicPr>
          <p:cNvPr id="21507" name="Picture 2" descr="G:\урок1 10 кл\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44688"/>
            <a:ext cx="52562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438" y="357188"/>
            <a:ext cx="5357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CAAD">
                    <a:lumMod val="25000"/>
                  </a:srgbClr>
                </a:solidFill>
              </a:rPr>
              <a:t>Керамічні </a:t>
            </a:r>
            <a:r>
              <a:rPr lang="ru-RU" sz="2400" b="1" i="1" dirty="0" err="1">
                <a:solidFill>
                  <a:srgbClr val="FFCAAD">
                    <a:lumMod val="25000"/>
                  </a:srgbClr>
                </a:solidFill>
              </a:rPr>
              <a:t>домівки</a:t>
            </a:r>
            <a:r>
              <a:rPr lang="ru-RU" sz="2400" b="1" i="1" dirty="0">
                <a:solidFill>
                  <a:srgbClr val="FFCAAD">
                    <a:lumMod val="25000"/>
                  </a:srgbClr>
                </a:solidFill>
              </a:rPr>
              <a:t> — </a:t>
            </a:r>
            <a:r>
              <a:rPr lang="ru-RU" sz="2400" b="1" i="1" dirty="0" err="1">
                <a:solidFill>
                  <a:srgbClr val="FFCAAD">
                    <a:lumMod val="25000"/>
                  </a:srgbClr>
                </a:solidFill>
              </a:rPr>
              <a:t>типові</a:t>
            </a:r>
            <a:r>
              <a:rPr lang="ru-RU" sz="2400" b="1" i="1" dirty="0">
                <a:solidFill>
                  <a:srgbClr val="FFCAAD">
                    <a:lumMod val="25000"/>
                  </a:srgbClr>
                </a:solidFill>
              </a:rPr>
              <a:t> </a:t>
            </a:r>
            <a:r>
              <a:rPr lang="ru-RU" sz="2400" b="1" i="1" dirty="0" err="1">
                <a:solidFill>
                  <a:srgbClr val="FFCAAD">
                    <a:lumMod val="25000"/>
                  </a:srgbClr>
                </a:solidFill>
              </a:rPr>
              <a:t>об’єкти</a:t>
            </a:r>
            <a:r>
              <a:rPr lang="ru-RU" sz="2400" b="1" i="1" dirty="0">
                <a:solidFill>
                  <a:srgbClr val="FFCAAD">
                    <a:lumMod val="25000"/>
                  </a:srgbClr>
                </a:solidFill>
              </a:rPr>
              <a:t> трипільскої культури. </a:t>
            </a:r>
          </a:p>
        </p:txBody>
      </p:sp>
    </p:spTree>
    <p:extLst>
      <p:ext uri="{BB962C8B-B14F-4D97-AF65-F5344CB8AC3E}">
        <p14:creationId xmlns:p14="http://schemas.microsoft.com/office/powerpoint/2010/main" xmlns="" val="20315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71688" y="500063"/>
            <a:ext cx="6786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000000"/>
                </a:solidFill>
              </a:rPr>
              <a:t>Розквіт скіфського мистецтва припадає на </a:t>
            </a:r>
            <a:r>
              <a:rPr lang="en-US" sz="3600" b="1">
                <a:solidFill>
                  <a:srgbClr val="000000"/>
                </a:solidFill>
              </a:rPr>
              <a:t>VII</a:t>
            </a:r>
            <a:r>
              <a:rPr lang="uk-UA" sz="3600" b="1">
                <a:solidFill>
                  <a:srgbClr val="000000"/>
                </a:solidFill>
              </a:rPr>
              <a:t>—</a:t>
            </a:r>
            <a:r>
              <a:rPr lang="en-US" sz="3600" b="1">
                <a:solidFill>
                  <a:srgbClr val="000000"/>
                </a:solidFill>
              </a:rPr>
              <a:t>VI </a:t>
            </a:r>
            <a:r>
              <a:rPr lang="uk-UA" sz="3600" b="1">
                <a:solidFill>
                  <a:srgbClr val="000000"/>
                </a:solidFill>
              </a:rPr>
              <a:t>ст. до н. е. </a:t>
            </a: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785938" y="2071688"/>
            <a:ext cx="7072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4D3319"/>
                </a:solidFill>
                <a:latin typeface="Times New Roman"/>
              </a:rPr>
              <a:t>Скіфська культура поширювалася на Північне 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Причорномор’я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, Кубань, Алтай, Сибір.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4D3319"/>
                </a:solidFill>
                <a:latin typeface="Times New Roman"/>
              </a:rPr>
              <a:t>Скіфське мистецтво — це різьблення по дереву </a:t>
            </a:r>
            <a:endParaRPr lang="uk-UA" b="1" i="1" dirty="0" smtClean="0">
              <a:solidFill>
                <a:srgbClr val="4D3319"/>
              </a:solidFill>
              <a:latin typeface="Times New Roman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й 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кістці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,</a:t>
            </a:r>
            <a:r>
              <a:rPr lang="en-US" b="1" i="1" dirty="0" smtClean="0">
                <a:solidFill>
                  <a:srgbClr val="4D3319"/>
                </a:solidFill>
                <a:latin typeface="Times New Roman"/>
              </a:rPr>
              <a:t> 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 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а головне, — це віртуозна обробка металу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.</a:t>
            </a:r>
            <a:r>
              <a:rPr lang="en-US" b="1" i="1" dirty="0" smtClean="0">
                <a:solidFill>
                  <a:srgbClr val="4D3319"/>
                </a:solidFill>
                <a:latin typeface="Times New Roman"/>
              </a:rPr>
              <a:t> 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 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Скіфи володіли секретами багатьох сплавів, займалися литтям, </a:t>
            </a:r>
            <a:r>
              <a:rPr lang="en-US" b="1" i="1" dirty="0" smtClean="0">
                <a:solidFill>
                  <a:srgbClr val="4D3319"/>
                </a:solidFill>
                <a:latin typeface="Times New Roman"/>
              </a:rPr>
              <a:t> 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тисненням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, карбуванням, знали </a:t>
            </a:r>
            <a:r>
              <a:rPr lang="uk-UA" b="1" i="1" dirty="0" smtClean="0">
                <a:solidFill>
                  <a:srgbClr val="4D3319"/>
                </a:solidFill>
                <a:latin typeface="Times New Roman"/>
              </a:rPr>
              <a:t>спаювання, </a:t>
            </a:r>
            <a:r>
              <a:rPr lang="uk-UA" b="1" i="1" dirty="0">
                <a:solidFill>
                  <a:srgbClr val="4D3319"/>
                </a:solidFill>
                <a:latin typeface="Times New Roman"/>
              </a:rPr>
              <a:t>зернь, філігрань.</a:t>
            </a:r>
            <a:endParaRPr lang="ru-RU" b="1" i="1" dirty="0">
              <a:solidFill>
                <a:srgbClr val="4D3319"/>
              </a:solidFill>
              <a:latin typeface="Times New Roman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04813"/>
            <a:ext cx="6554788" cy="1209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SchoolBookCTT" pitchFamily="2" charset="0"/>
              </a:rPr>
              <a:t>Трипільська культура проіснувала на території  сучасної України приблизно півтори тисячі років, а далі занепала.</a:t>
            </a:r>
            <a:endParaRPr lang="ru-RU" b="1" dirty="0">
              <a:latin typeface="SchoolBookCTT" pitchFamily="2" charset="0"/>
            </a:endParaRPr>
          </a:p>
        </p:txBody>
      </p:sp>
      <p:pic>
        <p:nvPicPr>
          <p:cNvPr id="22531" name="Picture 3" descr="G:\урок1 10 кл\_1_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00313"/>
            <a:ext cx="5180012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G:\урок1 10 кл\200px-Skifskaya_ba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30257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42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324" y="2967335"/>
            <a:ext cx="56193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чениця</a:t>
            </a:r>
            <a:r>
              <a:rPr lang="ru-RU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Магаляс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28763" y="115888"/>
            <a:ext cx="7564437" cy="1409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rgbClr val="4D3319"/>
                </a:solidFill>
                <a:latin typeface="SchoolBookCTT" pitchFamily="2" charset="0"/>
              </a:rPr>
              <a:t>У різьбі по дереву й кістці, литті з бронзи, золота і срібла відтворювались постаті звірів або фантастичних істот. Зображення виконувались у своєрідній художній манері, яка дістала назву </a:t>
            </a:r>
            <a:r>
              <a:rPr lang="uk-UA" sz="2000" b="1" i="0" dirty="0" smtClean="0">
                <a:solidFill>
                  <a:srgbClr val="4D3319"/>
                </a:solidFill>
                <a:latin typeface="SchoolBookCTT" pitchFamily="2" charset="0"/>
              </a:rPr>
              <a:t>звіриного стилю</a:t>
            </a:r>
            <a:r>
              <a:rPr lang="uk-UA" sz="2000" b="1" dirty="0" smtClean="0">
                <a:solidFill>
                  <a:srgbClr val="4D3319"/>
                </a:solidFill>
                <a:latin typeface="SchoolBookCTT" pitchFamily="2" charset="0"/>
              </a:rPr>
              <a:t>.</a:t>
            </a:r>
            <a:r>
              <a:rPr lang="ru-RU" sz="2000" b="1" dirty="0" smtClean="0">
                <a:solidFill>
                  <a:srgbClr val="4D3319"/>
                </a:solidFill>
                <a:latin typeface="SchoolBookCTT" pitchFamily="2" charset="0"/>
              </a:rPr>
              <a:t/>
            </a:r>
            <a:br>
              <a:rPr lang="ru-RU" sz="2000" b="1" dirty="0" smtClean="0">
                <a:solidFill>
                  <a:srgbClr val="4D3319"/>
                </a:solidFill>
                <a:latin typeface="SchoolBookCTT" pitchFamily="2" charset="0"/>
              </a:rPr>
            </a:br>
            <a:endParaRPr lang="ru-RU" sz="2000" b="1" dirty="0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pic>
        <p:nvPicPr>
          <p:cNvPr id="5123" name="Picture 3" descr="G:\урок1 10 кл\1001135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4438"/>
            <a:ext cx="3810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G:\урок1 10 кл\1230234026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39036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G:\урок1 10 кл\1235720298ff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86063"/>
            <a:ext cx="28829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77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528763" y="428625"/>
            <a:ext cx="7564437" cy="1019175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Олені, лосі, гірські козли, хижі птахи із розпростертими крилами, пантери з опущеними додолу головами, пташині лапи, звірині морди та вуха, кінські копита — із таких мотивів складається сюжет скіфських витворів.</a:t>
            </a:r>
            <a:r>
              <a:rPr lang="ru-RU" sz="2000" b="1" smtClean="0">
                <a:solidFill>
                  <a:srgbClr val="663300"/>
                </a:solidFill>
                <a:latin typeface="SchoolBookCTT" pitchFamily="2" charset="0"/>
              </a:rPr>
              <a:t/>
            </a:r>
            <a:br>
              <a:rPr lang="ru-RU" sz="2000" b="1" smtClean="0">
                <a:solidFill>
                  <a:srgbClr val="663300"/>
                </a:solidFill>
                <a:latin typeface="SchoolBookCTT" pitchFamily="2" charset="0"/>
              </a:rPr>
            </a:br>
            <a:endParaRPr lang="ru-RU" sz="2000" b="1" smtClean="0">
              <a:solidFill>
                <a:srgbClr val="663300"/>
              </a:solidFill>
              <a:latin typeface="SchoolBookCTT" pitchFamily="2" charset="0"/>
            </a:endParaRPr>
          </a:p>
        </p:txBody>
      </p:sp>
      <p:pic>
        <p:nvPicPr>
          <p:cNvPr id="6147" name="Picture 3" descr="G:\урок1 10 кл\zolotoy-ol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36"/>
          <a:stretch>
            <a:fillRect/>
          </a:stretch>
        </p:blipFill>
        <p:spPr bwMode="auto">
          <a:xfrm>
            <a:off x="1477963" y="1857375"/>
            <a:ext cx="3670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:\урок1 10 кл\r_clip_image002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857375"/>
            <a:ext cx="38671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6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79563" y="188913"/>
            <a:ext cx="7564437" cy="12954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Одним із шедеврів скіфського мистецтва є золота бляха — фігура оленя із кургану біля станиці Костромської у Прикубанні. Оленя зображено у русі, орнаментальні роги підкреслюють силу та напруженість звіра.</a:t>
            </a:r>
            <a:endParaRPr lang="ru-RU" sz="2000" b="1" smtClean="0">
              <a:solidFill>
                <a:srgbClr val="663300"/>
              </a:solidFill>
              <a:latin typeface="SchoolBookCTT" pitchFamily="2" charset="0"/>
            </a:endParaRPr>
          </a:p>
        </p:txBody>
      </p:sp>
      <p:pic>
        <p:nvPicPr>
          <p:cNvPr id="7171" name="Picture 3" descr="G:\урок1 10 кл\image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66900"/>
            <a:ext cx="7524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3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79563" y="115888"/>
            <a:ext cx="7564437" cy="1312862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Знаменита пантера з Келермеського кургану, як </a:t>
            </a:r>
            <a:b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</a:br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і костромський олень, виконана із золота і теж </a:t>
            </a:r>
            <a:b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</a:br>
            <a:r>
              <a:rPr lang="uk-UA" sz="2000" b="1" smtClean="0">
                <a:solidFill>
                  <a:srgbClr val="663300"/>
                </a:solidFill>
                <a:latin typeface="SchoolBookCTT" pitchFamily="2" charset="0"/>
              </a:rPr>
              <a:t>є нащитною бляхою. Образ пантери переданий влучно й виразно, з виділенням вуха, ока, лап, хвоста.</a:t>
            </a:r>
            <a:endParaRPr lang="ru-RU" sz="2000" b="1" smtClean="0">
              <a:solidFill>
                <a:srgbClr val="663300"/>
              </a:solidFill>
              <a:latin typeface="SchoolBookCTT" pitchFamily="2" charset="0"/>
            </a:endParaRPr>
          </a:p>
        </p:txBody>
      </p:sp>
      <p:pic>
        <p:nvPicPr>
          <p:cNvPr id="8195" name="Picture 3" descr="G:\урок1 10 кл\r3_2_6b_scythian_gold_shield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6" r="3630"/>
          <a:stretch>
            <a:fillRect/>
          </a:stretch>
        </p:blipFill>
        <p:spPr bwMode="auto">
          <a:xfrm>
            <a:off x="1403350" y="2125663"/>
            <a:ext cx="77057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7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990725" y="0"/>
            <a:ext cx="6757988" cy="1628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Тепер уже не можна сказати, який саме це звір. Це фантазія, стилізація, візерунок. Образи звірів ледь вгадувалися серед мудрих завитків. Утративши реалістичні риси, тваринний стиль здобув добірність і ритмічність форм. </a:t>
            </a:r>
            <a:endParaRPr lang="ru-RU" sz="2000" b="1" i="1" dirty="0" smtClean="0">
              <a:solidFill>
                <a:srgbClr val="4D3319"/>
              </a:solidFill>
              <a:latin typeface="SchoolBookCTT" pitchFamily="2" charset="0"/>
            </a:endParaRPr>
          </a:p>
          <a:p>
            <a:pPr eaLnBrk="1" hangingPunct="1">
              <a:defRPr/>
            </a:pPr>
            <a:endParaRPr lang="ru-RU" sz="2000" i="1" dirty="0" smtClean="0">
              <a:latin typeface="SchoolBookCTT" pitchFamily="2" charset="0"/>
            </a:endParaRPr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1547813" y="1989138"/>
            <a:ext cx="2773362" cy="40909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У </a:t>
            </a:r>
            <a:r>
              <a:rPr lang="en-US" sz="2000" b="1" i="1" dirty="0" smtClean="0">
                <a:solidFill>
                  <a:srgbClr val="4D3319"/>
                </a:solidFill>
                <a:latin typeface="SchoolBookCTT" pitchFamily="2" charset="0"/>
              </a:rPr>
              <a:t>V</a:t>
            </a: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—</a:t>
            </a:r>
            <a:r>
              <a:rPr lang="en-US" sz="2000" b="1" i="1" dirty="0" smtClean="0">
                <a:solidFill>
                  <a:srgbClr val="4D3319"/>
                </a:solidFill>
                <a:latin typeface="SchoolBookCTT" pitchFamily="2" charset="0"/>
              </a:rPr>
              <a:t>IV </a:t>
            </a: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ст. до н. е. скіфське мистецтво змінюється. </a:t>
            </a:r>
          </a:p>
          <a:p>
            <a:pPr eaLnBrk="1" hangingPunct="1">
              <a:defRPr/>
            </a:pPr>
            <a:r>
              <a:rPr lang="uk-UA" sz="2000" b="1" i="1" dirty="0" smtClean="0">
                <a:solidFill>
                  <a:srgbClr val="4D3319"/>
                </a:solidFill>
                <a:latin typeface="SchoolBookCTT" pitchFamily="2" charset="0"/>
              </a:rPr>
              <a:t>В образах, предметах стає більше декоративності, орнаментики. Фігурки тварин стають плоскими, схематичними. Фантазія перемагає реальність</a:t>
            </a:r>
            <a:r>
              <a:rPr lang="uk-UA" sz="2000" b="1" dirty="0" smtClean="0">
                <a:latin typeface="SchoolBookCTT" pitchFamily="2" charset="0"/>
              </a:rPr>
              <a:t>.</a:t>
            </a:r>
            <a:endParaRPr lang="ru-RU" sz="2000" b="1" dirty="0" smtClean="0">
              <a:latin typeface="SchoolBookCTT" pitchFamily="2" charset="0"/>
            </a:endParaRPr>
          </a:p>
        </p:txBody>
      </p:sp>
      <p:pic>
        <p:nvPicPr>
          <p:cNvPr id="9220" name="Picture 5" descr="G:\урок1 10 кл\skifi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2" t="32536" r="19946" b="7507"/>
          <a:stretch>
            <a:fillRect/>
          </a:stretch>
        </p:blipFill>
        <p:spPr bwMode="auto">
          <a:xfrm>
            <a:off x="4343400" y="2133600"/>
            <a:ext cx="4800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32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7373938" cy="1643063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663300"/>
                </a:solidFill>
                <a:latin typeface="SchoolBookCTT" pitchFamily="2" charset="0"/>
              </a:rPr>
              <a:t>Греки і скіфи були сусідами. Відбувалося взаємопроникнення двох сусідніх культур.</a:t>
            </a:r>
            <a:br>
              <a:rPr lang="uk-UA" sz="2400" b="1" smtClean="0">
                <a:solidFill>
                  <a:srgbClr val="663300"/>
                </a:solidFill>
                <a:latin typeface="SchoolBookCTT" pitchFamily="2" charset="0"/>
              </a:rPr>
            </a:br>
            <a:r>
              <a:rPr lang="uk-UA" sz="2400" b="1" smtClean="0">
                <a:solidFill>
                  <a:srgbClr val="663300"/>
                </a:solidFill>
                <a:latin typeface="SchoolBookCTT" pitchFamily="2" charset="0"/>
              </a:rPr>
              <a:t>Так виникли витвори, зроблені майстрами-греками на скіфську тематику. </a:t>
            </a:r>
            <a:endParaRPr lang="ru-RU" sz="2400" b="1" smtClean="0">
              <a:solidFill>
                <a:srgbClr val="663300"/>
              </a:solidFill>
              <a:latin typeface="SchoolBookCTT" pitchFamily="2" charset="0"/>
            </a:endParaRPr>
          </a:p>
        </p:txBody>
      </p:sp>
      <p:pic>
        <p:nvPicPr>
          <p:cNvPr id="10243" name="Picture 3" descr="G:\урок1 10 кл\__letsgo_a_skify2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13"/>
            <a:ext cx="435768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 descr="54o8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43250"/>
            <a:ext cx="44053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11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286000" y="273050"/>
            <a:ext cx="6400800" cy="9953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2400" b="1" i="1" smtClean="0">
                <a:solidFill>
                  <a:srgbClr val="4D3319"/>
                </a:solidFill>
                <a:latin typeface="SchoolBookCTT" pitchFamily="2" charset="0"/>
              </a:rPr>
              <a:t>На золотому гребені з кургану Солоха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400" b="1" i="1" smtClean="0">
                <a:solidFill>
                  <a:srgbClr val="4D3319"/>
                </a:solidFill>
                <a:latin typeface="SchoolBookCTT" pitchFamily="2" charset="0"/>
              </a:rPr>
              <a:t>в Нікополі зображена батальна сцена.</a:t>
            </a:r>
            <a:endParaRPr lang="ru-RU" sz="2400" b="1" i="1" smtClean="0">
              <a:solidFill>
                <a:srgbClr val="4D3319"/>
              </a:solidFill>
              <a:latin typeface="SchoolBookCTT" pitchFamily="2" charset="0"/>
            </a:endParaRPr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1547813" y="1889125"/>
            <a:ext cx="3960812" cy="29797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000" b="1" i="1" smtClean="0">
                <a:solidFill>
                  <a:srgbClr val="4D3319"/>
                </a:solidFill>
                <a:latin typeface="SchoolBookCTT" pitchFamily="2" charset="0"/>
              </a:rPr>
              <a:t>Достовірно відтворені сцени битв, одяг воїнів, збруя коней. Пози та руки персонажів нагадують постаті вершників </a:t>
            </a:r>
          </a:p>
          <a:p>
            <a:pPr eaLnBrk="1" hangingPunct="1">
              <a:spcBef>
                <a:spcPct val="0"/>
              </a:spcBef>
            </a:pPr>
            <a:r>
              <a:rPr lang="uk-UA" sz="2000" b="1" i="1" smtClean="0">
                <a:solidFill>
                  <a:srgbClr val="4D3319"/>
                </a:solidFill>
                <a:latin typeface="SchoolBookCTT" pitchFamily="2" charset="0"/>
              </a:rPr>
              <a:t>на фризі Парфенону — відомому храму </a:t>
            </a:r>
          </a:p>
          <a:p>
            <a:pPr eaLnBrk="1" hangingPunct="1">
              <a:spcBef>
                <a:spcPct val="0"/>
              </a:spcBef>
            </a:pPr>
            <a:r>
              <a:rPr lang="uk-UA" sz="2000" b="1" i="1" smtClean="0">
                <a:solidFill>
                  <a:srgbClr val="4D3319"/>
                </a:solidFill>
                <a:latin typeface="SchoolBookCTT" pitchFamily="2" charset="0"/>
              </a:rPr>
              <a:t>з Афінського Акрополю епохи грецької класики. </a:t>
            </a:r>
            <a:endParaRPr lang="ru-RU" sz="2000" b="1" i="1" smtClean="0">
              <a:solidFill>
                <a:srgbClr val="4D3319"/>
              </a:solidFill>
              <a:latin typeface="SchoolBookCTT" pitchFamily="2" charset="0"/>
            </a:endParaRPr>
          </a:p>
          <a:p>
            <a:pPr eaLnBrk="1" hangingPunct="1"/>
            <a:endParaRPr lang="ru-RU" sz="2000" b="1" smtClean="0">
              <a:latin typeface="SchoolBookCTT" pitchFamily="2" charset="0"/>
            </a:endParaRPr>
          </a:p>
        </p:txBody>
      </p:sp>
      <p:pic>
        <p:nvPicPr>
          <p:cNvPr id="11268" name="Picture 2" descr="G:\урок1 10 кл\1kort_pix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26"/>
          <a:stretch>
            <a:fillRect/>
          </a:stretch>
        </p:blipFill>
        <p:spPr bwMode="auto">
          <a:xfrm>
            <a:off x="5580063" y="1916113"/>
            <a:ext cx="34909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ые дни">
  <a:themeElements>
    <a:clrScheme name="Тема Office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632</Words>
  <Application>Microsoft Office PowerPoint</Application>
  <PresentationFormat>Экран (4:3)</PresentationFormat>
  <Paragraphs>52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Солнечные дни</vt:lpstr>
      <vt:lpstr>Мистецтво трипільської  та скіфської культур</vt:lpstr>
      <vt:lpstr>Слайд 2</vt:lpstr>
      <vt:lpstr>У різьбі по дереву й кістці, литті з бронзи, золота і срібла відтворювались постаті звірів або фантастичних істот. Зображення виконувались у своєрідній художній манері, яка дістала назву звіриного стилю. </vt:lpstr>
      <vt:lpstr>Олені, лосі, гірські козли, хижі птахи із розпростертими крилами, пантери з опущеними додолу головами, пташині лапи, звірині морди та вуха, кінські копита — із таких мотивів складається сюжет скіфських витворів. </vt:lpstr>
      <vt:lpstr>Одним із шедеврів скіфського мистецтва є золота бляха — фігура оленя із кургану біля станиці Костромської у Прикубанні. Оленя зображено у русі, орнаментальні роги підкреслюють силу та напруженість звіра.</vt:lpstr>
      <vt:lpstr>Знаменита пантера з Келермеського кургану, як  і костромський олень, виконана із золота і теж  є нащитною бляхою. Образ пантери переданий влучно й виразно, з виділенням вуха, ока, лап, хвоста.</vt:lpstr>
      <vt:lpstr>Слайд 7</vt:lpstr>
      <vt:lpstr>Греки і скіфи були сусідами. Відбувалося взаємопроникнення двох сусідніх культур. Так виникли витвори, зроблені майстрами-греками на скіфську тематику. </vt:lpstr>
      <vt:lpstr>Слайд 9</vt:lpstr>
      <vt:lpstr>Слайд 10</vt:lpstr>
      <vt:lpstr>Золота царська пектораль знайдена в 70-ті рр. XX ст.  у Дніпропетровській області (курган Товста Могила).  Це нагрудна прикраса скіфського царя. Сучасні вчені вважають, що в ній закодований скіфський календар — зодіак, сповнений таємниць. </vt:lpstr>
      <vt:lpstr>Слайд 12</vt:lpstr>
      <vt:lpstr> Зразки музики скіфської цивілізації, на жаль, не збереглися. Існує також дуже мало письмових згадок про неї. Водночас трапляються зображення виконавців на фресках, коштовностях. Серед археологічних знахідок зустрічаються музичні інструменти — металеві дзвіночки, бубонці, брязкальця, але найцікавішими серед них були своєрідні тризубці, які використовували при освяченні речей і житла під час обрядових дій. На кінцях зубців цього шумового інструмента розташовані пташки, що тримають  у дзьобиках кільця із дзвіночками. </vt:lpstr>
      <vt:lpstr>Слайд 14</vt:lpstr>
      <vt:lpstr>У мальованій кераміці виділяють посудини  з багатобарвним (поліхромним) або однобарвним (монохромним) орнаментом.</vt:lpstr>
      <vt:lpstr>Крім мальованого орнаменту, був ще на посуді орнамент прокреслений (ритий) або жолобковий і «продряпаний».</vt:lpstr>
      <vt:lpstr>Слайд 17</vt:lpstr>
      <vt:lpstr>Другим видом трипільського мистецтва була пластика. Глиняна скульптура зображувала жіночі фігури (магія родючості) і тварин.</vt:lpstr>
      <vt:lpstr>Вони різні за розміром,  але завжди з овальною покрівлею, прямокутні,  на ніжках та  з арковим входом. Функціональне  їх призначення невідоме. Можливо, це дарохранильниця, вівтар, «житло душі». Чотири знаки на її стінках можна сприйняти як  чотири  річні фази: зимове і літнє сонцестояння та весняне  й осіннє рівнодення.</vt:lpstr>
      <vt:lpstr>Трипільська культура проіснувала на території  сучасної України приблизно півтори тисячі років, а далі занепала.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трипільської  та скіфської культур</dc:title>
  <dc:creator>User</dc:creator>
  <cp:lastModifiedBy>MAXIMATOR</cp:lastModifiedBy>
  <cp:revision>2</cp:revision>
  <dcterms:created xsi:type="dcterms:W3CDTF">2012-06-16T20:04:35Z</dcterms:created>
  <dcterms:modified xsi:type="dcterms:W3CDTF">2015-01-28T17:24:22Z</dcterms:modified>
</cp:coreProperties>
</file>