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CBC"/>
    <a:srgbClr val="808080"/>
    <a:srgbClr val="000066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64208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2997200" cy="2878138"/>
          </a:xfrm>
          <a:prstGeom prst="rect">
            <a:avLst/>
          </a:prstGeom>
          <a:noFill/>
          <a:ln w="6350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463800"/>
            <a:ext cx="7772400" cy="1470025"/>
          </a:xfrm>
          <a:solidFill>
            <a:srgbClr val="FFFFFF">
              <a:alpha val="80000"/>
            </a:srgbClr>
          </a:solidFill>
          <a:ln w="6350"/>
        </p:spPr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55750" y="4292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1D0ED58B-9140-44A7-BEF3-FE6906D24E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F70F6-309C-43A8-8ECE-B0F3D3A20B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8950" y="188913"/>
            <a:ext cx="2125663" cy="57610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229350" cy="57610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A2F73-B17F-4622-86DD-C5E1D4A372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F3978-E7C1-43EF-8CE5-828749E883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98547-818F-4503-8EEF-90609CE8C5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141788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1388" y="1557338"/>
            <a:ext cx="414178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3C71D-E60C-4E2F-A165-1B7C8006AC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81FE6-F4FF-4D19-B191-FFF65CE753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FC4A6-2CE9-4028-BABD-745C8F3BD8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4167E-4AF0-4A20-8ED9-BF843D028F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2E6F5-0239-4C37-AEEE-02BC398661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8EB3C-B175-4FA7-BE7D-7CF9391C9E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AutoShape 260"/>
          <p:cNvSpPr>
            <a:spLocks noChangeArrowheads="1"/>
          </p:cNvSpPr>
          <p:nvPr/>
        </p:nvSpPr>
        <p:spPr bwMode="auto">
          <a:xfrm>
            <a:off x="323850" y="1484313"/>
            <a:ext cx="8640763" cy="4537075"/>
          </a:xfrm>
          <a:prstGeom prst="wedgeRectCallout">
            <a:avLst>
              <a:gd name="adj1" fmla="val -51398"/>
              <a:gd name="adj2" fmla="val 61546"/>
            </a:avLst>
          </a:prstGeom>
          <a:gradFill rotWithShape="1">
            <a:gsLst>
              <a:gs pos="0">
                <a:srgbClr val="C0C0C0">
                  <a:alpha val="60001"/>
                </a:srgbClr>
              </a:gs>
              <a:gs pos="100000">
                <a:schemeClr val="bg1"/>
              </a:gs>
            </a:gsLst>
            <a:lin ang="5400000" scaled="1"/>
          </a:gradFill>
          <a:ln w="635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2750" y="188913"/>
            <a:ext cx="7281863" cy="1143000"/>
          </a:xfrm>
          <a:prstGeom prst="rect">
            <a:avLst/>
          </a:prstGeom>
          <a:gradFill rotWithShape="1">
            <a:gsLst>
              <a:gs pos="0">
                <a:srgbClr val="BCBCBC">
                  <a:alpha val="60001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pic>
        <p:nvPicPr>
          <p:cNvPr id="1031" name="Picture 7" descr="64208m"/>
          <p:cNvPicPr>
            <a:picLocks noChangeAspect="1" noChangeArrowheads="1"/>
          </p:cNvPicPr>
          <p:nvPr/>
        </p:nvPicPr>
        <p:blipFill>
          <a:blip r:embed="rId13" cstate="print"/>
          <a:srcRect b="1845"/>
          <a:stretch>
            <a:fillRect/>
          </a:stretch>
        </p:blipFill>
        <p:spPr bwMode="auto">
          <a:xfrm>
            <a:off x="323850" y="190500"/>
            <a:ext cx="1223963" cy="1150938"/>
          </a:xfrm>
          <a:prstGeom prst="rect">
            <a:avLst/>
          </a:prstGeom>
          <a:noFill/>
          <a:ln w="6350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4359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31035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1AAC32-76F2-4C72-8920-A25FB49F6D4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7620" y="1785926"/>
            <a:ext cx="5029206" cy="2857520"/>
          </a:xfrm>
          <a:ln/>
        </p:spPr>
        <p:txBody>
          <a:bodyPr/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Наука в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Україні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у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другій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половині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40-х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років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– на початку 50-х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років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29058" y="4786322"/>
            <a:ext cx="6400800" cy="1752600"/>
          </a:xfrm>
        </p:spPr>
        <p:txBody>
          <a:bodyPr/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Виконала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ниця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11-А класу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Олійник Тетяни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992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501"/>
                <a:gridCol w="6541499"/>
              </a:tblGrid>
              <a:tr h="899162">
                <a:tc>
                  <a:txBody>
                    <a:bodyPr/>
                    <a:lstStyle/>
                    <a:p>
                      <a:r>
                        <a:rPr lang="uk-UA" sz="1700" b="1" i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С.Лебедєв </a:t>
                      </a:r>
                      <a:r>
                        <a:rPr lang="uk-UA" sz="17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1902-1974)- вчений, академік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Інститут електротехніки АН</a:t>
                      </a:r>
                      <a:r>
                        <a:rPr lang="uk-UA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УРСР</a:t>
                      </a:r>
                    </a:p>
                    <a:p>
                      <a:r>
                        <a:rPr lang="uk-UA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мала електронно-обчислювальна машина “МЕОМ”)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89055">
                <a:tc>
                  <a:txBody>
                    <a:bodyPr/>
                    <a:lstStyle/>
                    <a:p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Є.Патон 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(1870-1953)- український вчений</a:t>
                      </a:r>
                    </a:p>
                    <a:p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uk-UA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галузі  зварювальних процесів, мостобудування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Фундаментальні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дослідження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галузі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механізації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зварювальних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процесів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відновлення зруйнованих у війну мостів й побудова нових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спорудження газопроводу </a:t>
                      </a:r>
                      <a:r>
                        <a:rPr lang="uk-UA" sz="17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Дашава</a:t>
                      </a:r>
                      <a:r>
                        <a:rPr lang="uk-UA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Київ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застосування нових методів у машинобудуванні, металургії, </a:t>
                      </a:r>
                      <a:r>
                        <a:rPr lang="uk-UA" sz="17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інш</a:t>
                      </a:r>
                      <a:r>
                        <a:rPr lang="uk-UA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гал.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1507">
                <a:tc>
                  <a:txBody>
                    <a:bodyPr/>
                    <a:lstStyle/>
                    <a:p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З.Некрасов 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(1907-1990) </a:t>
                      </a:r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М. </a:t>
                      </a:r>
                      <a:r>
                        <a:rPr lang="uk-UA" sz="1700" b="1" i="1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Доброхотов</a:t>
                      </a:r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1889-1963), </a:t>
                      </a:r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І. </a:t>
                      </a:r>
                      <a:r>
                        <a:rPr lang="uk-UA" sz="1700" b="1" i="1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Францевич</a:t>
                      </a:r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(1905-1985)- науковці-металурги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Нова технологія  </a:t>
                      </a:r>
                      <a:r>
                        <a:rPr lang="uk-UA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виплавлення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 сталі</a:t>
                      </a:r>
                    </a:p>
                    <a:p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збільшення випуску металу на 10% без додаткових </a:t>
                      </a:r>
                      <a:r>
                        <a:rPr lang="uk-UA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капітовкладень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1507">
                <a:tc>
                  <a:txBody>
                    <a:bodyPr/>
                    <a:lstStyle/>
                    <a:p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М. </a:t>
                      </a:r>
                      <a:r>
                        <a:rPr lang="uk-UA" sz="1700" b="1" i="1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Стражеско</a:t>
                      </a:r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(1876-1952) – український терапевт, доктор медицини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Уперше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світі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поставив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прижиттєвий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700" b="0" i="0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діагноз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7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тромбозу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судин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серця</a:t>
                      </a:r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вивчав </a:t>
                      </a:r>
                      <a:r>
                        <a:rPr lang="uk-UA" sz="17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паталогії</a:t>
                      </a:r>
                      <a:r>
                        <a:rPr lang="uk-UA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органів кровообігу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sz="17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створення</a:t>
                      </a:r>
                      <a:r>
                        <a:rPr lang="uk-UA" sz="17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uk-UA" sz="17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класифікації недостатності </a:t>
                      </a:r>
                      <a:r>
                        <a:rPr lang="uk-UA" sz="17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кровообігу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sz="17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Національний науковий центр “ Інститут кардіології ім. академіка М.</a:t>
                      </a:r>
                      <a:r>
                        <a:rPr lang="uk-UA" sz="1700" b="0" i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Стражеска”</a:t>
                      </a:r>
                      <a:r>
                        <a:rPr lang="uk-UA" sz="17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 Києві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6768">
                <a:tc>
                  <a:txBody>
                    <a:bodyPr/>
                    <a:lstStyle/>
                    <a:p>
                      <a:r>
                        <a:rPr lang="uk-UA" sz="17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В. Філатов </a:t>
                      </a:r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(1875-1956) – учений - </a:t>
                      </a:r>
                      <a:r>
                        <a:rPr lang="uk-UA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офтольмолог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Новий метод лікування - тканинна терапія, що ефективно допомагає в боротьбі</a:t>
                      </a:r>
                      <a:r>
                        <a:rPr lang="uk-UA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 хворобами очей, з шкірними, внутрішніми, нервовими захворюваннями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Стрелка вправо 8">
            <a:hlinkClick r:id="rId2" action="ppaction://hlinksldjump"/>
          </p:cNvPr>
          <p:cNvSpPr/>
          <p:nvPr/>
        </p:nvSpPr>
        <p:spPr>
          <a:xfrm>
            <a:off x="6286512" y="2928934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8786842" y="0"/>
            <a:ext cx="357158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8786842" y="6715136"/>
            <a:ext cx="357158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Стрелка вправо 6">
            <a:hlinkClick r:id="rId5" action="ppaction://hlinksldjump"/>
          </p:cNvPr>
          <p:cNvSpPr/>
          <p:nvPr/>
        </p:nvSpPr>
        <p:spPr>
          <a:xfrm>
            <a:off x="8786842" y="4429132"/>
            <a:ext cx="357158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Стрелка вправо 9">
            <a:hlinkClick r:id="rId6" action="ppaction://hlinksldjump"/>
          </p:cNvPr>
          <p:cNvSpPr/>
          <p:nvPr/>
        </p:nvSpPr>
        <p:spPr>
          <a:xfrm>
            <a:off x="8786842" y="928670"/>
            <a:ext cx="357158" cy="285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/>
              <a:t>Сергій Олексійович </a:t>
            </a:r>
            <a:r>
              <a:rPr lang="uk-UA" i="1" dirty="0" smtClean="0"/>
              <a:t>Лебедєв</a:t>
            </a:r>
            <a:endParaRPr lang="ru-RU" i="1" dirty="0"/>
          </a:p>
        </p:txBody>
      </p:sp>
      <p:pic>
        <p:nvPicPr>
          <p:cNvPr id="5128" name="Picture 8" descr="http://5klass.net/datas/informatika/Istorija-razvitija-VT/0010-010-S.Lebedev-vnes-bolshoj-vklad-v-razvitie-EVM-v-SSS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8072462" cy="4572032"/>
          </a:xfrm>
          <a:prstGeom prst="rect">
            <a:avLst/>
          </a:prstGeom>
          <a:noFill/>
        </p:spPr>
      </p:pic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8429652" y="6429396"/>
            <a:ext cx="500066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214290"/>
            <a:ext cx="4714908" cy="1082660"/>
          </a:xfrm>
        </p:spPr>
        <p:txBody>
          <a:bodyPr/>
          <a:lstStyle/>
          <a:p>
            <a:r>
              <a:rPr lang="uk-UA" sz="5400" b="0" i="1" dirty="0" smtClean="0">
                <a:latin typeface="Times New Roman" pitchFamily="18" charset="0"/>
                <a:cs typeface="Times New Roman" pitchFamily="18" charset="0"/>
              </a:rPr>
              <a:t>Євген  </a:t>
            </a:r>
            <a:r>
              <a:rPr lang="uk-UA" sz="5400" b="0" i="1" dirty="0" smtClean="0">
                <a:latin typeface="Times New Roman" pitchFamily="18" charset="0"/>
                <a:cs typeface="Times New Roman" pitchFamily="18" charset="0"/>
              </a:rPr>
              <a:t>Патон</a:t>
            </a:r>
            <a:endParaRPr lang="ru-RU" sz="54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757478" cy="28971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786050" y="1357298"/>
            <a:ext cx="6143667" cy="285751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Патона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Початок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 1940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введений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експлуатацію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5 листопада 1953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Перший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суцільнозварний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завдовжки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1543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7" name="Picture 4" descr="Патон Є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2516037" cy="3571876"/>
          </a:xfrm>
          <a:prstGeom prst="rect">
            <a:avLst/>
          </a:prstGeom>
          <a:noFill/>
        </p:spPr>
      </p:pic>
      <p:pic>
        <p:nvPicPr>
          <p:cNvPr id="2052" name="Picture 4" descr="Файл:Paton's Bridge, Ki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143380"/>
            <a:ext cx="7266198" cy="2543169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rId4" action="ppaction://hlinksldjump"/>
          </p:cNvPr>
          <p:cNvSpPr/>
          <p:nvPr/>
        </p:nvSpPr>
        <p:spPr>
          <a:xfrm>
            <a:off x="8643934" y="6429396"/>
            <a:ext cx="500066" cy="428604"/>
          </a:xfrm>
          <a:prstGeom prst="rightArrow">
            <a:avLst>
              <a:gd name="adj1" fmla="val 43005"/>
              <a:gd name="adj2" fmla="val 534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anrys.ru/institutions/isi/nekras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928802"/>
            <a:ext cx="2152650" cy="28575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1500174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u="sng" dirty="0" smtClean="0">
                <a:latin typeface="Times New Roman" pitchFamily="18" charset="0"/>
                <a:cs typeface="Times New Roman" pitchFamily="18" charset="0"/>
              </a:rPr>
              <a:t>Зот Ілліч Некрасов 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 descr="http://upload.wikimedia.org/wikipedia/commons/thumb/4/48/Dobrokhotov_Nikolai_Nikolaevich_1932.JPG/240px-Dobrokhotov_Nikolai_Nikolaevich_19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785794"/>
            <a:ext cx="2658720" cy="35671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00364" y="0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u="sng" dirty="0" smtClean="0">
                <a:latin typeface="Times New Roman" pitchFamily="18" charset="0"/>
                <a:cs typeface="Times New Roman" pitchFamily="18" charset="0"/>
              </a:rPr>
              <a:t>Микола Михайлович </a:t>
            </a:r>
            <a:r>
              <a:rPr lang="uk-UA" sz="2000" b="1" i="1" u="sng" dirty="0" err="1" smtClean="0">
                <a:latin typeface="Times New Roman" pitchFamily="18" charset="0"/>
                <a:cs typeface="Times New Roman" pitchFamily="18" charset="0"/>
              </a:rPr>
              <a:t>Доброхотов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4272677"/>
            <a:ext cx="34290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присвячені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  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газифікації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твердого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конструювання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печей,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виплавки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розливання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конструювання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газогенераторів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5074" y="0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u="sng" dirty="0" smtClean="0">
                <a:latin typeface="Times New Roman" pitchFamily="18" charset="0"/>
                <a:cs typeface="Times New Roman" pitchFamily="18" charset="0"/>
              </a:rPr>
              <a:t>Іван Микитович </a:t>
            </a:r>
            <a:r>
              <a:rPr lang="uk-UA" sz="2000" b="1" i="1" u="sng" dirty="0" err="1" smtClean="0">
                <a:latin typeface="Times New Roman" pitchFamily="18" charset="0"/>
                <a:cs typeface="Times New Roman" pitchFamily="18" charset="0"/>
              </a:rPr>
              <a:t>Францевич</a:t>
            </a:r>
            <a:endParaRPr lang="ru-RU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22" y="3714752"/>
            <a:ext cx="30003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Францевича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присвячені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відзначаються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вогнетривкістю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міцністю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зносостійкістю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особливо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4" name="Picture 6" descr="http://archive.nbuv.gov.ua/institutions/materials/frantsevych_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785794"/>
            <a:ext cx="2114550" cy="2857500"/>
          </a:xfrm>
          <a:prstGeom prst="rect">
            <a:avLst/>
          </a:prstGeom>
          <a:noFill/>
        </p:spPr>
      </p:pic>
      <p:sp>
        <p:nvSpPr>
          <p:cNvPr id="11" name="Стрелка вправо 10">
            <a:hlinkClick r:id="rId5" action="ppaction://hlinksldjump"/>
          </p:cNvPr>
          <p:cNvSpPr/>
          <p:nvPr/>
        </p:nvSpPr>
        <p:spPr>
          <a:xfrm>
            <a:off x="8429652" y="6429396"/>
            <a:ext cx="500066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/>
              <a:t>Микола Дмитрович </a:t>
            </a:r>
            <a:r>
              <a:rPr lang="uk-UA" i="1" dirty="0" err="1" smtClean="0"/>
              <a:t>Стражеско</a:t>
            </a:r>
            <a:endParaRPr lang="ru-RU" i="1" dirty="0"/>
          </a:p>
        </p:txBody>
      </p:sp>
      <p:pic>
        <p:nvPicPr>
          <p:cNvPr id="18434" name="Picture 2" descr="Стражеско Микол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643050"/>
            <a:ext cx="3571900" cy="4539290"/>
          </a:xfrm>
          <a:prstGeom prst="rect">
            <a:avLst/>
          </a:prstGeom>
          <a:noFill/>
        </p:spPr>
      </p:pic>
      <p:pic>
        <p:nvPicPr>
          <p:cNvPr id="18436" name="Picture 4" descr="пам'ятни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285992"/>
            <a:ext cx="3189279" cy="4257687"/>
          </a:xfrm>
          <a:prstGeom prst="rect">
            <a:avLst/>
          </a:prstGeom>
          <a:noFill/>
        </p:spPr>
      </p:pic>
      <p:sp>
        <p:nvSpPr>
          <p:cNvPr id="5" name="Стрелка вправо 4">
            <a:hlinkClick r:id="rId4" action="ppaction://hlinksldjump"/>
          </p:cNvPr>
          <p:cNvSpPr/>
          <p:nvPr/>
        </p:nvSpPr>
        <p:spPr>
          <a:xfrm>
            <a:off x="8429652" y="6429396"/>
            <a:ext cx="500066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Філатов Володимир Петрович</a:t>
            </a:r>
            <a:endParaRPr lang="ru-RU" dirty="0"/>
          </a:p>
        </p:txBody>
      </p:sp>
      <p:pic>
        <p:nvPicPr>
          <p:cNvPr id="19458" name="Picture 2" descr="В.П. Філат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7" y="1428736"/>
            <a:ext cx="3129997" cy="457203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00430" y="1643050"/>
            <a:ext cx="50006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Філатов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почав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офтальмології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1917 р.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опублікував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метод пластики круглим стеблом,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хірургів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відомий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філатовське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кругле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стебло. Цей метод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відновній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хірургії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обширних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дефектах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Лисенківщина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729314"/>
          </a:xfrm>
        </p:spPr>
        <p:txBody>
          <a:bodyPr/>
          <a:lstStyle/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Лисенківщина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кампанія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(сер.30-х – поч.60-х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ХХст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Вона включала у себе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науки генетики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тимчасову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заборону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генетичних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СРСР.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Кампанія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Т.Д.Лисенка,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символом. У переносному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лисенківщина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будь яке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адміністративне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переслідування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політично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некоректні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погляди.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 1928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агроном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Трохим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Денисович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Лисенко заявив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яровизації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охолодження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злакових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культур перед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посівом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навесні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яровизация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принаймні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1854,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вивчалася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врожаї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таким чином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виявлялося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Розпочалася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газетна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кампанія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селянський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Трохим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Лисенко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представлявся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народу, самородок,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скоїв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революційне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Лисенко став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знаменитим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оскаржити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некоректне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Лисенка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шкідливість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яровизації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Лисенко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підтримували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авторитетні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Мічурін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Вавилов 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Виступ Лисенка Трохима Денисовича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66" cy="2643182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 Д. Лисенко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Кремлі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передовиків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урожайності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зерну,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трактористів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машиністів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молотилок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керівниками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уряду (29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грудня1935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р.).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Ззаду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зліва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направо) —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С.Косіор,А.Мікоян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А.Андрєєв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Й.Сталін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Файл:Lysenko with Stal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000372"/>
            <a:ext cx="6162274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6_Edugrayback">
  <a:themeElements>
    <a:clrScheme name="Edu blue lin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blue lin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blue li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lue lin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lue lin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56_Edugrayback</Template>
  <TotalTime>255</TotalTime>
  <Words>243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56_Edugrayback</vt:lpstr>
      <vt:lpstr>Наука в Україні у другій половині 40-х років – на початку 50-х років</vt:lpstr>
      <vt:lpstr>Слайд 2</vt:lpstr>
      <vt:lpstr>Сергій Олексійович Лебедєв</vt:lpstr>
      <vt:lpstr>Євген  Патон</vt:lpstr>
      <vt:lpstr>Слайд 5</vt:lpstr>
      <vt:lpstr>Микола Дмитрович Стражеско</vt:lpstr>
      <vt:lpstr>Філатов Володимир Петрович</vt:lpstr>
      <vt:lpstr>Лисенківщина</vt:lpstr>
      <vt:lpstr>Виступ Лисенка Трохима Денисовича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</dc:title>
  <dc:creator>Таня</dc:creator>
  <cp:lastModifiedBy>Таня</cp:lastModifiedBy>
  <cp:revision>26</cp:revision>
  <dcterms:created xsi:type="dcterms:W3CDTF">2013-10-31T11:59:44Z</dcterms:created>
  <dcterms:modified xsi:type="dcterms:W3CDTF">2013-11-05T20:32:31Z</dcterms:modified>
</cp:coreProperties>
</file>