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35" r:id="rId4"/>
    <p:sldId id="259" r:id="rId5"/>
    <p:sldId id="336" r:id="rId6"/>
    <p:sldId id="260" r:id="rId7"/>
    <p:sldId id="337" r:id="rId8"/>
    <p:sldId id="261" r:id="rId9"/>
    <p:sldId id="340" r:id="rId10"/>
    <p:sldId id="257" r:id="rId11"/>
    <p:sldId id="264" r:id="rId12"/>
    <p:sldId id="342" r:id="rId13"/>
    <p:sldId id="267" r:id="rId14"/>
    <p:sldId id="344" r:id="rId15"/>
    <p:sldId id="269" r:id="rId16"/>
    <p:sldId id="345" r:id="rId17"/>
    <p:sldId id="270" r:id="rId18"/>
    <p:sldId id="347" r:id="rId19"/>
    <p:sldId id="272" r:id="rId20"/>
    <p:sldId id="348" r:id="rId21"/>
    <p:sldId id="273" r:id="rId22"/>
    <p:sldId id="265" r:id="rId23"/>
    <p:sldId id="349" r:id="rId24"/>
    <p:sldId id="275" r:id="rId25"/>
    <p:sldId id="350" r:id="rId26"/>
    <p:sldId id="276" r:id="rId27"/>
    <p:sldId id="351" r:id="rId28"/>
    <p:sldId id="277" r:id="rId29"/>
    <p:sldId id="352" r:id="rId30"/>
    <p:sldId id="278" r:id="rId31"/>
    <p:sldId id="353" r:id="rId32"/>
    <p:sldId id="279" r:id="rId33"/>
    <p:sldId id="412" r:id="rId34"/>
    <p:sldId id="413" r:id="rId35"/>
    <p:sldId id="280" r:id="rId36"/>
    <p:sldId id="355" r:id="rId37"/>
    <p:sldId id="281" r:id="rId38"/>
    <p:sldId id="356" r:id="rId39"/>
    <p:sldId id="282" r:id="rId40"/>
    <p:sldId id="359" r:id="rId41"/>
    <p:sldId id="285" r:id="rId42"/>
    <p:sldId id="360" r:id="rId43"/>
    <p:sldId id="286" r:id="rId44"/>
    <p:sldId id="361" r:id="rId45"/>
    <p:sldId id="287" r:id="rId46"/>
    <p:sldId id="289" r:id="rId47"/>
    <p:sldId id="365" r:id="rId48"/>
    <p:sldId id="292" r:id="rId49"/>
    <p:sldId id="366" r:id="rId50"/>
    <p:sldId id="293" r:id="rId51"/>
    <p:sldId id="368" r:id="rId52"/>
    <p:sldId id="295" r:id="rId53"/>
    <p:sldId id="296" r:id="rId54"/>
    <p:sldId id="369" r:id="rId55"/>
    <p:sldId id="297" r:id="rId56"/>
    <p:sldId id="370" r:id="rId57"/>
    <p:sldId id="298" r:id="rId58"/>
    <p:sldId id="371" r:id="rId59"/>
    <p:sldId id="299" r:id="rId60"/>
    <p:sldId id="300" r:id="rId61"/>
    <p:sldId id="373" r:id="rId62"/>
    <p:sldId id="302" r:id="rId63"/>
    <p:sldId id="374" r:id="rId64"/>
    <p:sldId id="303" r:id="rId65"/>
    <p:sldId id="304" r:id="rId66"/>
    <p:sldId id="375" r:id="rId67"/>
    <p:sldId id="305" r:id="rId68"/>
    <p:sldId id="376" r:id="rId69"/>
    <p:sldId id="306" r:id="rId70"/>
    <p:sldId id="377" r:id="rId71"/>
    <p:sldId id="307" r:id="rId72"/>
    <p:sldId id="379" r:id="rId73"/>
    <p:sldId id="309" r:id="rId74"/>
    <p:sldId id="311" r:id="rId75"/>
    <p:sldId id="382" r:id="rId76"/>
    <p:sldId id="313" r:id="rId77"/>
    <p:sldId id="383" r:id="rId78"/>
    <p:sldId id="314" r:id="rId79"/>
    <p:sldId id="384" r:id="rId80"/>
    <p:sldId id="315" r:id="rId81"/>
    <p:sldId id="385" r:id="rId82"/>
    <p:sldId id="316" r:id="rId83"/>
    <p:sldId id="388" r:id="rId84"/>
    <p:sldId id="319" r:id="rId85"/>
    <p:sldId id="409" r:id="rId86"/>
    <p:sldId id="408" r:id="rId87"/>
    <p:sldId id="320" r:id="rId88"/>
    <p:sldId id="389" r:id="rId89"/>
    <p:sldId id="321" r:id="rId90"/>
    <p:sldId id="390" r:id="rId91"/>
    <p:sldId id="322" r:id="rId92"/>
    <p:sldId id="391" r:id="rId93"/>
    <p:sldId id="323" r:id="rId94"/>
    <p:sldId id="324" r:id="rId95"/>
    <p:sldId id="393" r:id="rId96"/>
    <p:sldId id="326" r:id="rId97"/>
    <p:sldId id="394" r:id="rId98"/>
    <p:sldId id="327" r:id="rId99"/>
    <p:sldId id="396" r:id="rId100"/>
    <p:sldId id="329" r:id="rId101"/>
    <p:sldId id="397" r:id="rId102"/>
    <p:sldId id="330" r:id="rId103"/>
    <p:sldId id="398" r:id="rId104"/>
    <p:sldId id="331" r:id="rId105"/>
    <p:sldId id="400" r:id="rId106"/>
    <p:sldId id="333" r:id="rId107"/>
    <p:sldId id="401" r:id="rId108"/>
    <p:sldId id="334" r:id="rId109"/>
    <p:sldId id="411" r:id="rId110"/>
    <p:sldId id="410" r:id="rId1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дрей" initials="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724DD46-1E25-4BF5-B4AB-E6B163C345F0}" type="datetimeFigureOut">
              <a:rPr lang="uk-UA" smtClean="0"/>
              <a:pPr/>
              <a:t>09.11.2012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00B66AB-BC12-4B58-9B22-69A206A5034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3" Type="http://schemas.openxmlformats.org/officeDocument/2006/relationships/slide" Target="slide22.xml"/><Relationship Id="rId7" Type="http://schemas.openxmlformats.org/officeDocument/2006/relationships/slide" Target="slide6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slide" Target="slide94.xml"/><Relationship Id="rId5" Type="http://schemas.openxmlformats.org/officeDocument/2006/relationships/slide" Target="slide46.xml"/><Relationship Id="rId10" Type="http://schemas.openxmlformats.org/officeDocument/2006/relationships/slide" Target="slide87.xml"/><Relationship Id="rId4" Type="http://schemas.openxmlformats.org/officeDocument/2006/relationships/slide" Target="slide35.xml"/><Relationship Id="rId9" Type="http://schemas.openxmlformats.org/officeDocument/2006/relationships/slide" Target="slide7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7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upload.wikimedia.org/wikipedia/commons/7/73/Repin_Cossacks.jpg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upload.wikimedia.org/wikipedia/commons/7/73/Repin_Cossacks.jpg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jpeg"/><Relationship Id="rId7" Type="http://schemas.openxmlformats.org/officeDocument/2006/relationships/image" Target="../media/image8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9.jpeg"/><Relationship Id="rId9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8496944" cy="2232248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Перелік пам’яток </a:t>
            </a:r>
            <a:b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  <a:t>архітектури та образотворчого мистецтва, обов’язкових для розпізнавання абітурієнтами</a:t>
            </a:r>
            <a:br>
              <a:rPr lang="uk-UA" sz="3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(за програмою ЗНО з історії України 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2013 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року) </a:t>
            </a:r>
            <a:endParaRPr lang="uk-UA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501008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" action="ppaction://hlinkshowjump?jump=nextslide"/>
              </a:rPr>
              <a:t>Виникнення </a:t>
            </a: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" action="ppaction://hlinkshowjump?jump=nextslide"/>
              </a:rPr>
              <a:t>та розквіт Київської 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" action="ppaction://hlinkshowjump?jump=nextslide"/>
              </a:rPr>
              <a:t>Русі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2" action="ppaction://hlinksldjump"/>
              </a:rPr>
              <a:t>Київська Русь за часів роздробленості. Галицько-Волинська держава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Українські </a:t>
            </a: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землі у складі Великого князівства Литовського та інших держав (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у</a:t>
            </a:r>
            <a:r>
              <a:rPr lang="uk-UA" sz="1400" i="1" dirty="0" smtClean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 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другій </a:t>
            </a: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половині XIV </a:t>
            </a:r>
            <a:r>
              <a:rPr lang="uk-UA" sz="1400" i="1" dirty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–</a:t>
            </a: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 першій половині XVI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3" action="ppaction://hlinksldjump"/>
              </a:rPr>
              <a:t>.)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4" action="ppaction://hlinksldjump"/>
              </a:rPr>
              <a:t>Українські землі в другій половині ХVІ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4" action="ppaction://hlinksldjump"/>
              </a:rPr>
              <a:t>.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5" action="ppaction://hlinksldjump"/>
              </a:rPr>
              <a:t>Українські землі в першій половині ХVІІ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5" action="ppaction://hlinksldjump"/>
              </a:rPr>
              <a:t>.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6" action="ppaction://hlinksldjump"/>
              </a:rPr>
              <a:t>Початок н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6" action="ppaction://hlinksldjump"/>
              </a:rPr>
              <a:t>аціонально-визвольної війни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Українські землі в 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50</a:t>
            </a:r>
            <a:r>
              <a:rPr lang="uk-UA" sz="1400" i="1" dirty="0" smtClean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–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80-ті </a:t>
            </a: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рр. XVII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.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8" action="ppaction://hlinksldjump"/>
              </a:rPr>
              <a:t>Українські землі наприкінці ХVІІ </a:t>
            </a:r>
            <a:r>
              <a:rPr lang="uk-UA" sz="1400" i="1" dirty="0">
                <a:solidFill>
                  <a:schemeClr val="accent4">
                    <a:lumMod val="75000"/>
                  </a:schemeClr>
                </a:solidFill>
                <a:hlinkClick r:id="rId8" action="ppaction://hlinksldjump"/>
              </a:rPr>
              <a:t>– </a:t>
            </a: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8" action="ppaction://hlinksldjump"/>
              </a:rPr>
              <a:t>у</a:t>
            </a:r>
            <a:r>
              <a:rPr lang="uk-UA" sz="1400" i="1" dirty="0">
                <a:solidFill>
                  <a:schemeClr val="accent4">
                    <a:lumMod val="75000"/>
                  </a:schemeClr>
                </a:solidFill>
                <a:hlinkClick r:id="rId8" action="ppaction://hlinksldjump"/>
              </a:rPr>
              <a:t> </a:t>
            </a: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8" action="ppaction://hlinksldjump"/>
              </a:rPr>
              <a:t>першій половині ХVІІІ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8" action="ppaction://hlinksldjump"/>
              </a:rPr>
              <a:t>.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9" action="ppaction://hlinksldjump"/>
              </a:rPr>
              <a:t>Українські землі в другій половині XVIII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9" action="ppaction://hlinksldjump"/>
              </a:rPr>
              <a:t>.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10" action="ppaction://hlinksldjump"/>
              </a:rPr>
              <a:t>Українські землі у складі Російської та Австрійської імперій у першій половині ХІХ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10" action="ppaction://hlinksldjump"/>
              </a:rPr>
              <a:t>.</a:t>
            </a:r>
            <a:endParaRPr lang="uk-UA" sz="14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uk-UA" sz="1400" b="1" i="1" dirty="0">
                <a:solidFill>
                  <a:schemeClr val="accent4">
                    <a:lumMod val="75000"/>
                  </a:schemeClr>
                </a:solidFill>
                <a:hlinkClick r:id="rId11" action="ppaction://hlinksldjump"/>
              </a:rPr>
              <a:t>Українські землі у складі Російської та Австрійської (Австро-Угорської) імперії у другій половині ХІХ ст. – початку ХХ ст</a:t>
            </a:r>
            <a:r>
              <a:rPr lang="uk-UA" sz="1400" b="1" i="1" dirty="0" smtClean="0">
                <a:solidFill>
                  <a:schemeClr val="accent4">
                    <a:lumMod val="75000"/>
                  </a:schemeClr>
                </a:solidFill>
                <a:hlinkClick r:id="rId11" action="ppaction://hlinksldjump"/>
              </a:rPr>
              <a:t>.</a:t>
            </a:r>
            <a:endParaRPr lang="uk-UA" sz="14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Автор-упорядник презентації - Жаріков В.В. </a:t>
            </a:r>
            <a:r>
              <a:rPr lang="uk-UA" sz="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</a:t>
            </a:r>
            <a:endParaRPr lang="uk-UA" sz="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D:\Віктор\Історія\ЗНО\ЗНО-2012\Обовязкові памятки\1.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41865"/>
            <a:ext cx="3672408" cy="544756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1520" y="59492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Родина князя Святослава Ярославича. Мініатюра з «Ізборника</a:t>
            </a:r>
            <a:r>
              <a:rPr lang="uk-UA" dirty="0" smtClean="0"/>
              <a:t>». 1073.</a:t>
            </a:r>
            <a:endParaRPr lang="uk-UA" dirty="0"/>
          </a:p>
        </p:txBody>
      </p:sp>
      <p:sp>
        <p:nvSpPr>
          <p:cNvPr id="5" name="Управляющая кнопка: в начало 4">
            <a:hlinkClick r:id="" action="ppaction://hlinkshowjump?jump=firstslide" highlightClick="1"/>
          </p:cNvPr>
          <p:cNvSpPr/>
          <p:nvPr/>
        </p:nvSpPr>
        <p:spPr>
          <a:xfrm>
            <a:off x="7596336" y="4797152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Будинок резиденції митрополита Буковини в Чернівцях. 1864–1873.</a:t>
            </a:r>
            <a:endParaRPr lang="uk-UA" dirty="0"/>
          </a:p>
        </p:txBody>
      </p:sp>
      <p:pic>
        <p:nvPicPr>
          <p:cNvPr id="8195" name="Picture 3" descr="D:\Віктор\Історія\ЗНО\ЗНО-2012\Обовязкові памятки\11.5а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796136" y="476672"/>
            <a:ext cx="2880320" cy="2160240"/>
          </a:xfrm>
          <a:prstGeom prst="rect">
            <a:avLst/>
          </a:prstGeom>
          <a:noFill/>
        </p:spPr>
      </p:pic>
      <p:pic>
        <p:nvPicPr>
          <p:cNvPr id="8196" name="Picture 4" descr="D:\Віктор\Історія\ЗНО\ЗНО-2012\Обовязкові памятки\11.5б.jpg"/>
          <p:cNvPicPr>
            <a:picLocks noChangeAspect="1" noChangeArrowheads="1"/>
          </p:cNvPicPr>
          <p:nvPr/>
        </p:nvPicPr>
        <p:blipFill>
          <a:blip r:embed="rId3" cstate="print"/>
          <a:srcRect l="3507" t="3988" r="3507" b="3988"/>
          <a:stretch>
            <a:fillRect/>
          </a:stretch>
        </p:blipFill>
        <p:spPr bwMode="auto">
          <a:xfrm>
            <a:off x="6228184" y="4041946"/>
            <a:ext cx="2448272" cy="1851133"/>
          </a:xfrm>
          <a:prstGeom prst="rect">
            <a:avLst/>
          </a:prstGeom>
          <a:noFill/>
        </p:spPr>
      </p:pic>
      <p:pic>
        <p:nvPicPr>
          <p:cNvPr id="8197" name="Picture 5" descr="D:\Віктор\Історія\ЗНО\ЗНО-2012\Обовязкові памятки\11.5в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67542" y="476672"/>
            <a:ext cx="3756939" cy="2160240"/>
          </a:xfrm>
          <a:prstGeom prst="rect">
            <a:avLst/>
          </a:prstGeom>
          <a:noFill/>
        </p:spPr>
      </p:pic>
      <p:pic>
        <p:nvPicPr>
          <p:cNvPr id="8198" name="Picture 6" descr="D:\Віктор\Історія\ЗНО\ЗНО-2012\Обовязкові памятки\11.г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827584" y="3933056"/>
            <a:ext cx="2592288" cy="1943455"/>
          </a:xfrm>
          <a:prstGeom prst="rect">
            <a:avLst/>
          </a:prstGeom>
          <a:noFill/>
        </p:spPr>
      </p:pic>
      <p:pic>
        <p:nvPicPr>
          <p:cNvPr id="10" name="Picture 2" descr="D:\Віктор\Історія\ЗНО\ЗНО-2012\Обовязкові памятки\11.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2348880"/>
            <a:ext cx="5464136" cy="1857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Віктор\Історія\ЗНО\ЗНО-2012\Обовязкові памятки\11.6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2195736" y="539165"/>
            <a:ext cx="4608512" cy="52174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Віктор\Історія\ЗНО\ЗНО-2012\Обовязкові памятки\11.6.jpg"/>
          <p:cNvPicPr>
            <a:picLocks noChangeAspect="1" noChangeArrowheads="1"/>
          </p:cNvPicPr>
          <p:nvPr/>
        </p:nvPicPr>
        <p:blipFill>
          <a:blip r:embed="rId2" cstate="print"/>
          <a:srcRect l="2941" r="1471"/>
          <a:stretch>
            <a:fillRect/>
          </a:stretch>
        </p:blipFill>
        <p:spPr bwMode="auto">
          <a:xfrm>
            <a:off x="3851920" y="908721"/>
            <a:ext cx="4758497" cy="4569096"/>
          </a:xfrm>
          <a:prstGeom prst="rect">
            <a:avLst/>
          </a:prstGeom>
          <a:noFill/>
        </p:spPr>
      </p:pic>
      <p:pic>
        <p:nvPicPr>
          <p:cNvPr id="9220" name="Picture 4" descr="D:\Віктор\Історія\ЗНО\ЗНО-2012\Обовязкові памятки\11.6б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548680"/>
            <a:ext cx="2945904" cy="1998305"/>
          </a:xfrm>
          <a:prstGeom prst="roundRect">
            <a:avLst>
              <a:gd name="adj" fmla="val 3484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221" name="Picture 5" descr="D:\Віктор\Історія\ЗНО\ЗНО-2012\Обовязкові памятки\11.6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08920"/>
            <a:ext cx="2232248" cy="2232248"/>
          </a:xfrm>
          <a:prstGeom prst="rect">
            <a:avLst/>
          </a:prstGeom>
          <a:noFill/>
        </p:spPr>
      </p:pic>
      <p:pic>
        <p:nvPicPr>
          <p:cNvPr id="8" name="Picture 3" descr="D:\Віктор\Історія\ЗНО\ЗНО-2012\Обовязкові памятки\11.6а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195736" y="3717032"/>
            <a:ext cx="1908098" cy="21602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Володимирський собор у Києві. 1862–1896. 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11.7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683568" y="692696"/>
            <a:ext cx="7797917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Картина </a:t>
            </a:r>
            <a:r>
              <a:rPr lang="uk-UA" dirty="0" smtClean="0"/>
              <a:t>«Сінокіс</a:t>
            </a:r>
            <a:r>
              <a:rPr lang="uk-UA" dirty="0" smtClean="0"/>
              <a:t>» </a:t>
            </a:r>
            <a:r>
              <a:rPr lang="uk-UA" dirty="0" smtClean="0"/>
              <a:t>М. Пимоненка</a:t>
            </a:r>
            <a:endParaRPr lang="uk-UA" dirty="0"/>
          </a:p>
        </p:txBody>
      </p:sp>
      <p:pic>
        <p:nvPicPr>
          <p:cNvPr id="10242" name="Picture 2" descr="D:\Віктор\Історія\ЗНО\ЗНО-2012\Обовязкові памятки\11.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83568" y="692696"/>
            <a:ext cx="7797917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Файл:Repin Cossa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755576" y="908720"/>
            <a:ext cx="7632848" cy="450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Файл:Repin Cossa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55576" y="908720"/>
            <a:ext cx="7632848" cy="450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587727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Картина «Запорожці пишуть листа турецькому султанові» І. Рєпіна. 1878</a:t>
            </a:r>
            <a:r>
              <a:rPr lang="uk-UA" b="1" dirty="0" smtClean="0"/>
              <a:t>–</a:t>
            </a:r>
            <a:r>
              <a:rPr lang="uk-UA" dirty="0" smtClean="0"/>
              <a:t>1891.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11.10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 l="3561" t="1435" r="2481" b="3054"/>
          <a:stretch>
            <a:fillRect/>
          </a:stretch>
        </p:blipFill>
        <p:spPr bwMode="auto">
          <a:xfrm>
            <a:off x="971600" y="715871"/>
            <a:ext cx="7186154" cy="48733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Віктор\Історія\ЗНО\ЗНО-2012\Обовязкові памятки\11.10а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3561" t="1435" r="2481" b="3054"/>
          <a:stretch>
            <a:fillRect/>
          </a:stretch>
        </p:blipFill>
        <p:spPr bwMode="auto">
          <a:xfrm>
            <a:off x="3203848" y="1268760"/>
            <a:ext cx="5449419" cy="3695583"/>
          </a:xfrm>
          <a:prstGeom prst="rect">
            <a:avLst/>
          </a:prstGeom>
          <a:noFill/>
        </p:spPr>
      </p:pic>
      <p:pic>
        <p:nvPicPr>
          <p:cNvPr id="13315" name="Picture 3" descr="D:\Віктор\Історія\ЗНО\ЗНО-2012\Обовязкові памятки\11.10б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555948"/>
            <a:ext cx="2592288" cy="3168352"/>
          </a:xfrm>
          <a:prstGeom prst="rect">
            <a:avLst/>
          </a:prstGeom>
          <a:noFill/>
        </p:spPr>
      </p:pic>
      <p:pic>
        <p:nvPicPr>
          <p:cNvPr id="13316" name="Picture 4" descr="D:\Віктор\Історія\ЗНО\ЗНО-2012\Обовязкові памятки\11.10в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39552" y="3789040"/>
            <a:ext cx="2592287" cy="20437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Пам’ятник Б.Хмельницькому в Києві. Скульптор М. </a:t>
            </a:r>
            <a:r>
              <a:rPr lang="uk-UA" dirty="0" err="1" smtClean="0"/>
              <a:t>Микешин</a:t>
            </a:r>
            <a:r>
              <a:rPr lang="uk-UA" dirty="0" smtClean="0"/>
              <a:t>. 1888.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Picture 3" descr="D:\Віктор\ЗНО-2013\opera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611560" y="764704"/>
            <a:ext cx="7908625" cy="4646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916832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/>
              <a:t>Київська Русь за часів роздробленості. </a:t>
            </a:r>
            <a:endParaRPr lang="uk-UA" sz="4000" b="1" i="1" dirty="0" smtClean="0"/>
          </a:p>
          <a:p>
            <a:pPr algn="ctr"/>
            <a:r>
              <a:rPr lang="uk-UA" sz="4000" b="1" i="1" dirty="0" smtClean="0"/>
              <a:t>Галицько-Волинська </a:t>
            </a:r>
            <a:r>
              <a:rPr lang="uk-UA" sz="4000" b="1" i="1" dirty="0"/>
              <a:t>держава</a:t>
            </a:r>
            <a:endParaRPr lang="uk-UA" sz="4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Будівля Національної опери України. 1901.</a:t>
            </a:r>
            <a:endParaRPr lang="uk-UA" dirty="0"/>
          </a:p>
        </p:txBody>
      </p:sp>
      <p:sp>
        <p:nvSpPr>
          <p:cNvPr id="8" name="Управляющая кнопка: в начало 7">
            <a:hlinkClick r:id="" action="ppaction://hlinkshowjump?jump=firs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Picture 3" descr="D:\Віктор\ЗНО-2013\op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15" y="662991"/>
            <a:ext cx="7908625" cy="4646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Віктор\Історія\ЗНО\ЗНО-2012\Обовязкові памятки\2.2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2627785" y="524679"/>
            <a:ext cx="3906432" cy="52085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Віктор\Історія\ЗНО\ЗНО-2012\Обовязкові памятки\2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3744416" cy="4992556"/>
          </a:xfrm>
          <a:prstGeom prst="rect">
            <a:avLst/>
          </a:prstGeom>
          <a:noFill/>
        </p:spPr>
      </p:pic>
      <p:pic>
        <p:nvPicPr>
          <p:cNvPr id="5" name="Picture 4" descr="D:\Віктор\Історія\ЗНО\ЗНО-2012\Обовязкові памятки\2.2а.jpg"/>
          <p:cNvPicPr>
            <a:picLocks noChangeAspect="1" noChangeArrowheads="1"/>
          </p:cNvPicPr>
          <p:nvPr/>
        </p:nvPicPr>
        <p:blipFill>
          <a:blip r:embed="rId3" cstate="print"/>
          <a:srcRect t="1427" b="1547"/>
          <a:stretch>
            <a:fillRect/>
          </a:stretch>
        </p:blipFill>
        <p:spPr bwMode="auto">
          <a:xfrm>
            <a:off x="4788024" y="620688"/>
            <a:ext cx="3528392" cy="499855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/>
              <a:t>Холмська</a:t>
            </a:r>
            <a:r>
              <a:rPr lang="uk-UA" dirty="0"/>
              <a:t> ікона Богородиці (візантійська традиція). 11 ст.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Віктор\Історія\ЗНО\ЗНО-2012\Обовязкові памятки\2.4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2699792" y="548680"/>
            <a:ext cx="3528392" cy="52696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Віктор\Історія\ЗНО\ЗНО-2012\Обовязкові памятки\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2574815" cy="3785674"/>
          </a:xfrm>
          <a:prstGeom prst="rect">
            <a:avLst/>
          </a:prstGeom>
          <a:noFill/>
        </p:spPr>
      </p:pic>
      <p:pic>
        <p:nvPicPr>
          <p:cNvPr id="5" name="Picture 9" descr="D:\Віктор\Історія\ЗНО\ЗНО-2012\Обовязкові памятки\2.4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3423198" cy="51125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Вишгородська ікона Богородиці (візантійська традиція). 1 пол. 12 ст.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:\Віктор\Історія\ЗНО\ЗНО-2012\Обовязкові памятки\2.5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2681790" y="764704"/>
            <a:ext cx="3618402" cy="48245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:\Віктор\Історія\ЗНО\ЗНО-2012\Обовязкові памятки\2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806" y="1052735"/>
            <a:ext cx="3258362" cy="43444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/>
              <a:t>Дорогобузька</a:t>
            </a:r>
            <a:r>
              <a:rPr lang="uk-UA" dirty="0"/>
              <a:t> ікона Богородиці (остання третина 13 ст</a:t>
            </a:r>
            <a:r>
              <a:rPr lang="uk-UA" dirty="0" smtClean="0"/>
              <a:t>.)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Віктор\Історія\ЗНО\ЗНО-2012\Обовязкові памятки\2.7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2555776" y="476672"/>
            <a:ext cx="3999480" cy="5337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Віктор\Історія\ЗНО\ЗНО-2012\Обовязкові памятки\2.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555776" y="476672"/>
            <a:ext cx="3999480" cy="5337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П’ятницька церква в Чернігові. Кінець 12 ст.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564904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/>
              <a:t>Виникнення та розквіт Київської Русі</a:t>
            </a:r>
          </a:p>
          <a:p>
            <a:pPr algn="ctr"/>
            <a:endParaRPr lang="uk-UA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D:\Віктор\Історія\ЗНО\ЗНО-2012\Обовязкові памятки\2.8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1259632" y="670912"/>
            <a:ext cx="6552727" cy="502922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D:\Віктор\Історія\ЗНО\ЗНО-2012\Обовязкові памятки\2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620688"/>
            <a:ext cx="4315787" cy="3312368"/>
          </a:xfrm>
          <a:prstGeom prst="rect">
            <a:avLst/>
          </a:prstGeom>
          <a:noFill/>
        </p:spPr>
      </p:pic>
      <p:pic>
        <p:nvPicPr>
          <p:cNvPr id="5" name="Picture 15" descr="D:\Віктор\Історія\ЗНО\ЗНО-2012\Обовязкові памятки\2.8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700" y="2996952"/>
            <a:ext cx="2123449" cy="2834700"/>
          </a:xfrm>
          <a:prstGeom prst="rect">
            <a:avLst/>
          </a:prstGeom>
          <a:noFill/>
        </p:spPr>
      </p:pic>
      <p:pic>
        <p:nvPicPr>
          <p:cNvPr id="6" name="Picture 16" descr="D:\Віктор\Історія\ЗНО\ЗНО-2012\Обовязкові памятки\2.8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48680"/>
            <a:ext cx="2970330" cy="39604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Церква святого Пантелеймона в Галичі. Кінець 12 ст.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в начало 8">
            <a:hlinkClick r:id="" action="ppaction://hlinkshowjump?jump=firstslide" highlightClick="1"/>
          </p:cNvPr>
          <p:cNvSpPr/>
          <p:nvPr/>
        </p:nvSpPr>
        <p:spPr>
          <a:xfrm>
            <a:off x="7596336" y="4797152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5536" y="1196752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/>
              <a:t>Українські землі у складі Великого князівства Литовського та інших держав </a:t>
            </a:r>
            <a:endParaRPr lang="uk-UA" sz="4000" b="1" i="1" dirty="0" smtClean="0"/>
          </a:p>
          <a:p>
            <a:pPr algn="ctr"/>
            <a:r>
              <a:rPr lang="uk-UA" sz="4000" b="1" i="1" dirty="0" smtClean="0"/>
              <a:t>(у</a:t>
            </a:r>
            <a:r>
              <a:rPr lang="uk-UA" sz="4000" i="1" dirty="0" smtClean="0"/>
              <a:t> </a:t>
            </a:r>
            <a:r>
              <a:rPr lang="uk-UA" sz="4000" b="1" i="1" dirty="0" smtClean="0"/>
              <a:t>другій </a:t>
            </a:r>
            <a:r>
              <a:rPr lang="uk-UA" sz="4000" b="1" i="1" dirty="0"/>
              <a:t>половині XIV </a:t>
            </a:r>
            <a:r>
              <a:rPr lang="uk-UA" sz="4000" i="1" dirty="0"/>
              <a:t>–</a:t>
            </a:r>
            <a:r>
              <a:rPr lang="uk-UA" sz="4000" b="1" i="1" dirty="0"/>
              <a:t> першій половині XVI ст.)</a:t>
            </a:r>
            <a:endParaRPr lang="uk-UA" sz="4000" i="1" dirty="0"/>
          </a:p>
          <a:p>
            <a:pPr algn="ctr"/>
            <a:endParaRPr lang="uk-UA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3.1в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2411760" y="476672"/>
            <a:ext cx="4248472" cy="54467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Ікона Богородиці з пророками з церкви у </a:t>
            </a:r>
            <a:r>
              <a:rPr lang="uk-UA" dirty="0" err="1" smtClean="0"/>
              <a:t>Підгородцях</a:t>
            </a:r>
            <a:endParaRPr lang="uk-UA" dirty="0"/>
          </a:p>
        </p:txBody>
      </p:sp>
      <p:pic>
        <p:nvPicPr>
          <p:cNvPr id="21506" name="Picture 2" descr="D:\Віктор\Історія\ЗНО\ЗНО-2012\Обовязкові памятки\3.1в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411760" y="476672"/>
            <a:ext cx="4248472" cy="54467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Віктор\Історія\ЗНО\ЗНО-2012\Обовязкові памятки\3.2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1187624" y="638692"/>
            <a:ext cx="6768752" cy="50765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Віктор\Історія\ЗНО\ЗНО-2012\Обовязкові памятки\3.2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94674"/>
            <a:ext cx="3528392" cy="26462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Вірменський собор у Львові. 1363.</a:t>
            </a:r>
          </a:p>
        </p:txBody>
      </p:sp>
      <p:pic>
        <p:nvPicPr>
          <p:cNvPr id="23554" name="Picture 2" descr="D:\Віктор\Історія\ЗНО\ЗНО-2012\Обовязкові памятки\3.2г.jpg"/>
          <p:cNvPicPr>
            <a:picLocks noChangeAspect="1" noChangeArrowheads="1"/>
          </p:cNvPicPr>
          <p:nvPr/>
        </p:nvPicPr>
        <p:blipFill>
          <a:blip r:embed="rId3" cstate="print"/>
          <a:srcRect l="10219" r="15697" b="3344"/>
          <a:stretch>
            <a:fillRect/>
          </a:stretch>
        </p:blipFill>
        <p:spPr bwMode="auto">
          <a:xfrm>
            <a:off x="683568" y="476672"/>
            <a:ext cx="3816424" cy="5395632"/>
          </a:xfrm>
          <a:prstGeom prst="rect">
            <a:avLst/>
          </a:prstGeom>
          <a:noFill/>
        </p:spPr>
      </p:pic>
      <p:pic>
        <p:nvPicPr>
          <p:cNvPr id="23555" name="Picture 3" descr="D:\Віктор\Історія\ЗНО\ЗНО-2012\Обовязкові памятки\3.2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168088"/>
            <a:ext cx="3528392" cy="26495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Віктор\Історія\ЗНО\ЗНО-2012\Обовязкові памятки\3.3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30000"/>
          </a:blip>
          <a:srcRect/>
          <a:stretch>
            <a:fillRect/>
          </a:stretch>
        </p:blipFill>
        <p:spPr bwMode="auto">
          <a:xfrm>
            <a:off x="1547664" y="836712"/>
            <a:ext cx="5971386" cy="45621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Віктор\Історія\ЗНО\ЗНО-2012\Обовязкові памятки\3.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9552" y="1268760"/>
            <a:ext cx="4995318" cy="3816424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268760"/>
            <a:ext cx="2880320" cy="38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Верхній замок у Луцьку. 2 пол. 14 ст.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Фотки\Архив\Замки Украины\76330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863672" y="692696"/>
            <a:ext cx="7426550" cy="49549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1.1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10000"/>
          </a:blip>
          <a:srcRect/>
          <a:stretch>
            <a:fillRect/>
          </a:stretch>
        </p:blipFill>
        <p:spPr bwMode="auto">
          <a:xfrm>
            <a:off x="971600" y="476672"/>
            <a:ext cx="7211399" cy="53823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Віктор\Фотки\Архив\Замки Украины\76330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63672" y="692696"/>
            <a:ext cx="7426550" cy="49549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Кам’янець-Подільська фортеця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Фотки\Архив\Замки Украины\ukraine_hotin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 r="15306"/>
          <a:stretch>
            <a:fillRect/>
          </a:stretch>
        </p:blipFill>
        <p:spPr bwMode="auto">
          <a:xfrm>
            <a:off x="1547664" y="476672"/>
            <a:ext cx="6048672" cy="53563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Віктор\Фотки\Архив\Замки Украины\ukraine_hotin.jpg"/>
          <p:cNvPicPr>
            <a:picLocks noChangeAspect="1" noChangeArrowheads="1"/>
          </p:cNvPicPr>
          <p:nvPr/>
        </p:nvPicPr>
        <p:blipFill>
          <a:blip r:embed="rId2" cstate="print"/>
          <a:srcRect r="15306"/>
          <a:stretch>
            <a:fillRect/>
          </a:stretch>
        </p:blipFill>
        <p:spPr bwMode="auto">
          <a:xfrm>
            <a:off x="1547664" y="476672"/>
            <a:ext cx="6048672" cy="53563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59492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Хотинська фортеця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Picture 2" descr="D:\Віктор\ЗНО-2013\ханський палац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 l="1424" r="1736"/>
          <a:stretch>
            <a:fillRect/>
          </a:stretch>
        </p:blipFill>
        <p:spPr bwMode="auto">
          <a:xfrm>
            <a:off x="1259632" y="620688"/>
            <a:ext cx="6624736" cy="5130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59492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Ханський палац у Бахчисараї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в начало 8">
            <a:hlinkClick r:id="" action="ppaction://hlinkshowjump?jump=firs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D:\Віктор\ЗНО-2013\ханський палац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1424" r="1736"/>
          <a:stretch>
            <a:fillRect/>
          </a:stretch>
        </p:blipFill>
        <p:spPr bwMode="auto">
          <a:xfrm>
            <a:off x="3131840" y="1052736"/>
            <a:ext cx="5544616" cy="4294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D:\Віктор\ЗНО-2013\Хан п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3168352" cy="2103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D:\Віктор\ЗНО-2013\Хан.пала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48680"/>
            <a:ext cx="3161927" cy="2107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34888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/>
              <a:t>Українські землі </a:t>
            </a:r>
            <a:endParaRPr lang="uk-UA" sz="4000" b="1" i="1" dirty="0" smtClean="0"/>
          </a:p>
          <a:p>
            <a:pPr algn="ctr"/>
            <a:r>
              <a:rPr lang="uk-UA" sz="4000" b="1" i="1" dirty="0" smtClean="0"/>
              <a:t>в другій </a:t>
            </a:r>
            <a:r>
              <a:rPr lang="uk-UA" sz="4000" b="1" i="1" dirty="0"/>
              <a:t>половині ХVІ ст.</a:t>
            </a:r>
            <a:endParaRPr lang="uk-UA" sz="4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6.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627784" y="476672"/>
            <a:ext cx="3744416" cy="54110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іктор\Історія\ЗНО\ЗНО-2012\Обовязкові памятки\6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76672"/>
            <a:ext cx="3744416" cy="54110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594928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Ікона </a:t>
            </a:r>
            <a:r>
              <a:rPr lang="uk-UA" dirty="0" err="1" smtClean="0"/>
              <a:t>Успіння</a:t>
            </a:r>
            <a:r>
              <a:rPr lang="uk-UA" dirty="0" smtClean="0"/>
              <a:t> Богородиці перемишльського маляра Олексія </a:t>
            </a:r>
            <a:r>
              <a:rPr lang="uk-UA" dirty="0" err="1" smtClean="0"/>
              <a:t>Горошковича</a:t>
            </a:r>
            <a:r>
              <a:rPr lang="uk-UA" dirty="0" smtClean="0"/>
              <a:t>. 1547.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4.2а матвей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1187624" y="548680"/>
            <a:ext cx="3168352" cy="5218464"/>
          </a:xfrm>
          <a:prstGeom prst="rect">
            <a:avLst/>
          </a:prstGeom>
          <a:noFill/>
        </p:spPr>
      </p:pic>
      <p:pic>
        <p:nvPicPr>
          <p:cNvPr id="5" name="Picture 3" descr="D:\Віктор\Історія\ЗНО\ЗНО-2012\Обовязкові памятки\4.2б иоан-прохор.jpg"/>
          <p:cNvPicPr>
            <a:picLocks noChangeAspect="1" noChangeArrowheads="1"/>
          </p:cNvPicPr>
          <p:nvPr/>
        </p:nvPicPr>
        <p:blipFill>
          <a:blip r:embed="rId3" cstate="print">
            <a:grayscl/>
            <a:lum contrast="10000"/>
          </a:blip>
          <a:srcRect l="7692" t="1244" r="3846" b="3038"/>
          <a:stretch>
            <a:fillRect/>
          </a:stretch>
        </p:blipFill>
        <p:spPr bwMode="auto">
          <a:xfrm>
            <a:off x="4788024" y="548680"/>
            <a:ext cx="3092651" cy="524406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іктор\Історія\ЗНО\ЗНО-2012\Обовязкові памятки\4.2а матвей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67543" y="1484783"/>
            <a:ext cx="1967361" cy="3240361"/>
          </a:xfrm>
          <a:prstGeom prst="rect">
            <a:avLst/>
          </a:prstGeom>
          <a:noFill/>
        </p:spPr>
      </p:pic>
      <p:pic>
        <p:nvPicPr>
          <p:cNvPr id="2051" name="Picture 3" descr="D:\Віктор\Історія\ЗНО\ЗНО-2012\Обовязкові памятки\4.2б иоан-прохор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692" t="1244" r="3846" b="3038"/>
          <a:stretch>
            <a:fillRect/>
          </a:stretch>
        </p:blipFill>
        <p:spPr bwMode="auto">
          <a:xfrm>
            <a:off x="2627784" y="1484784"/>
            <a:ext cx="1944216" cy="3296714"/>
          </a:xfrm>
          <a:prstGeom prst="rect">
            <a:avLst/>
          </a:prstGeom>
          <a:noFill/>
        </p:spPr>
      </p:pic>
      <p:pic>
        <p:nvPicPr>
          <p:cNvPr id="2052" name="Picture 4" descr="D:\Віктор\Історія\ЗНО\ЗНО-2012\Обовязкові памятки\4.2в лука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-152" r="4000" b="3183"/>
          <a:stretch>
            <a:fillRect/>
          </a:stretch>
        </p:blipFill>
        <p:spPr bwMode="auto">
          <a:xfrm>
            <a:off x="4644008" y="1484784"/>
            <a:ext cx="1944216" cy="3240360"/>
          </a:xfrm>
          <a:prstGeom prst="rect">
            <a:avLst/>
          </a:prstGeom>
          <a:noFill/>
        </p:spPr>
      </p:pic>
      <p:pic>
        <p:nvPicPr>
          <p:cNvPr id="2053" name="Picture 5" descr="D:\Віктор\Історія\ЗНО\ЗНО-2012\Обовязкові памятки\4.2г марк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3846" t="908" r="3846" b="3583"/>
          <a:stretch>
            <a:fillRect/>
          </a:stretch>
        </p:blipFill>
        <p:spPr bwMode="auto">
          <a:xfrm>
            <a:off x="6732240" y="1484784"/>
            <a:ext cx="1944216" cy="324036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5536" y="60212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Мініатюри </a:t>
            </a:r>
            <a:r>
              <a:rPr lang="uk-UA" dirty="0" err="1" smtClean="0"/>
              <a:t>Пересопницького</a:t>
            </a:r>
            <a:r>
              <a:rPr lang="uk-UA" dirty="0" smtClean="0"/>
              <a:t> Євангелія. Між 1556–1561. 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1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211399" cy="53823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Софійський собор в Києві (перша половина 11 ст.). Сучасний </a:t>
            </a:r>
            <a:r>
              <a:rPr lang="uk-UA" dirty="0" smtClean="0"/>
              <a:t>вигляд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Віктор\Історія\ЗНО\ЗНО-2012\Обовязкові памятки\4.5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2411761" y="476672"/>
            <a:ext cx="4255780" cy="53285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Віктор\Історія\ЗНО\ЗНО-2012\Обовязкові памятки\4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76672"/>
            <a:ext cx="3552394" cy="2664296"/>
          </a:xfrm>
          <a:prstGeom prst="rect">
            <a:avLst/>
          </a:prstGeom>
          <a:noFill/>
        </p:spPr>
      </p:pic>
      <p:pic>
        <p:nvPicPr>
          <p:cNvPr id="5123" name="Picture 3" descr="D:\Віктор\Історія\ЗНО\ЗНО-2012\Обовязкові памятки\4.5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6672"/>
            <a:ext cx="4313291" cy="5400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60212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Будинок </a:t>
            </a:r>
            <a:r>
              <a:rPr lang="uk-UA" dirty="0" err="1" smtClean="0"/>
              <a:t>Корнякта</a:t>
            </a:r>
            <a:r>
              <a:rPr lang="uk-UA" dirty="0" smtClean="0"/>
              <a:t> у Львові</a:t>
            </a:r>
            <a:endParaRPr lang="uk-UA" dirty="0"/>
          </a:p>
        </p:txBody>
      </p:sp>
      <p:pic>
        <p:nvPicPr>
          <p:cNvPr id="5124" name="Picture 4" descr="D:\Віктор\Історія\ЗНО\ЗНО-2012\Обовязкові памятки\4.5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1" y="3212976"/>
            <a:ext cx="3559043" cy="26692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іктор\Історія\ЗНО\ЗНО-2012\Обовязкові памятки\4.6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 l="13513" t="16264" r="9459" b="20485"/>
          <a:stretch>
            <a:fillRect/>
          </a:stretch>
        </p:blipFill>
        <p:spPr bwMode="auto">
          <a:xfrm>
            <a:off x="755576" y="764704"/>
            <a:ext cx="7626676" cy="46830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Віктор\Історія\ЗНО\ЗНО-2012\Обовязкові памятки\4.6а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660232" y="512676"/>
            <a:ext cx="2025013" cy="3037520"/>
          </a:xfrm>
          <a:prstGeom prst="rect">
            <a:avLst/>
          </a:prstGeom>
          <a:noFill/>
        </p:spPr>
      </p:pic>
      <p:pic>
        <p:nvPicPr>
          <p:cNvPr id="6148" name="Picture 4" descr="D:\Віктор\Історія\ЗНО\ЗНО-2012\Обовязкові памятки\4.6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123" y="3645024"/>
            <a:ext cx="2981316" cy="2235988"/>
          </a:xfrm>
          <a:prstGeom prst="rect">
            <a:avLst/>
          </a:prstGeom>
          <a:noFill/>
        </p:spPr>
      </p:pic>
      <p:pic>
        <p:nvPicPr>
          <p:cNvPr id="9" name="Picture 2" descr="D:\Віктор\Історія\ЗНО\ЗНО-2012\Обовязкові памятки\4.6.jpg"/>
          <p:cNvPicPr>
            <a:picLocks noChangeAspect="1" noChangeArrowheads="1"/>
          </p:cNvPicPr>
          <p:nvPr/>
        </p:nvPicPr>
        <p:blipFill>
          <a:blip r:embed="rId4" cstate="print"/>
          <a:srcRect l="13513" t="16264" r="9459" b="20485"/>
          <a:stretch>
            <a:fillRect/>
          </a:stretch>
        </p:blipFill>
        <p:spPr bwMode="auto">
          <a:xfrm>
            <a:off x="467544" y="476672"/>
            <a:ext cx="6120680" cy="37583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Меджибізький</a:t>
            </a:r>
            <a:r>
              <a:rPr lang="uk-UA" dirty="0" smtClean="0"/>
              <a:t> замок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Віктор\Історія\ЗНО\ЗНО-2012\Обовязкові памятки\4.7б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1115616" y="692696"/>
            <a:ext cx="6840760" cy="49071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Віктор\Історія\ЗНО\ЗНО-2012\Обовязкові памятки\4.7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699030"/>
            <a:ext cx="2232248" cy="1674186"/>
          </a:xfrm>
          <a:prstGeom prst="rect">
            <a:avLst/>
          </a:prstGeom>
          <a:noFill/>
        </p:spPr>
      </p:pic>
      <p:pic>
        <p:nvPicPr>
          <p:cNvPr id="7172" name="Picture 4" descr="D:\Віктор\Історія\ЗНО\ЗНО-2012\Обовязкові памятки\4.7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5454"/>
            <a:ext cx="5904656" cy="4235606"/>
          </a:xfrm>
          <a:prstGeom prst="rect">
            <a:avLst/>
          </a:prstGeom>
          <a:noFill/>
        </p:spPr>
      </p:pic>
      <p:pic>
        <p:nvPicPr>
          <p:cNvPr id="7173" name="Picture 5" descr="D:\Віктор\Історія\ЗНО\ЗНО-2012\Обовязкові памятки\4.7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1" y="1196752"/>
            <a:ext cx="1757859" cy="24482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Острозький замок 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в начало 10">
            <a:hlinkClick r:id="" action="ppaction://hlinkshowjump?jump=firstslide" highlightClick="1"/>
          </p:cNvPr>
          <p:cNvSpPr/>
          <p:nvPr/>
        </p:nvSpPr>
        <p:spPr>
          <a:xfrm>
            <a:off x="7740352" y="5445224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234888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/>
              <a:t>Українські землі </a:t>
            </a:r>
            <a:endParaRPr lang="uk-UA" sz="4000" b="1" i="1" dirty="0" smtClean="0"/>
          </a:p>
          <a:p>
            <a:pPr algn="ctr"/>
            <a:r>
              <a:rPr lang="uk-UA" sz="4000" b="1" i="1" dirty="0" smtClean="0"/>
              <a:t>в першій </a:t>
            </a:r>
            <a:r>
              <a:rPr lang="uk-UA" sz="4000" b="1" i="1" dirty="0"/>
              <a:t>половині </a:t>
            </a:r>
            <a:r>
              <a:rPr lang="uk-UA" sz="4000" b="1" i="1" dirty="0" smtClean="0"/>
              <a:t>ХVІІ </a:t>
            </a:r>
            <a:r>
              <a:rPr lang="uk-UA" sz="4000" b="1" i="1" dirty="0"/>
              <a:t>ст.</a:t>
            </a:r>
            <a:endParaRPr lang="uk-UA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іктор\Історія\ЗНО\ЗНО-2012\Обовязкові памятки\5.3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 l="5389" t="5390" r="1352" b="5406"/>
          <a:stretch>
            <a:fillRect/>
          </a:stretch>
        </p:blipFill>
        <p:spPr bwMode="auto">
          <a:xfrm>
            <a:off x="971600" y="548680"/>
            <a:ext cx="7226984" cy="51845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Віктор\Історія\ЗНО\ЗНО-2012\Обовязкові памятки\5.3а.jpg"/>
          <p:cNvPicPr>
            <a:picLocks noChangeAspect="1" noChangeArrowheads="1"/>
          </p:cNvPicPr>
          <p:nvPr/>
        </p:nvPicPr>
        <p:blipFill>
          <a:blip r:embed="rId2" cstate="print"/>
          <a:srcRect l="5389" t="5390" r="1352" b="5406"/>
          <a:stretch>
            <a:fillRect/>
          </a:stretch>
        </p:blipFill>
        <p:spPr bwMode="auto">
          <a:xfrm>
            <a:off x="971600" y="548680"/>
            <a:ext cx="7226984" cy="51845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Замок у </a:t>
            </a:r>
            <a:r>
              <a:rPr lang="uk-UA" dirty="0" err="1" smtClean="0"/>
              <a:t>Підгірцях</a:t>
            </a:r>
            <a:r>
              <a:rPr lang="uk-UA" dirty="0" smtClean="0"/>
              <a:t> (Львівщина) 1630</a:t>
            </a:r>
            <a:r>
              <a:rPr lang="uk-UA" b="1" dirty="0" smtClean="0"/>
              <a:t>–</a:t>
            </a:r>
            <a:r>
              <a:rPr lang="uk-UA" dirty="0" smtClean="0"/>
              <a:t>1640-і рр.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Віктор\Історія\ЗНО\ЗНО-2012\Обовязкові памятки\5.4б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30000"/>
          </a:blip>
          <a:srcRect/>
          <a:stretch>
            <a:fillRect/>
          </a:stretch>
        </p:blipFill>
        <p:spPr bwMode="auto">
          <a:xfrm>
            <a:off x="1259632" y="980727"/>
            <a:ext cx="6662079" cy="43295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іктор\Історія\ЗНО\ЗНО-2012\Обовязкові памятки\1.2а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539552" y="476672"/>
            <a:ext cx="3604543" cy="5328592"/>
          </a:xfrm>
          <a:prstGeom prst="rect">
            <a:avLst/>
          </a:prstGeom>
          <a:noFill/>
        </p:spPr>
      </p:pic>
      <p:pic>
        <p:nvPicPr>
          <p:cNvPr id="5" name="Picture 3" descr="D:\Віктор\Історія\ЗНО\ЗНО-2012\Обовязкові памятки\1.2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83968" y="980728"/>
            <a:ext cx="4372505" cy="43204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Віктор\Історія\ЗНО\ЗНО-2012\Обовязкові памятки\5.4в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923928" y="2852936"/>
            <a:ext cx="4788595" cy="3050512"/>
          </a:xfrm>
          <a:prstGeom prst="rect">
            <a:avLst/>
          </a:prstGeom>
          <a:noFill/>
        </p:spPr>
      </p:pic>
      <p:pic>
        <p:nvPicPr>
          <p:cNvPr id="12292" name="Picture 4" descr="D:\Віктор\Історія\ЗНО\ЗНО-2012\Обовязкові памятки\5.4б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364088" y="548680"/>
            <a:ext cx="3358976" cy="2182938"/>
          </a:xfrm>
          <a:prstGeom prst="rect">
            <a:avLst/>
          </a:prstGeom>
          <a:noFill/>
        </p:spPr>
      </p:pic>
      <p:pic>
        <p:nvPicPr>
          <p:cNvPr id="9" name="Picture 2" descr="D:\Віктор\Історія\ЗНО\ЗНО-2012\Обовязкові памятки\5.4г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7544" y="476672"/>
            <a:ext cx="4886970" cy="35283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Троїцький </a:t>
            </a:r>
            <a:r>
              <a:rPr lang="uk-UA" dirty="0" err="1" smtClean="0"/>
              <a:t>Межиріцький</a:t>
            </a:r>
            <a:r>
              <a:rPr lang="uk-UA" dirty="0" smtClean="0"/>
              <a:t> монастир-фортеця поблизу Острога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іктор\Історія\ЗНО\ЗНО-2012\Обовязкові памятки\5.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123728" y="548680"/>
            <a:ext cx="4848902" cy="52656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Віктор\Історія\ЗНО\ЗНО-2012\Обовязкові памятки\5.6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051720" y="548680"/>
            <a:ext cx="4848902" cy="52656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587727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Портрет Петра Конашевича-Сагайдачного з книги «Вірші на жалісний погреб шляхетного рицаря Петра Конашевича-Сагайдачного». 1622.</a:t>
            </a:r>
            <a:endParaRPr lang="uk-UA" dirty="0"/>
          </a:p>
        </p:txBody>
      </p:sp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7596336" y="4797152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34888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4000" b="1" i="1" dirty="0" smtClean="0"/>
              <a:t>Початок н</a:t>
            </a:r>
            <a:r>
              <a:rPr lang="uk-UA" sz="4000" b="1" i="1" dirty="0" smtClean="0"/>
              <a:t>аціонально-визвольної війни</a:t>
            </a:r>
            <a:endParaRPr lang="uk-UA" sz="4000" b="1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Управляющая кнопка: в начало 4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іктор\Історія\ЗНО\ЗНО-2012\Обовязкові памятки\6.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339752" y="332656"/>
            <a:ext cx="4552950" cy="57054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Віктор\Історія\ЗНО\ЗНО-2012\Обовязкові памятки\6.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339752" y="332656"/>
            <a:ext cx="4552950" cy="57054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587727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Портрет Богдана Хмельницького. Гравюра В. </a:t>
            </a:r>
            <a:r>
              <a:rPr lang="uk-UA" dirty="0" err="1" smtClean="0"/>
              <a:t>Гондіуса</a:t>
            </a:r>
            <a:r>
              <a:rPr lang="uk-UA" dirty="0" smtClean="0"/>
              <a:t>. </a:t>
            </a:r>
          </a:p>
          <a:p>
            <a:pPr algn="ctr"/>
            <a:r>
              <a:rPr lang="uk-UA" dirty="0" smtClean="0"/>
              <a:t>Середина 17 ст.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іктор\Історія\ЗНО\ЗНО-2012\Обовязкові памятки\6.2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2627784" y="476672"/>
            <a:ext cx="3816424" cy="543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Віктор\Історія\ЗНО\ЗНО-2012\Обовязкові памятки\6.2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627784" y="476672"/>
            <a:ext cx="3816424" cy="543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Ікона Покрову Богородиці із зображенням Богдана Хмельницького. </a:t>
            </a:r>
          </a:p>
          <a:p>
            <a:pPr algn="ctr"/>
            <a:r>
              <a:rPr lang="uk-UA" dirty="0" smtClean="0"/>
              <a:t>1 пол. 18 ст.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Віктор\Історія\ЗНО\ЗНО-2012\Обовязкові памятки\6.3б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10000"/>
          </a:blip>
          <a:srcRect/>
          <a:stretch>
            <a:fillRect/>
          </a:stretch>
        </p:blipFill>
        <p:spPr bwMode="auto">
          <a:xfrm>
            <a:off x="1043608" y="530660"/>
            <a:ext cx="7056784" cy="52908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:\Віктор\Історія\ЗНО\ЗНО-2012\Обовязкові памятки\6.3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94692"/>
            <a:ext cx="7128792" cy="5344852"/>
          </a:xfrm>
          <a:prstGeom prst="rect">
            <a:avLst/>
          </a:prstGeom>
          <a:noFill/>
        </p:spPr>
      </p:pic>
      <p:pic>
        <p:nvPicPr>
          <p:cNvPr id="9" name="Picture 3" descr="D:\Віктор\Історія\ЗНО\ЗНО-2012\Обовязкові памятки\6.3а.jpg"/>
          <p:cNvPicPr>
            <a:picLocks noChangeAspect="1" noChangeArrowheads="1"/>
          </p:cNvPicPr>
          <p:nvPr/>
        </p:nvPicPr>
        <p:blipFill>
          <a:blip r:embed="rId3" cstate="print"/>
          <a:srcRect l="4726"/>
          <a:stretch>
            <a:fillRect/>
          </a:stretch>
        </p:blipFill>
        <p:spPr bwMode="auto">
          <a:xfrm>
            <a:off x="6372200" y="476672"/>
            <a:ext cx="2342033" cy="158417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Іллінська</a:t>
            </a:r>
            <a:r>
              <a:rPr lang="uk-UA" dirty="0" smtClean="0"/>
              <a:t> церква в </a:t>
            </a:r>
            <a:r>
              <a:rPr lang="uk-UA" dirty="0" err="1" smtClean="0"/>
              <a:t>Суботові</a:t>
            </a:r>
            <a:r>
              <a:rPr lang="uk-UA" dirty="0" smtClean="0"/>
              <a:t>. Реконструкція. 1656.</a:t>
            </a:r>
            <a:endParaRPr lang="uk-UA" dirty="0"/>
          </a:p>
        </p:txBody>
      </p:sp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7596336" y="4797152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Віктор\Історія\ЗНО\ЗНО-2012\Обовязкові памятки\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80728"/>
            <a:ext cx="4372505" cy="4320480"/>
          </a:xfrm>
          <a:prstGeom prst="rect">
            <a:avLst/>
          </a:prstGeom>
          <a:noFill/>
        </p:spPr>
      </p:pic>
      <p:pic>
        <p:nvPicPr>
          <p:cNvPr id="5" name="Picture 4" descr="D:\Віктор\Історія\ЗНО\ЗНО-2012\Обовязкові памятки\1.2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604543" cy="53285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587727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Мозаїки Богоматері Оранти та Христа Вседержителя </a:t>
            </a:r>
            <a:endParaRPr lang="uk-UA" dirty="0" smtClean="0"/>
          </a:p>
          <a:p>
            <a:pPr algn="ctr"/>
            <a:r>
              <a:rPr lang="uk-UA" dirty="0" smtClean="0"/>
              <a:t>із </a:t>
            </a:r>
            <a:r>
              <a:rPr lang="uk-UA" dirty="0"/>
              <a:t>Софійського собору в </a:t>
            </a:r>
            <a:r>
              <a:rPr lang="uk-UA" dirty="0" smtClean="0"/>
              <a:t>Києві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234888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/>
              <a:t>Українські землі </a:t>
            </a:r>
          </a:p>
          <a:p>
            <a:pPr algn="ctr"/>
            <a:r>
              <a:rPr lang="uk-UA" sz="4000" b="1" i="1" dirty="0" smtClean="0"/>
              <a:t>в </a:t>
            </a:r>
            <a:r>
              <a:rPr lang="uk-UA" sz="4000" b="1" i="1" dirty="0" smtClean="0"/>
              <a:t>50–80-ті </a:t>
            </a:r>
            <a:r>
              <a:rPr lang="uk-UA" sz="4000" b="1" i="1" dirty="0" smtClean="0"/>
              <a:t>рр. XVII ст.</a:t>
            </a:r>
            <a:endParaRPr lang="uk-UA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іктор\Історія\ЗНО\ЗНО-2012\Обовязкові памятки\7.2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 l="16270" r="10211"/>
          <a:stretch>
            <a:fillRect/>
          </a:stretch>
        </p:blipFill>
        <p:spPr bwMode="auto">
          <a:xfrm>
            <a:off x="2051720" y="620688"/>
            <a:ext cx="4941014" cy="50405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Віктор\Історія\ЗНО\ЗНО-2012\Обовязкові памятки\7.2.jpg"/>
          <p:cNvPicPr>
            <a:picLocks noChangeAspect="1" noChangeArrowheads="1"/>
          </p:cNvPicPr>
          <p:nvPr/>
        </p:nvPicPr>
        <p:blipFill>
          <a:blip r:embed="rId2" cstate="print"/>
          <a:srcRect l="16270" r="10211"/>
          <a:stretch>
            <a:fillRect/>
          </a:stretch>
        </p:blipFill>
        <p:spPr bwMode="auto">
          <a:xfrm>
            <a:off x="467544" y="3067510"/>
            <a:ext cx="2736304" cy="2791432"/>
          </a:xfrm>
          <a:prstGeom prst="rect">
            <a:avLst/>
          </a:prstGeom>
          <a:noFill/>
        </p:spPr>
      </p:pic>
      <p:pic>
        <p:nvPicPr>
          <p:cNvPr id="19460" name="Picture 4" descr="D:\Віктор\Історія\ЗНО\ЗНО-2012\Обовязкові памятки\7.2б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6579" t="1754" r="1316"/>
          <a:stretch>
            <a:fillRect/>
          </a:stretch>
        </p:blipFill>
        <p:spPr bwMode="auto">
          <a:xfrm>
            <a:off x="3275856" y="1052736"/>
            <a:ext cx="5400601" cy="4320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587727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Троїцький собор </a:t>
            </a:r>
            <a:r>
              <a:rPr lang="uk-UA" dirty="0" err="1" smtClean="0"/>
              <a:t>Троїцько-Іллінського</a:t>
            </a:r>
            <a:r>
              <a:rPr lang="uk-UA" dirty="0" smtClean="0"/>
              <a:t> монастиря в Чернігові. </a:t>
            </a:r>
          </a:p>
          <a:p>
            <a:pPr algn="ctr"/>
            <a:r>
              <a:rPr lang="uk-UA" dirty="0" smtClean="0"/>
              <a:t>1679–1695.</a:t>
            </a:r>
            <a:endParaRPr lang="uk-UA" dirty="0"/>
          </a:p>
        </p:txBody>
      </p:sp>
      <p:pic>
        <p:nvPicPr>
          <p:cNvPr id="19461" name="Picture 5" descr="D:\Віктор\Історія\ЗНО\ЗНО-2012\Обовязкові памятки\7.2в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5108" r="20831"/>
          <a:stretch>
            <a:fillRect/>
          </a:stretch>
        </p:blipFill>
        <p:spPr bwMode="auto">
          <a:xfrm>
            <a:off x="467544" y="506468"/>
            <a:ext cx="2736304" cy="24532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Віктор\Історія\ЗНО\ЗНО-2012\Обовязкові памятки\7.3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2771800" y="476672"/>
            <a:ext cx="3816424" cy="53453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Віктор\Історія\ЗНО\ЗНО-2012\Обовязкові памятки\7.3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860032" y="476672"/>
            <a:ext cx="3816424" cy="5345310"/>
          </a:xfrm>
          <a:prstGeom prst="rect">
            <a:avLst/>
          </a:prstGeom>
          <a:noFill/>
        </p:spPr>
      </p:pic>
      <p:pic>
        <p:nvPicPr>
          <p:cNvPr id="20483" name="Picture 3" descr="D:\Віктор\Історія\ЗНО\ЗНО-2012\Обовязкові памятки\7.3а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3652" b="3219"/>
          <a:stretch>
            <a:fillRect/>
          </a:stretch>
        </p:blipFill>
        <p:spPr bwMode="auto">
          <a:xfrm>
            <a:off x="683568" y="476672"/>
            <a:ext cx="3888432" cy="29984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Покровський собор у Харкові. 1689.</a:t>
            </a:r>
            <a:endParaRPr lang="uk-UA" dirty="0"/>
          </a:p>
        </p:txBody>
      </p:sp>
      <p:pic>
        <p:nvPicPr>
          <p:cNvPr id="20488" name="Picture 8" descr="D:\Віктор\Історія\ЗНО\ЗНО-2012\Обовязкові памятки\7.3б.jpg"/>
          <p:cNvPicPr>
            <a:picLocks noChangeAspect="1" noChangeArrowheads="1"/>
          </p:cNvPicPr>
          <p:nvPr/>
        </p:nvPicPr>
        <p:blipFill>
          <a:blip r:embed="rId4" cstate="print"/>
          <a:srcRect l="6122" t="7239" b="1061"/>
          <a:stretch>
            <a:fillRect/>
          </a:stretch>
        </p:blipFill>
        <p:spPr bwMode="auto">
          <a:xfrm>
            <a:off x="1115616" y="3356992"/>
            <a:ext cx="3024336" cy="2498364"/>
          </a:xfrm>
          <a:prstGeom prst="rect">
            <a:avLst/>
          </a:prstGeom>
          <a:noFill/>
        </p:spPr>
      </p:pic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7740352" y="5445224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2132856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4000" b="1" i="1" dirty="0" smtClean="0"/>
              <a:t>Українські землі наприкінці ХVІІ </a:t>
            </a:r>
            <a:r>
              <a:rPr lang="uk-UA" sz="4000" i="1" dirty="0" smtClean="0"/>
              <a:t>– </a:t>
            </a:r>
            <a:r>
              <a:rPr lang="uk-UA" sz="4000" b="1" i="1" dirty="0" smtClean="0"/>
              <a:t>у</a:t>
            </a:r>
            <a:r>
              <a:rPr lang="uk-UA" sz="4000" i="1" dirty="0" smtClean="0"/>
              <a:t> </a:t>
            </a:r>
            <a:r>
              <a:rPr lang="uk-UA" sz="4000" b="1" i="1" dirty="0" smtClean="0"/>
              <a:t>першій половині ХVІІІ ст.</a:t>
            </a:r>
          </a:p>
          <a:p>
            <a:pPr algn="ctr"/>
            <a:endParaRPr lang="uk-UA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8.1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3635896" y="599134"/>
            <a:ext cx="1872208" cy="51901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іктор\Історія\ЗНО\ЗНО-2012\Обовязкові памятки\8.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635896" y="599134"/>
            <a:ext cx="1872208" cy="51901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Ікона «Архангел </a:t>
            </a:r>
            <a:r>
              <a:rPr lang="uk-UA" dirty="0" err="1" smtClean="0"/>
              <a:t>Михаїл</a:t>
            </a:r>
            <a:r>
              <a:rPr lang="uk-UA" dirty="0" smtClean="0"/>
              <a:t>». З іконостасу церкви Різдва Христового в м. </a:t>
            </a:r>
            <a:r>
              <a:rPr lang="uk-UA" dirty="0" err="1" smtClean="0"/>
              <a:t>Жовква</a:t>
            </a:r>
            <a:r>
              <a:rPr lang="uk-UA" dirty="0" smtClean="0"/>
              <a:t>. Іван </a:t>
            </a:r>
            <a:r>
              <a:rPr lang="uk-UA" dirty="0" err="1" smtClean="0"/>
              <a:t>Руткович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8.2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2915816" y="580363"/>
            <a:ext cx="3024336" cy="52018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іктор\Історія\ЗНО\ЗНО-2012\Обовязкові памятки\8.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915816" y="580363"/>
            <a:ext cx="3024336" cy="52018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Ікона «</a:t>
            </a:r>
            <a:r>
              <a:rPr lang="uk-UA" dirty="0" smtClean="0"/>
              <a:t>Вознесіння». З іконостасу церкви </a:t>
            </a:r>
            <a:r>
              <a:rPr lang="uk-UA" dirty="0" err="1" smtClean="0"/>
              <a:t>Воздвиження</a:t>
            </a:r>
            <a:r>
              <a:rPr lang="uk-UA" dirty="0" smtClean="0"/>
              <a:t> Чесного Христа монастиря Скит </a:t>
            </a:r>
            <a:r>
              <a:rPr lang="uk-UA" dirty="0" err="1" smtClean="0"/>
              <a:t>Манявський</a:t>
            </a:r>
            <a:r>
              <a:rPr lang="uk-UA" dirty="0" smtClean="0"/>
              <a:t>. Йов </a:t>
            </a:r>
            <a:r>
              <a:rPr lang="uk-UA" dirty="0" err="1" smtClean="0"/>
              <a:t>Кондзелевич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Віктор\Історія\ЗНО\ЗНО-2012\Обовязкові памятки\1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764704"/>
            <a:ext cx="3888432" cy="482258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8.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699792" y="521526"/>
            <a:ext cx="3744416" cy="52887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іктор\Історія\ЗНО\ЗНО-2012\Обовязкові памятки\8.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699792" y="521526"/>
            <a:ext cx="3744416" cy="52887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Гравюра «І. Мазепа серед своїх добрих справ» І. </a:t>
            </a:r>
            <a:r>
              <a:rPr lang="uk-UA" dirty="0" err="1" smtClean="0"/>
              <a:t>Мигури</a:t>
            </a:r>
            <a:r>
              <a:rPr lang="uk-UA" dirty="0" smtClean="0"/>
              <a:t>. 1706.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Віктор\Історія\ЗНО\ЗНО-2012\Обовязкові памятки\8.5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 b="1721"/>
          <a:stretch>
            <a:fillRect/>
          </a:stretch>
        </p:blipFill>
        <p:spPr bwMode="auto">
          <a:xfrm>
            <a:off x="2699792" y="620688"/>
            <a:ext cx="3744416" cy="51522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Георгіївська церква Видубицького монастиря в Києві. 1696–1701.</a:t>
            </a:r>
            <a:endParaRPr lang="uk-UA" dirty="0"/>
          </a:p>
        </p:txBody>
      </p:sp>
      <p:pic>
        <p:nvPicPr>
          <p:cNvPr id="5122" name="Picture 2" descr="D:\Віктор\Історія\ЗНО\ЗНО-2012\Обовязкові памятки\8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3495424" cy="4664802"/>
          </a:xfrm>
          <a:prstGeom prst="rect">
            <a:avLst/>
          </a:prstGeom>
          <a:noFill/>
        </p:spPr>
      </p:pic>
      <p:pic>
        <p:nvPicPr>
          <p:cNvPr id="5123" name="Picture 3" descr="D:\Віктор\Історія\ЗНО\ЗНО-2012\Обовязкові памятки\8.5а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b="1721"/>
          <a:stretch>
            <a:fillRect/>
          </a:stretch>
        </p:blipFill>
        <p:spPr bwMode="auto">
          <a:xfrm>
            <a:off x="4788024" y="836712"/>
            <a:ext cx="3257550" cy="46805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в начало 8">
            <a:hlinkClick r:id="" action="ppaction://hlinkshowjump?jump=firstslide" highlightClick="1"/>
          </p:cNvPr>
          <p:cNvSpPr/>
          <p:nvPr/>
        </p:nvSpPr>
        <p:spPr>
          <a:xfrm>
            <a:off x="7740352" y="501317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34888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/>
              <a:t>Українські землі в другій половині XVIII ст.</a:t>
            </a:r>
            <a:endParaRPr lang="uk-UA" sz="4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9.2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2243406" y="591895"/>
            <a:ext cx="4560842" cy="52183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Троїцька соборна церква в Новомосковську. 1773–1779.</a:t>
            </a:r>
            <a:endParaRPr lang="uk-UA" dirty="0"/>
          </a:p>
        </p:txBody>
      </p:sp>
      <p:pic>
        <p:nvPicPr>
          <p:cNvPr id="8194" name="Picture 2" descr="D:\Віктор\Історія\ЗНО\ЗНО-2012\Обовязкові памятки\9.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43406" y="591895"/>
            <a:ext cx="4560842" cy="52183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9.3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 l="3257" t="6897" r="2950"/>
          <a:stretch>
            <a:fillRect/>
          </a:stretch>
        </p:blipFill>
        <p:spPr bwMode="auto">
          <a:xfrm>
            <a:off x="1907704" y="1067561"/>
            <a:ext cx="5275253" cy="41891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Покровська церква в Києві. 1766.</a:t>
            </a:r>
            <a:endParaRPr lang="uk-UA" dirty="0"/>
          </a:p>
        </p:txBody>
      </p:sp>
      <p:pic>
        <p:nvPicPr>
          <p:cNvPr id="9218" name="Picture 2" descr="D:\Віктор\Історія\ЗНО\ЗНО-2012\Обовязкові памятки\9.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257" t="6897" r="2950"/>
          <a:stretch>
            <a:fillRect/>
          </a:stretch>
        </p:blipFill>
        <p:spPr bwMode="auto">
          <a:xfrm>
            <a:off x="520883" y="1169220"/>
            <a:ext cx="5203245" cy="4131988"/>
          </a:xfrm>
          <a:prstGeom prst="rect">
            <a:avLst/>
          </a:prstGeom>
          <a:noFill/>
        </p:spPr>
      </p:pic>
      <p:pic>
        <p:nvPicPr>
          <p:cNvPr id="9220" name="Picture 4" descr="D:\Віктор\Історія\ЗНО\ЗНО-2012\Обовязкові памятки\9.3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96752"/>
            <a:ext cx="2726786" cy="41044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9.4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1475656" y="764704"/>
            <a:ext cx="6264697" cy="48500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Віктор\Історія\ЗНО\ЗНО-2012\Обовязкові памятки\1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2952328" cy="3661595"/>
          </a:xfrm>
          <a:prstGeom prst="rect">
            <a:avLst/>
          </a:prstGeom>
          <a:noFill/>
        </p:spPr>
      </p:pic>
      <p:pic>
        <p:nvPicPr>
          <p:cNvPr id="5" name="Picture 6" descr="D:\Віктор\Історія\ЗНО\ЗНО-2012\Обовязкові памятки\1.3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340768"/>
            <a:ext cx="4920547" cy="36904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594928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/>
              <a:t>Спасо-Преображенський</a:t>
            </a:r>
            <a:r>
              <a:rPr lang="uk-UA" dirty="0"/>
              <a:t> собор в Чернігові. 1036. Сучасний </a:t>
            </a:r>
            <a:r>
              <a:rPr lang="uk-UA" dirty="0" smtClean="0"/>
              <a:t>вигляд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Успенська соборна церква Почаївської лаври. 1771–1783.</a:t>
            </a:r>
            <a:endParaRPr lang="uk-UA" dirty="0"/>
          </a:p>
        </p:txBody>
      </p:sp>
      <p:pic>
        <p:nvPicPr>
          <p:cNvPr id="7" name="Picture 2" descr="D:\Віктор\Історія\ЗНО\ЗНО-2012\Обовязкові памятки\9.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39551" y="955178"/>
            <a:ext cx="6264697" cy="4850087"/>
          </a:xfrm>
          <a:prstGeom prst="rect">
            <a:avLst/>
          </a:prstGeom>
          <a:noFill/>
        </p:spPr>
      </p:pic>
      <p:pic>
        <p:nvPicPr>
          <p:cNvPr id="8" name="Picture 3" descr="D:\Віктор\Історія\ЗНО\ЗНО-2012\Обовязкові памятки\9.4а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3588" t="4653" r="4918"/>
          <a:stretch>
            <a:fillRect/>
          </a:stretch>
        </p:blipFill>
        <p:spPr bwMode="auto">
          <a:xfrm>
            <a:off x="5292080" y="404664"/>
            <a:ext cx="3463848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Віктор\Історія\ЗНО\ЗНО-2012\Обовязкові памятки\9.5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1187624" y="620688"/>
            <a:ext cx="6729473" cy="50405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Собор Святого Юра у Львові. 1744–1762.</a:t>
            </a:r>
            <a:endParaRPr lang="uk-UA" dirty="0"/>
          </a:p>
        </p:txBody>
      </p:sp>
      <p:pic>
        <p:nvPicPr>
          <p:cNvPr id="11267" name="Picture 3" descr="D:\Віктор\Історія\ЗНО\ЗНО-2012\Обовязкові памятки\9.5а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55575" y="1412776"/>
            <a:ext cx="4710631" cy="3528392"/>
          </a:xfrm>
          <a:prstGeom prst="rect">
            <a:avLst/>
          </a:prstGeom>
          <a:noFill/>
        </p:spPr>
      </p:pic>
      <p:pic>
        <p:nvPicPr>
          <p:cNvPr id="11268" name="Picture 4" descr="D:\Віктор\Історія\ЗНО\ЗНО-2012\Обовязкові памятки\9.5б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066" t="1575" r="1499" b="2359"/>
          <a:stretch>
            <a:fillRect/>
          </a:stretch>
        </p:blipFill>
        <p:spPr bwMode="auto">
          <a:xfrm>
            <a:off x="5724128" y="1412776"/>
            <a:ext cx="2664295" cy="35330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9.8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1115616" y="860763"/>
            <a:ext cx="6912768" cy="46039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Палац Кирила Розумовського в Батурині</a:t>
            </a:r>
            <a:endParaRPr lang="uk-UA" dirty="0"/>
          </a:p>
        </p:txBody>
      </p:sp>
      <p:pic>
        <p:nvPicPr>
          <p:cNvPr id="14338" name="Picture 2" descr="D:\Віктор\Історія\ЗНО\ЗНО-2012\Обовязкові памятки\9.8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39551" y="1540534"/>
            <a:ext cx="6408713" cy="4268203"/>
          </a:xfrm>
          <a:prstGeom prst="rect">
            <a:avLst/>
          </a:prstGeom>
          <a:noFill/>
        </p:spPr>
      </p:pic>
      <p:pic>
        <p:nvPicPr>
          <p:cNvPr id="14339" name="Picture 3" descr="D:\Віктор\Історія\ЗНО\ЗНО-2012\Обовязкові памятки\9.8а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6531" r="15980" b="3809"/>
          <a:stretch>
            <a:fillRect/>
          </a:stretch>
        </p:blipFill>
        <p:spPr bwMode="auto">
          <a:xfrm>
            <a:off x="5269362" y="404664"/>
            <a:ext cx="349701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 descr="D:\Віктор\ЗНО-2013\АЦ-1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 l="6405" r="4982"/>
          <a:stretch>
            <a:fillRect/>
          </a:stretch>
        </p:blipFill>
        <p:spPr bwMode="auto">
          <a:xfrm>
            <a:off x="1619672" y="620688"/>
            <a:ext cx="5976664" cy="505856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Андріївська церква в Києві. 1754.</a:t>
            </a:r>
            <a:endParaRPr lang="uk-UA" dirty="0"/>
          </a:p>
        </p:txBody>
      </p:sp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7596336" y="4797152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D:\Віктор\ЗНО-2013\Андріївська церк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312368" cy="48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D:\Віктор\ЗНО-2013\АЦ-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6383" r="4255"/>
          <a:stretch>
            <a:fillRect/>
          </a:stretch>
        </p:blipFill>
        <p:spPr bwMode="auto">
          <a:xfrm>
            <a:off x="3995936" y="764703"/>
            <a:ext cx="4536504" cy="380742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988840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/>
              <a:t>Українські землі у складі Російської та Австрійської імперій у першій половині ХІХ ст.</a:t>
            </a:r>
            <a:endParaRPr lang="uk-UA" sz="4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10.1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395535" y="404664"/>
            <a:ext cx="2520281" cy="3196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Віктор\Історія\ЗНО\ЗНО-2012\Обовязкові памятки\10.1а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10000" contrast="20000"/>
          </a:blip>
          <a:srcRect l="2275" t="1562" b="1563"/>
          <a:stretch>
            <a:fillRect/>
          </a:stretch>
        </p:blipFill>
        <p:spPr bwMode="auto">
          <a:xfrm>
            <a:off x="2915816" y="476672"/>
            <a:ext cx="2808312" cy="4054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D:\Віктор\Історія\ЗНО\ЗНО-2012\Обовязкові памятки\10.1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48680"/>
            <a:ext cx="2456889" cy="1728192"/>
          </a:xfrm>
          <a:prstGeom prst="rect">
            <a:avLst/>
          </a:prstGeom>
          <a:noFill/>
        </p:spPr>
      </p:pic>
      <p:pic>
        <p:nvPicPr>
          <p:cNvPr id="7" name="Picture 6" descr="D:\Віктор\Історія\ЗНО\ЗНО-2012\Обовязкові памятки\10.1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348880"/>
            <a:ext cx="2448272" cy="1682880"/>
          </a:xfrm>
          <a:prstGeom prst="rect">
            <a:avLst/>
          </a:prstGeom>
          <a:noFill/>
        </p:spPr>
      </p:pic>
      <p:pic>
        <p:nvPicPr>
          <p:cNvPr id="8" name="Picture 8" descr="D:\Віктор\Історія\ЗНО\ЗНО-2012\Обовязкові памятки\10.1ж.jpg"/>
          <p:cNvPicPr>
            <a:picLocks noChangeAspect="1" noChangeArrowheads="1"/>
          </p:cNvPicPr>
          <p:nvPr/>
        </p:nvPicPr>
        <p:blipFill>
          <a:blip r:embed="rId6" cstate="print"/>
          <a:srcRect l="2000" t="901" r="2006" b="2980"/>
          <a:stretch>
            <a:fillRect/>
          </a:stretch>
        </p:blipFill>
        <p:spPr bwMode="auto">
          <a:xfrm>
            <a:off x="6228184" y="4077072"/>
            <a:ext cx="2448272" cy="1734192"/>
          </a:xfrm>
          <a:prstGeom prst="rect">
            <a:avLst/>
          </a:prstGeom>
          <a:noFill/>
        </p:spPr>
      </p:pic>
      <p:pic>
        <p:nvPicPr>
          <p:cNvPr id="9" name="Picture 9" descr="D:\Віктор\Історія\ЗНО\ЗНО-2012\Обовязкові памятки\10.1з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4355976" y="4581128"/>
            <a:ext cx="1815327" cy="1296144"/>
          </a:xfrm>
          <a:prstGeom prst="rect">
            <a:avLst/>
          </a:prstGeom>
          <a:noFill/>
        </p:spPr>
      </p:pic>
      <p:pic>
        <p:nvPicPr>
          <p:cNvPr id="10" name="Picture 4" descr="D:\Віктор\Історія\ЗНО\ЗНО-2012\Обовязкові памятки\10.1в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2411760" y="4581128"/>
            <a:ext cx="1883930" cy="1296144"/>
          </a:xfrm>
          <a:prstGeom prst="rect">
            <a:avLst/>
          </a:prstGeom>
          <a:noFill/>
        </p:spPr>
      </p:pic>
      <p:pic>
        <p:nvPicPr>
          <p:cNvPr id="11" name="Picture 7" descr="D:\Віктор\Історія\ЗНО\ЗНО-2012\Обовязкові памятки\10.1е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467544" y="3573016"/>
            <a:ext cx="1887983" cy="22324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іктор\Історія\ЗНО\ЗНО-2012\Обовязкові памятки\10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4"/>
            <a:ext cx="2520281" cy="3196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Віктор\Історія\ЗНО\ЗНО-2012\Обовязкові памятки\10.1а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2275" t="1562" b="1563"/>
          <a:stretch>
            <a:fillRect/>
          </a:stretch>
        </p:blipFill>
        <p:spPr bwMode="auto">
          <a:xfrm>
            <a:off x="2915816" y="476672"/>
            <a:ext cx="2808312" cy="4054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D:\Віктор\Історія\ЗНО\ЗНО-2012\Обовязкові памятки\10.1в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411760" y="4581128"/>
            <a:ext cx="1883930" cy="1296144"/>
          </a:xfrm>
          <a:prstGeom prst="rect">
            <a:avLst/>
          </a:prstGeom>
          <a:noFill/>
        </p:spPr>
      </p:pic>
      <p:pic>
        <p:nvPicPr>
          <p:cNvPr id="1029" name="Picture 5" descr="D:\Віктор\Історія\ЗНО\ЗНО-2012\Обовязкові памятки\10.1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48680"/>
            <a:ext cx="2456889" cy="1728192"/>
          </a:xfrm>
          <a:prstGeom prst="rect">
            <a:avLst/>
          </a:prstGeom>
          <a:noFill/>
        </p:spPr>
      </p:pic>
      <p:pic>
        <p:nvPicPr>
          <p:cNvPr id="1030" name="Picture 6" descr="D:\Віктор\Історія\ЗНО\ЗНО-2012\Обовязкові памятки\10.1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348880"/>
            <a:ext cx="2448272" cy="1682880"/>
          </a:xfrm>
          <a:prstGeom prst="rect">
            <a:avLst/>
          </a:prstGeom>
          <a:noFill/>
        </p:spPr>
      </p:pic>
      <p:pic>
        <p:nvPicPr>
          <p:cNvPr id="1031" name="Picture 7" descr="D:\Віктор\Історія\ЗНО\ЗНО-2012\Обовязкові памятки\10.1е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467544" y="3573016"/>
            <a:ext cx="1887983" cy="2232472"/>
          </a:xfrm>
          <a:prstGeom prst="rect">
            <a:avLst/>
          </a:prstGeom>
          <a:noFill/>
        </p:spPr>
      </p:pic>
      <p:pic>
        <p:nvPicPr>
          <p:cNvPr id="1032" name="Picture 8" descr="D:\Віктор\Історія\ЗНО\ЗНО-2012\Обовязкові памятки\10.1ж.jpg"/>
          <p:cNvPicPr>
            <a:picLocks noChangeAspect="1" noChangeArrowheads="1"/>
          </p:cNvPicPr>
          <p:nvPr/>
        </p:nvPicPr>
        <p:blipFill>
          <a:blip r:embed="rId8" cstate="print"/>
          <a:srcRect l="2000" t="901" r="2006" b="2980"/>
          <a:stretch>
            <a:fillRect/>
          </a:stretch>
        </p:blipFill>
        <p:spPr bwMode="auto">
          <a:xfrm>
            <a:off x="6228184" y="4077072"/>
            <a:ext cx="2448272" cy="1734192"/>
          </a:xfrm>
          <a:prstGeom prst="rect">
            <a:avLst/>
          </a:prstGeom>
          <a:noFill/>
        </p:spPr>
      </p:pic>
      <p:pic>
        <p:nvPicPr>
          <p:cNvPr id="1033" name="Picture 9" descr="D:\Віктор\Історія\ЗНО\ЗНО-2012\Обовязкові памятки\10.1з.jp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4355976" y="4581128"/>
            <a:ext cx="1815327" cy="129614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3528" y="587727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Живописні твори Т. Шевченка: «Автопортрет» (1840), «Катерина» (1842), офорти з «Живописної України» на історичну тематику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D:\Віктор\Історія\ЗНО\ЗНО-2012\Обовязкові памятки\1.6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10000"/>
          </a:blip>
          <a:srcRect/>
          <a:stretch>
            <a:fillRect/>
          </a:stretch>
        </p:blipFill>
        <p:spPr bwMode="auto">
          <a:xfrm>
            <a:off x="2699792" y="441865"/>
            <a:ext cx="3672408" cy="54475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Віктор\Історія\ЗНО\ЗНО-2012\Обовязкові памятки\10.2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10000"/>
          </a:blip>
          <a:srcRect/>
          <a:stretch>
            <a:fillRect/>
          </a:stretch>
        </p:blipFill>
        <p:spPr bwMode="auto">
          <a:xfrm>
            <a:off x="2627784" y="476672"/>
            <a:ext cx="3960440" cy="5370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іктор\Історія\ЗНО\ЗНО-2012\Обовязкові памятки\10.2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627784" y="476672"/>
            <a:ext cx="3960440" cy="5370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Картина «Дівчина з Поділля» В. Тропініна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іктор\Історія\ЗНО\ЗНО-2012\Обовязкові памятки\10.3в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827584" y="980727"/>
            <a:ext cx="7496829" cy="42169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іктор\Історія\ЗНО\ЗНО-2012\Обовязкові памятки\10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456384" cy="2259746"/>
          </a:xfrm>
          <a:prstGeom prst="rect">
            <a:avLst/>
          </a:prstGeom>
          <a:noFill/>
        </p:spPr>
      </p:pic>
      <p:pic>
        <p:nvPicPr>
          <p:cNvPr id="3075" name="Picture 3" descr="D:\Віктор\Історія\ЗНО\ЗНО-2012\Обовязкові памятки\10.3а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95735" y="2852936"/>
            <a:ext cx="4784217" cy="30140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Будівля Київського університету (1837–1843)</a:t>
            </a:r>
            <a:endParaRPr lang="uk-UA" dirty="0"/>
          </a:p>
        </p:txBody>
      </p:sp>
      <p:pic>
        <p:nvPicPr>
          <p:cNvPr id="3076" name="Picture 4" descr="D:\Віктор\Історія\ЗНО\ЗНО-2012\Обовязкові памятки\10.3в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427984" y="548680"/>
            <a:ext cx="4032448" cy="226825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в начало 8">
            <a:hlinkClick r:id="" action="ppaction://hlinkshowjump?jump=firstslide" highlightClick="1"/>
          </p:cNvPr>
          <p:cNvSpPr/>
          <p:nvPr/>
        </p:nvSpPr>
        <p:spPr>
          <a:xfrm>
            <a:off x="7596336" y="4797152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700808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/>
              <a:t>Українські землі у складі Російської та Австрійської (Австро-Угорської) імперії у другій половині ХІХ ст. – початку ХХ ст.</a:t>
            </a:r>
            <a:endParaRPr lang="uk-UA" sz="4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68344" y="5373216"/>
            <a:ext cx="1042416" cy="1042416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в начало 6">
            <a:hlinkClick r:id="" action="ppaction://hlinkshowjump?jump=firstslide" highlightClick="1"/>
          </p:cNvPr>
          <p:cNvSpPr/>
          <p:nvPr/>
        </p:nvSpPr>
        <p:spPr>
          <a:xfrm>
            <a:off x="395536" y="5373216"/>
            <a:ext cx="1042416" cy="1042416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іктор\Фотки\Архив\Киев\Building_Himeras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10000"/>
          </a:blip>
          <a:srcRect/>
          <a:stretch>
            <a:fillRect/>
          </a:stretch>
        </p:blipFill>
        <p:spPr bwMode="auto">
          <a:xfrm>
            <a:off x="971600" y="476672"/>
            <a:ext cx="7162768" cy="53720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Будинок з химерами в Києві. 1902–1903.</a:t>
            </a:r>
            <a:endParaRPr lang="uk-UA" dirty="0"/>
          </a:p>
        </p:txBody>
      </p:sp>
      <p:pic>
        <p:nvPicPr>
          <p:cNvPr id="5124" name="Picture 4" descr="D:\Віктор\Фотки\Архив\Киев\Building_Hime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162768" cy="53720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Віктор\Історія\ЗНО\ЗНО-2012\Обовязкові памятки\11.3а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467544" y="1700808"/>
            <a:ext cx="8208912" cy="29278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Віктор\Історія\ЗНО\ЗНО-2012\Обовязкові памятки\11.3а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67544" y="2904782"/>
            <a:ext cx="8208912" cy="29278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60212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Будівлі театру в Одесі. 1883–1887. 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D:\Віктор\Історія\ЗНО\ЗНО-2012\Обовязкові памятки\11.3б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43808" y="476672"/>
            <a:ext cx="3384376" cy="2381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25344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Жаріков В.В. 2011</a:t>
            </a: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0" y="2852936"/>
            <a:ext cx="322336" cy="72008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820472" y="2852936"/>
            <a:ext cx="323528" cy="72008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D:\Віктор\Історія\ЗНО\ЗНО-2012\Обовязкові памятки\11.5д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467544" y="1844824"/>
            <a:ext cx="8208912" cy="2791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1030</TotalTime>
  <Words>1245</Words>
  <Application>Microsoft Office PowerPoint</Application>
  <PresentationFormat>Экран (4:3)</PresentationFormat>
  <Paragraphs>192</Paragraphs>
  <Slides>110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1" baseType="lpstr">
      <vt:lpstr>Аспект</vt:lpstr>
      <vt:lpstr>Перелік пам’яток  архітектури та образотворчого мистецтва, обов’язкових для розпізнавання абітурієнтами (за програмою ЗНО з історії України 2013 року)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Перелік пам’яток  архітектури та образотворчого мистецтва, обов’язкових для розпізнавання</dc:title>
  <dc:creator>Андрей</dc:creator>
  <cp:lastModifiedBy>Андрей</cp:lastModifiedBy>
  <cp:revision>106</cp:revision>
  <dcterms:created xsi:type="dcterms:W3CDTF">2011-09-28T13:45:41Z</dcterms:created>
  <dcterms:modified xsi:type="dcterms:W3CDTF">2012-11-09T22:02:08Z</dcterms:modified>
</cp:coreProperties>
</file>