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404664"/>
            <a:ext cx="7406640" cy="4824536"/>
          </a:xfrm>
        </p:spPr>
        <p:txBody>
          <a:bodyPr>
            <a:normAutofit/>
          </a:bodyPr>
          <a:lstStyle/>
          <a:p>
            <a:r>
              <a:rPr lang="ru-RU" dirty="0" err="1" smtClean="0"/>
              <a:t>Презентац</a:t>
            </a:r>
            <a:r>
              <a:rPr lang="uk-UA" dirty="0" err="1" smtClean="0"/>
              <a:t>ія</a:t>
            </a:r>
            <a:r>
              <a:rPr lang="uk-UA" dirty="0" smtClean="0"/>
              <a:t> </a:t>
            </a:r>
            <a:br>
              <a:rPr lang="uk-UA" dirty="0" smtClean="0"/>
            </a:br>
            <a:r>
              <a:rPr lang="uk-UA" dirty="0" smtClean="0"/>
              <a:t>На тему :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ru-RU" b="1" dirty="0" err="1" smtClean="0"/>
              <a:t>Релігійне</a:t>
            </a:r>
            <a:r>
              <a:rPr lang="ru-RU" b="1" dirty="0" smtClean="0"/>
              <a:t> </a:t>
            </a:r>
            <a:r>
              <a:rPr lang="ru-RU" b="1" dirty="0" err="1" smtClean="0"/>
              <a:t>дисидентство</a:t>
            </a:r>
            <a:r>
              <a:rPr lang="ru-RU" b="1" dirty="0" smtClean="0"/>
              <a:t> в </a:t>
            </a:r>
            <a:r>
              <a:rPr lang="ru-RU" b="1" dirty="0" err="1" smtClean="0"/>
              <a:t>Україні</a:t>
            </a:r>
            <a:r>
              <a:rPr lang="ru-RU" b="1" dirty="0" smtClean="0"/>
              <a:t> .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 flipV="1">
            <a:off x="1475656" y="188640"/>
            <a:ext cx="261704" cy="1728192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0"/>
            <a:ext cx="81724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Одним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активних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борців</a:t>
            </a:r>
            <a:r>
              <a:rPr lang="ru-RU" sz="2400" dirty="0" smtClean="0"/>
              <a:t> за </a:t>
            </a:r>
            <a:r>
              <a:rPr lang="ru-RU" sz="2400" dirty="0" err="1" smtClean="0"/>
              <a:t>легалізацію</a:t>
            </a:r>
            <a:r>
              <a:rPr lang="ru-RU" sz="2400" dirty="0" smtClean="0"/>
              <a:t> </a:t>
            </a:r>
            <a:r>
              <a:rPr lang="ru-RU" sz="2400" dirty="0" err="1" smtClean="0"/>
              <a:t>греко-католицької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церкви в </a:t>
            </a:r>
            <a:r>
              <a:rPr lang="ru-RU" sz="2400" dirty="0" err="1" smtClean="0"/>
              <a:t>Україні</a:t>
            </a:r>
            <a:r>
              <a:rPr lang="ru-RU" sz="2400" dirty="0" smtClean="0"/>
              <a:t> </a:t>
            </a:r>
            <a:r>
              <a:rPr lang="ru-RU" sz="2400" dirty="0" err="1" smtClean="0"/>
              <a:t>був</a:t>
            </a:r>
            <a:r>
              <a:rPr lang="ru-RU" sz="2400" dirty="0" smtClean="0"/>
              <a:t> </a:t>
            </a:r>
            <a:r>
              <a:rPr lang="ru-RU" sz="2400" dirty="0" err="1" smtClean="0"/>
              <a:t>Йосип</a:t>
            </a:r>
            <a:r>
              <a:rPr lang="ru-RU" sz="2400" dirty="0" smtClean="0"/>
              <a:t> </a:t>
            </a:r>
            <a:r>
              <a:rPr lang="ru-RU" sz="2400" dirty="0" err="1" smtClean="0"/>
              <a:t>Тереля</a:t>
            </a:r>
            <a:r>
              <a:rPr lang="ru-RU" sz="2400" dirty="0" smtClean="0"/>
              <a:t>. У  </a:t>
            </a:r>
            <a:r>
              <a:rPr lang="ru-RU" sz="2400" dirty="0" smtClean="0">
                <a:latin typeface="Calibri" pitchFamily="34" charset="0"/>
              </a:rPr>
              <a:t>1982 </a:t>
            </a:r>
            <a:r>
              <a:rPr lang="ru-RU" sz="2400" dirty="0" smtClean="0"/>
              <a:t>р. </a:t>
            </a:r>
            <a:r>
              <a:rPr lang="ru-RU" sz="2400" dirty="0" err="1" smtClean="0"/>
              <a:t>цей</a:t>
            </a:r>
            <a:r>
              <a:rPr lang="ru-RU" sz="2400" dirty="0" smtClean="0"/>
              <a:t> </a:t>
            </a:r>
            <a:r>
              <a:rPr lang="ru-RU" sz="2400" dirty="0" err="1" smtClean="0"/>
              <a:t>колишній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в'язень</a:t>
            </a:r>
            <a:r>
              <a:rPr lang="ru-RU" sz="2400" dirty="0" smtClean="0"/>
              <a:t> </a:t>
            </a:r>
            <a:r>
              <a:rPr lang="ru-RU" sz="2400" dirty="0" err="1" smtClean="0"/>
              <a:t>таборів</a:t>
            </a:r>
            <a:r>
              <a:rPr lang="ru-RU" sz="2400" dirty="0" smtClean="0"/>
              <a:t> та "</a:t>
            </a:r>
            <a:r>
              <a:rPr lang="ru-RU" sz="2400" dirty="0" err="1" smtClean="0"/>
              <a:t>спецпсихушок</a:t>
            </a:r>
            <a:r>
              <a:rPr lang="ru-RU" sz="2400" dirty="0" smtClean="0"/>
              <a:t>" став одним </a:t>
            </a:r>
            <a:r>
              <a:rPr lang="ru-RU" sz="2400" dirty="0" err="1" smtClean="0"/>
              <a:t>із</a:t>
            </a:r>
            <a:r>
              <a:rPr lang="ru-RU" sz="2400" dirty="0" smtClean="0"/>
              <a:t>  </a:t>
            </a:r>
            <a:r>
              <a:rPr lang="ru-RU" sz="2400" dirty="0" err="1" smtClean="0"/>
              <a:t>організа</a:t>
            </a:r>
            <a:r>
              <a:rPr lang="ru-RU" sz="2400" dirty="0" smtClean="0"/>
              <a:t>-</a:t>
            </a:r>
          </a:p>
          <a:p>
            <a:pPr>
              <a:buNone/>
            </a:pPr>
            <a:r>
              <a:rPr lang="ru-RU" sz="2400" dirty="0" err="1" smtClean="0"/>
              <a:t>торів</a:t>
            </a:r>
            <a:r>
              <a:rPr lang="ru-RU" sz="2400" dirty="0" smtClean="0"/>
              <a:t>  </a:t>
            </a:r>
            <a:r>
              <a:rPr lang="ru-RU" sz="2400" dirty="0" err="1" smtClean="0"/>
              <a:t>Комітету</a:t>
            </a:r>
            <a:r>
              <a:rPr lang="ru-RU" sz="2400" dirty="0" smtClean="0"/>
              <a:t> </a:t>
            </a:r>
            <a:r>
              <a:rPr lang="ru-RU" sz="2400" dirty="0" err="1" smtClean="0"/>
              <a:t>захисту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Української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греко-католицької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церкви. </a:t>
            </a:r>
            <a:r>
              <a:rPr lang="ru-RU" sz="2400" dirty="0" err="1" smtClean="0"/>
              <a:t>Однак</a:t>
            </a:r>
            <a:r>
              <a:rPr lang="ru-RU" sz="2400" dirty="0" smtClean="0"/>
              <a:t> до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легалізації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були</a:t>
            </a:r>
            <a:r>
              <a:rPr lang="ru-RU" sz="2400" dirty="0" smtClean="0"/>
              <a:t> </a:t>
            </a:r>
            <a:r>
              <a:rPr lang="ru-RU" sz="2400" dirty="0" err="1" smtClean="0"/>
              <a:t>ще</a:t>
            </a:r>
            <a:r>
              <a:rPr lang="ru-RU" sz="2400" dirty="0" smtClean="0"/>
              <a:t> </a:t>
            </a:r>
            <a:r>
              <a:rPr lang="ru-RU" sz="2400" dirty="0" err="1" smtClean="0"/>
              <a:t>довгі</a:t>
            </a:r>
            <a:r>
              <a:rPr lang="ru-RU" sz="2400" dirty="0" smtClean="0"/>
              <a:t> роки. </a:t>
            </a:r>
            <a:endParaRPr lang="ru-RU" sz="2400" dirty="0"/>
          </a:p>
        </p:txBody>
      </p:sp>
      <p:pic>
        <p:nvPicPr>
          <p:cNvPr id="4" name="Рисунок 3" descr="116113666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8184" y="2192694"/>
            <a:ext cx="2915816" cy="4665306"/>
          </a:xfrm>
          <a:prstGeom prst="rect">
            <a:avLst/>
          </a:prstGeom>
        </p:spPr>
      </p:pic>
      <p:pic>
        <p:nvPicPr>
          <p:cNvPr id="6" name="Рисунок 5" descr="CR30pg1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3648" y="2420888"/>
            <a:ext cx="3933825" cy="356235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314016" cy="490066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cs typeface="Aharoni" pitchFamily="2" charset="-79"/>
              </a:rPr>
              <a:t>6. Стан православної церкви.</a:t>
            </a:r>
            <a:r>
              <a:rPr lang="ru-RU" dirty="0" smtClean="0">
                <a:cs typeface="Aharoni" pitchFamily="2" charset="-79"/>
              </a:rPr>
              <a:t/>
            </a:r>
            <a:br>
              <a:rPr lang="ru-RU" dirty="0" smtClean="0">
                <a:cs typeface="Aharoni" pitchFamily="2" charset="-79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476672"/>
            <a:ext cx="8100392" cy="6192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Православна </a:t>
            </a:r>
            <a:r>
              <a:rPr lang="ru-RU" dirty="0" err="1" smtClean="0"/>
              <a:t>церква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офіційно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називалася</a:t>
            </a:r>
            <a:r>
              <a:rPr lang="ru-RU" dirty="0" smtClean="0"/>
              <a:t> </a:t>
            </a:r>
            <a:r>
              <a:rPr lang="ru-RU" dirty="0" err="1" smtClean="0"/>
              <a:t>Російською</a:t>
            </a:r>
            <a:r>
              <a:rPr lang="ru-RU" dirty="0" smtClean="0"/>
              <a:t> православною</a:t>
            </a:r>
          </a:p>
          <a:p>
            <a:pPr>
              <a:buNone/>
            </a:pPr>
            <a:r>
              <a:rPr lang="ru-RU" dirty="0" err="1" smtClean="0"/>
              <a:t>церквою</a:t>
            </a:r>
            <a:r>
              <a:rPr lang="ru-RU" dirty="0" smtClean="0"/>
              <a:t>, </a:t>
            </a:r>
            <a:r>
              <a:rPr lang="ru-RU" dirty="0" err="1" smtClean="0"/>
              <a:t>перебувала</a:t>
            </a:r>
            <a:r>
              <a:rPr lang="ru-RU" dirty="0" smtClean="0"/>
              <a:t> у </a:t>
            </a:r>
            <a:r>
              <a:rPr lang="ru-RU" dirty="0" err="1" smtClean="0"/>
              <a:t>вигіднішому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становищі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визнавав</a:t>
            </a:r>
            <a:r>
              <a:rPr lang="ru-RU" dirty="0" smtClean="0"/>
              <a:t> </a:t>
            </a:r>
            <a:r>
              <a:rPr lang="ru-RU" dirty="0" err="1" smtClean="0"/>
              <a:t>радянський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уряд. Але </a:t>
            </a:r>
            <a:r>
              <a:rPr lang="ru-RU" dirty="0" err="1" smtClean="0"/>
              <a:t>ціною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співробітництво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з</a:t>
            </a:r>
            <a:r>
              <a:rPr lang="ru-RU" dirty="0" smtClean="0"/>
              <a:t> режимом, </a:t>
            </a:r>
            <a:r>
              <a:rPr lang="ru-RU" dirty="0" err="1" smtClean="0"/>
              <a:t>що</a:t>
            </a:r>
            <a:r>
              <a:rPr lang="ru-RU" dirty="0" smtClean="0"/>
              <a:t> доходи-</a:t>
            </a:r>
          </a:p>
          <a:p>
            <a:pPr>
              <a:buNone/>
            </a:pPr>
            <a:r>
              <a:rPr lang="ru-RU" dirty="0" err="1" smtClean="0"/>
              <a:t>ло</a:t>
            </a:r>
            <a:r>
              <a:rPr lang="ru-RU" dirty="0" smtClean="0"/>
              <a:t> до </a:t>
            </a:r>
            <a:r>
              <a:rPr lang="ru-RU" dirty="0" err="1" smtClean="0"/>
              <a:t>плазування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перед ним. </a:t>
            </a:r>
            <a:endParaRPr lang="ru-RU" dirty="0"/>
          </a:p>
        </p:txBody>
      </p:sp>
      <p:pic>
        <p:nvPicPr>
          <p:cNvPr id="4" name="Рисунок 3" descr="1278070942_kiev_may.jpg"/>
          <p:cNvPicPr>
            <a:picLocks noChangeAspect="1"/>
          </p:cNvPicPr>
          <p:nvPr/>
        </p:nvPicPr>
        <p:blipFill>
          <a:blip r:embed="rId2" cstate="print"/>
          <a:srcRect l="3440" r="6189"/>
          <a:stretch>
            <a:fillRect/>
          </a:stretch>
        </p:blipFill>
        <p:spPr>
          <a:xfrm>
            <a:off x="5471592" y="2780928"/>
            <a:ext cx="3672408" cy="381642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260648"/>
            <a:ext cx="8034096" cy="598775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Як </a:t>
            </a:r>
            <a:r>
              <a:rPr lang="ru-RU" dirty="0" err="1" smtClean="0"/>
              <a:t>наслідок</a:t>
            </a:r>
            <a:r>
              <a:rPr lang="ru-RU" dirty="0" smtClean="0"/>
              <a:t>, у </a:t>
            </a:r>
            <a:r>
              <a:rPr lang="ru-RU" dirty="0" err="1" smtClean="0"/>
              <a:t>православній</a:t>
            </a:r>
            <a:r>
              <a:rPr lang="ru-RU" dirty="0" smtClean="0"/>
              <a:t> </a:t>
            </a:r>
            <a:r>
              <a:rPr lang="ru-RU" dirty="0" err="1" smtClean="0"/>
              <a:t>церкві</a:t>
            </a:r>
            <a:r>
              <a:rPr lang="ru-RU" dirty="0" smtClean="0"/>
              <a:t>, </a:t>
            </a:r>
            <a:r>
              <a:rPr lang="ru-RU" dirty="0" err="1" smtClean="0"/>
              <a:t>й</a:t>
            </a:r>
            <a:r>
              <a:rPr lang="ru-RU" dirty="0" smtClean="0"/>
              <a:t> особливо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ієрархії</a:t>
            </a:r>
            <a:r>
              <a:rPr lang="ru-RU" dirty="0" smtClean="0"/>
              <a:t>, </a:t>
            </a:r>
            <a:r>
              <a:rPr lang="ru-RU" dirty="0" err="1" smtClean="0"/>
              <a:t>поширилися</a:t>
            </a:r>
            <a:r>
              <a:rPr lang="ru-RU" dirty="0" smtClean="0"/>
              <a:t> </a:t>
            </a:r>
            <a:r>
              <a:rPr lang="ru-RU" dirty="0" err="1" smtClean="0"/>
              <a:t>корупція</a:t>
            </a:r>
            <a:r>
              <a:rPr lang="ru-RU" dirty="0" smtClean="0"/>
              <a:t>, </a:t>
            </a:r>
            <a:r>
              <a:rPr lang="ru-RU" dirty="0" err="1" smtClean="0"/>
              <a:t>лицемірство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тенденція</a:t>
            </a:r>
            <a:r>
              <a:rPr lang="ru-RU" dirty="0" smtClean="0"/>
              <a:t> </a:t>
            </a:r>
            <a:r>
              <a:rPr lang="ru-RU" dirty="0" err="1" smtClean="0"/>
              <a:t>задовольняти</a:t>
            </a:r>
            <a:r>
              <a:rPr lang="ru-RU" dirty="0" smtClean="0"/>
              <a:t> </a:t>
            </a:r>
            <a:r>
              <a:rPr lang="ru-RU" dirty="0" err="1" smtClean="0"/>
              <a:t>державні</a:t>
            </a:r>
            <a:r>
              <a:rPr lang="ru-RU" dirty="0" smtClean="0"/>
              <a:t> </a:t>
            </a:r>
            <a:r>
              <a:rPr lang="ru-RU" dirty="0" err="1" smtClean="0"/>
              <a:t>інтереси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релігійних</a:t>
            </a:r>
            <a:r>
              <a:rPr lang="ru-RU" dirty="0" smtClean="0"/>
              <a:t> потреб.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призвело</a:t>
            </a:r>
            <a:r>
              <a:rPr lang="ru-RU" dirty="0" smtClean="0"/>
              <a:t> до того,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членів</a:t>
            </a:r>
            <a:r>
              <a:rPr lang="ru-RU" dirty="0" smtClean="0"/>
              <a:t> </a:t>
            </a:r>
            <a:r>
              <a:rPr lang="ru-RU" dirty="0" err="1" smtClean="0"/>
              <a:t>нижчого</a:t>
            </a:r>
            <a:r>
              <a:rPr lang="ru-RU" dirty="0" smtClean="0"/>
              <a:t> духовенства, </a:t>
            </a:r>
            <a:r>
              <a:rPr lang="ru-RU" dirty="0" err="1" smtClean="0"/>
              <a:t>зокрема</a:t>
            </a:r>
            <a:r>
              <a:rPr lang="ru-RU" dirty="0" smtClean="0"/>
              <a:t> </a:t>
            </a:r>
            <a:r>
              <a:rPr lang="ru-RU" dirty="0" err="1" smtClean="0"/>
              <a:t>жорстоко</a:t>
            </a:r>
            <a:r>
              <a:rPr lang="ru-RU" dirty="0" smtClean="0"/>
              <a:t> </a:t>
            </a:r>
            <a:r>
              <a:rPr lang="ru-RU" dirty="0" err="1" smtClean="0"/>
              <a:t>переслідуваний</a:t>
            </a:r>
            <a:r>
              <a:rPr lang="ru-RU" dirty="0" smtClean="0"/>
              <a:t> В. Романюк, </a:t>
            </a:r>
            <a:r>
              <a:rPr lang="ru-RU" dirty="0" err="1" smtClean="0"/>
              <a:t>виступили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осудом</a:t>
            </a:r>
            <a:r>
              <a:rPr lang="ru-RU" dirty="0" smtClean="0"/>
              <a:t> як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зверх-ників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0"/>
            <a:ext cx="8316416" cy="1124744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cs typeface="Aharoni" pitchFamily="2" charset="-79"/>
              </a:rPr>
              <a:t>   7. Найбільш динамічні віровизнання</a:t>
            </a:r>
            <a:r>
              <a:rPr lang="ru-RU" dirty="0" smtClean="0">
                <a:cs typeface="Aharoni" pitchFamily="2" charset="-79"/>
              </a:rPr>
              <a:t/>
            </a:r>
            <a:br>
              <a:rPr lang="ru-RU" dirty="0" smtClean="0">
                <a:cs typeface="Aharoni" pitchFamily="2" charset="-79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692696"/>
            <a:ext cx="7920880" cy="604867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Чи</a:t>
            </a:r>
            <a:r>
              <a:rPr lang="ru-RU" dirty="0" smtClean="0"/>
              <a:t> не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войовничими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динамічними</a:t>
            </a:r>
            <a:r>
              <a:rPr lang="ru-RU" dirty="0" smtClean="0"/>
              <a:t> </a:t>
            </a:r>
            <a:r>
              <a:rPr lang="ru-RU" dirty="0" err="1" smtClean="0"/>
              <a:t>віровизнаннями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60-х—70-х </a:t>
            </a:r>
            <a:r>
              <a:rPr lang="ru-RU" dirty="0" err="1" smtClean="0"/>
              <a:t>рр</a:t>
            </a:r>
            <a:r>
              <a:rPr lang="ru-RU" dirty="0" smtClean="0"/>
              <a:t>.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баптистська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протестантські</a:t>
            </a:r>
            <a:r>
              <a:rPr lang="ru-RU" dirty="0" smtClean="0"/>
              <a:t> </a:t>
            </a:r>
            <a:r>
              <a:rPr lang="ru-RU" dirty="0" err="1" smtClean="0"/>
              <a:t>секти</a:t>
            </a:r>
            <a:r>
              <a:rPr lang="ru-RU" dirty="0" smtClean="0"/>
              <a:t> — </a:t>
            </a:r>
            <a:r>
              <a:rPr lang="ru-RU" dirty="0" err="1" smtClean="0"/>
              <a:t>п'ятдесятийки</a:t>
            </a:r>
            <a:r>
              <a:rPr lang="ru-RU" dirty="0" smtClean="0"/>
              <a:t>, </a:t>
            </a:r>
            <a:r>
              <a:rPr lang="ru-RU" dirty="0" err="1" smtClean="0"/>
              <a:t>адвентисти</a:t>
            </a:r>
            <a:r>
              <a:rPr lang="ru-RU" dirty="0" smtClean="0"/>
              <a:t>, </a:t>
            </a:r>
            <a:r>
              <a:rPr lang="ru-RU" dirty="0" err="1" smtClean="0"/>
              <a:t>свідки</a:t>
            </a:r>
            <a:r>
              <a:rPr lang="ru-RU" dirty="0" smtClean="0"/>
              <a:t> </a:t>
            </a:r>
            <a:r>
              <a:rPr lang="ru-RU" dirty="0" err="1" smtClean="0"/>
              <a:t>Єгови</a:t>
            </a:r>
            <a:r>
              <a:rPr lang="ru-RU" dirty="0" smtClean="0"/>
              <a:t>. Вони </a:t>
            </a:r>
            <a:r>
              <a:rPr lang="ru-RU" dirty="0" err="1" smtClean="0"/>
              <a:t>відправляли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релігійні</a:t>
            </a:r>
            <a:r>
              <a:rPr lang="ru-RU" dirty="0" smtClean="0"/>
              <a:t> потреби в </a:t>
            </a:r>
            <a:r>
              <a:rPr lang="ru-RU" dirty="0" err="1" smtClean="0"/>
              <a:t>автономних</a:t>
            </a:r>
            <a:r>
              <a:rPr lang="ru-RU" dirty="0" smtClean="0"/>
              <a:t> </a:t>
            </a:r>
            <a:r>
              <a:rPr lang="ru-RU" dirty="0" err="1" smtClean="0"/>
              <a:t>конгрегаціях</a:t>
            </a:r>
            <a:r>
              <a:rPr lang="ru-RU" dirty="0" smtClean="0"/>
              <a:t>, </a:t>
            </a:r>
            <a:r>
              <a:rPr lang="ru-RU" dirty="0" err="1" smtClean="0"/>
              <a:t>навчали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, як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вимагає</a:t>
            </a:r>
            <a:r>
              <a:rPr lang="ru-RU" dirty="0" smtClean="0"/>
              <a:t> </a:t>
            </a:r>
            <a:r>
              <a:rPr lang="ru-RU" dirty="0" err="1" smtClean="0"/>
              <a:t>їхня</a:t>
            </a:r>
            <a:r>
              <a:rPr lang="ru-RU" dirty="0" smtClean="0"/>
              <a:t> </a:t>
            </a:r>
            <a:r>
              <a:rPr lang="ru-RU" dirty="0" err="1" smtClean="0"/>
              <a:t>віра</a:t>
            </a:r>
            <a:r>
              <a:rPr lang="ru-RU" dirty="0" smtClean="0"/>
              <a:t>, </a:t>
            </a:r>
            <a:r>
              <a:rPr lang="ru-RU" dirty="0" err="1" smtClean="0"/>
              <a:t>нерідко</a:t>
            </a:r>
            <a:r>
              <a:rPr lang="ru-RU" dirty="0" smtClean="0"/>
              <a:t> </a:t>
            </a:r>
            <a:r>
              <a:rPr lang="ru-RU" dirty="0" err="1" smtClean="0"/>
              <a:t>відмовлялися</a:t>
            </a:r>
            <a:r>
              <a:rPr lang="ru-RU" dirty="0" smtClean="0"/>
              <a:t> </a:t>
            </a:r>
            <a:r>
              <a:rPr lang="ru-RU" dirty="0" err="1" smtClean="0"/>
              <a:t>реєструватися</a:t>
            </a:r>
            <a:r>
              <a:rPr lang="ru-RU" dirty="0" smtClean="0"/>
              <a:t> в органах </a:t>
            </a:r>
            <a:r>
              <a:rPr lang="ru-RU" dirty="0" err="1" smtClean="0"/>
              <a:t>влади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ускладнювало</a:t>
            </a:r>
            <a:r>
              <a:rPr lang="ru-RU" dirty="0" smtClean="0"/>
              <a:t> контроль над ними. </a:t>
            </a:r>
            <a:r>
              <a:rPr lang="ru-RU" dirty="0" err="1" smtClean="0"/>
              <a:t>їхні</a:t>
            </a:r>
            <a:r>
              <a:rPr lang="ru-RU" dirty="0" smtClean="0"/>
              <a:t> </a:t>
            </a:r>
            <a:r>
              <a:rPr lang="ru-RU" dirty="0" err="1" smtClean="0"/>
              <a:t>фундаменталістські</a:t>
            </a:r>
            <a:r>
              <a:rPr lang="ru-RU" dirty="0" smtClean="0"/>
              <a:t> погляди, </a:t>
            </a:r>
            <a:r>
              <a:rPr lang="ru-RU" dirty="0" err="1" smtClean="0"/>
              <a:t>організація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спирається</a:t>
            </a:r>
            <a:r>
              <a:rPr lang="ru-RU" dirty="0" smtClean="0"/>
              <a:t> на </a:t>
            </a:r>
            <a:r>
              <a:rPr lang="ru-RU" dirty="0" err="1" smtClean="0"/>
              <a:t>простих</a:t>
            </a:r>
            <a:r>
              <a:rPr lang="ru-RU" dirty="0" smtClean="0"/>
              <a:t> </a:t>
            </a:r>
            <a:r>
              <a:rPr lang="ru-RU" dirty="0" err="1" smtClean="0"/>
              <a:t>вірних</a:t>
            </a:r>
            <a:r>
              <a:rPr lang="ru-RU" dirty="0" smtClean="0"/>
              <a:t>, палка </a:t>
            </a:r>
            <a:r>
              <a:rPr lang="ru-RU" dirty="0" err="1" smtClean="0"/>
              <a:t>відданість</a:t>
            </a:r>
            <a:r>
              <a:rPr lang="ru-RU" dirty="0" smtClean="0"/>
              <a:t> </a:t>
            </a:r>
            <a:r>
              <a:rPr lang="ru-RU" dirty="0" err="1" smtClean="0"/>
              <a:t>вірі</a:t>
            </a:r>
            <a:r>
              <a:rPr lang="ru-RU" dirty="0" smtClean="0"/>
              <a:t> </a:t>
            </a:r>
            <a:r>
              <a:rPr lang="ru-RU" dirty="0" err="1" smtClean="0"/>
              <a:t>приваблювали</a:t>
            </a:r>
            <a:r>
              <a:rPr lang="ru-RU" dirty="0" smtClean="0"/>
              <a:t> до них </a:t>
            </a:r>
            <a:r>
              <a:rPr lang="ru-RU" dirty="0" err="1" smtClean="0"/>
              <a:t>численних</a:t>
            </a:r>
            <a:r>
              <a:rPr lang="ru-RU" dirty="0" smtClean="0"/>
              <a:t> </a:t>
            </a:r>
            <a:r>
              <a:rPr lang="ru-RU" dirty="0" err="1" smtClean="0"/>
              <a:t>новонавернених</a:t>
            </a:r>
            <a:r>
              <a:rPr lang="ru-RU" dirty="0" smtClean="0"/>
              <a:t>, особливо на </a:t>
            </a:r>
            <a:r>
              <a:rPr lang="ru-RU" dirty="0" err="1" smtClean="0"/>
              <a:t>Східній</a:t>
            </a:r>
            <a:r>
              <a:rPr lang="ru-RU" dirty="0" smtClean="0"/>
              <a:t> </a:t>
            </a:r>
            <a:r>
              <a:rPr lang="ru-RU" dirty="0" err="1" smtClean="0"/>
              <a:t>Україні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88640"/>
            <a:ext cx="7890080" cy="605976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В </a:t>
            </a:r>
            <a:r>
              <a:rPr lang="ru-RU" dirty="0" err="1" smtClean="0"/>
              <a:t>ці</a:t>
            </a:r>
            <a:r>
              <a:rPr lang="ru-RU" dirty="0" smtClean="0"/>
              <a:t> роки вони </a:t>
            </a:r>
            <a:r>
              <a:rPr lang="ru-RU" dirty="0" err="1" smtClean="0"/>
              <a:t>складали</a:t>
            </a:r>
            <a:r>
              <a:rPr lang="ru-RU" dirty="0" smtClean="0"/>
              <a:t> </a:t>
            </a:r>
            <a:r>
              <a:rPr lang="ru-RU" dirty="0" err="1" smtClean="0"/>
              <a:t>непропорційно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велику</a:t>
            </a:r>
            <a:r>
              <a:rPr lang="ru-RU" dirty="0" smtClean="0"/>
              <a:t> </a:t>
            </a:r>
            <a:r>
              <a:rPr lang="ru-RU" dirty="0" err="1" smtClean="0"/>
              <a:t>частку</a:t>
            </a:r>
            <a:r>
              <a:rPr lang="ru-RU" dirty="0" smtClean="0"/>
              <a:t> «</a:t>
            </a:r>
            <a:r>
              <a:rPr lang="ru-RU" dirty="0" err="1" smtClean="0"/>
              <a:t>в'язнів</a:t>
            </a:r>
            <a:r>
              <a:rPr lang="ru-RU" dirty="0" smtClean="0"/>
              <a:t> </a:t>
            </a:r>
            <a:r>
              <a:rPr lang="ru-RU" dirty="0" err="1" smtClean="0"/>
              <a:t>совісті</a:t>
            </a:r>
            <a:r>
              <a:rPr lang="ru-RU" dirty="0" smtClean="0"/>
              <a:t>»  в СРСР. </a:t>
            </a:r>
          </a:p>
          <a:p>
            <a:pPr>
              <a:buNone/>
            </a:pPr>
            <a:r>
              <a:rPr lang="ru-RU" dirty="0" smtClean="0"/>
              <a:t>До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виїзду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в </a:t>
            </a:r>
            <a:r>
              <a:rPr lang="ru-RU" dirty="0" err="1" smtClean="0"/>
              <a:t>Сполучені</a:t>
            </a:r>
            <a:r>
              <a:rPr lang="ru-RU" dirty="0" smtClean="0"/>
              <a:t> </a:t>
            </a:r>
            <a:r>
              <a:rPr lang="ru-RU" dirty="0" err="1" smtClean="0"/>
              <a:t>Штати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першим </a:t>
            </a:r>
            <a:r>
              <a:rPr lang="ru-RU" dirty="0" err="1" smtClean="0"/>
              <a:t>провідником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err="1" smtClean="0"/>
              <a:t>баптистів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пастор </a:t>
            </a:r>
          </a:p>
          <a:p>
            <a:pPr>
              <a:buNone/>
            </a:pPr>
            <a:r>
              <a:rPr lang="ru-RU" dirty="0" err="1" smtClean="0"/>
              <a:t>Георгій</a:t>
            </a:r>
            <a:r>
              <a:rPr lang="ru-RU" dirty="0" smtClean="0"/>
              <a:t> </a:t>
            </a:r>
            <a:r>
              <a:rPr lang="ru-RU" dirty="0" err="1" smtClean="0"/>
              <a:t>Вінс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4" name="Рисунок 3" descr="georgiy-vins_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879" y="1484784"/>
            <a:ext cx="3851121" cy="50405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    План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cs typeface="Aharoni" pitchFamily="2" charset="-79"/>
              </a:rPr>
              <a:t>1. </a:t>
            </a:r>
            <a:r>
              <a:rPr lang="ru-RU" dirty="0" err="1" smtClean="0">
                <a:cs typeface="Aharoni" pitchFamily="2" charset="-79"/>
              </a:rPr>
              <a:t>Дисидентський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рух</a:t>
            </a:r>
            <a:r>
              <a:rPr lang="ru-RU" dirty="0" smtClean="0">
                <a:cs typeface="Aharoni" pitchFamily="2" charset="-79"/>
              </a:rPr>
              <a:t>.</a:t>
            </a:r>
          </a:p>
          <a:p>
            <a:r>
              <a:rPr lang="ru-RU" dirty="0" smtClean="0">
                <a:cs typeface="Aharoni" pitchFamily="2" charset="-79"/>
              </a:rPr>
              <a:t>2. </a:t>
            </a:r>
            <a:r>
              <a:rPr lang="ru-RU" dirty="0" err="1" smtClean="0">
                <a:cs typeface="Aharoni" pitchFamily="2" charset="-79"/>
              </a:rPr>
              <a:t>Релігійне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дисиденство</a:t>
            </a:r>
            <a:r>
              <a:rPr lang="ru-RU" dirty="0" smtClean="0">
                <a:cs typeface="Aharoni" pitchFamily="2" charset="-79"/>
              </a:rPr>
              <a:t>. </a:t>
            </a:r>
          </a:p>
          <a:p>
            <a:r>
              <a:rPr lang="uk-UA" dirty="0" smtClean="0">
                <a:cs typeface="Aharoni" pitchFamily="2" charset="-79"/>
              </a:rPr>
              <a:t>3. Мета.</a:t>
            </a:r>
            <a:endParaRPr lang="ru-RU" dirty="0" smtClean="0">
              <a:cs typeface="Aharoni" pitchFamily="2" charset="-79"/>
            </a:endParaRPr>
          </a:p>
          <a:p>
            <a:r>
              <a:rPr lang="uk-UA" dirty="0" smtClean="0">
                <a:cs typeface="Aharoni" pitchFamily="2" charset="-79"/>
              </a:rPr>
              <a:t>4.Причина виникнення.</a:t>
            </a:r>
          </a:p>
          <a:p>
            <a:r>
              <a:rPr lang="uk-UA" dirty="0" smtClean="0">
                <a:cs typeface="Aharoni" pitchFamily="2" charset="-79"/>
              </a:rPr>
              <a:t>5. Стан греко-католицької церкви.</a:t>
            </a:r>
          </a:p>
          <a:p>
            <a:r>
              <a:rPr lang="uk-UA" dirty="0" smtClean="0">
                <a:cs typeface="Aharoni" pitchFamily="2" charset="-79"/>
              </a:rPr>
              <a:t>6. Стан православної церкви.</a:t>
            </a:r>
          </a:p>
          <a:p>
            <a:r>
              <a:rPr lang="uk-UA" dirty="0" smtClean="0">
                <a:cs typeface="Aharoni" pitchFamily="2" charset="-79"/>
              </a:rPr>
              <a:t>7. Найбільш динамічні віровизнання</a:t>
            </a:r>
            <a:endParaRPr lang="ru-RU" dirty="0"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7632848" cy="836712"/>
          </a:xfrm>
        </p:spPr>
        <p:txBody>
          <a:bodyPr/>
          <a:lstStyle/>
          <a:p>
            <a:r>
              <a:rPr lang="uk-UA" dirty="0" smtClean="0"/>
              <a:t>1. Дисидентський рух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836712"/>
            <a:ext cx="8100392" cy="62646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err="1" smtClean="0"/>
              <a:t>Дисидентський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рух</a:t>
            </a:r>
            <a:r>
              <a:rPr lang="ru-RU" sz="2400" dirty="0" smtClean="0"/>
              <a:t> — </a:t>
            </a:r>
            <a:r>
              <a:rPr lang="ru-RU" sz="2400" dirty="0" err="1" smtClean="0"/>
              <a:t>рух</a:t>
            </a:r>
            <a:r>
              <a:rPr lang="ru-RU" sz="2400" dirty="0" smtClean="0"/>
              <a:t>, </a:t>
            </a:r>
            <a:r>
              <a:rPr lang="ru-RU" sz="2400" dirty="0" err="1" smtClean="0"/>
              <a:t>учасники</a:t>
            </a:r>
            <a:r>
              <a:rPr lang="ru-RU" sz="2400" dirty="0" smtClean="0"/>
              <a:t> </a:t>
            </a:r>
            <a:r>
              <a:rPr lang="ru-RU" sz="2400" dirty="0" err="1" smtClean="0"/>
              <a:t>якого</a:t>
            </a:r>
            <a:r>
              <a:rPr lang="ru-RU" sz="2400" dirty="0" smtClean="0"/>
              <a:t> в СРСР</a:t>
            </a:r>
          </a:p>
          <a:p>
            <a:pPr>
              <a:buNone/>
            </a:pPr>
            <a:r>
              <a:rPr lang="ru-RU" sz="2400" dirty="0" err="1" smtClean="0"/>
              <a:t>виступали</a:t>
            </a:r>
            <a:r>
              <a:rPr lang="ru-RU" sz="2400" dirty="0" smtClean="0"/>
              <a:t> за </a:t>
            </a:r>
            <a:r>
              <a:rPr lang="ru-RU" sz="2400" dirty="0" err="1" smtClean="0"/>
              <a:t>демократизацію</a:t>
            </a:r>
            <a:r>
              <a:rPr lang="ru-RU" sz="2400" dirty="0" smtClean="0"/>
              <a:t> </a:t>
            </a:r>
            <a:r>
              <a:rPr lang="ru-RU" sz="2400" dirty="0" err="1" smtClean="0"/>
              <a:t>суспільства</a:t>
            </a:r>
            <a:r>
              <a:rPr lang="ru-RU" sz="2400" dirty="0" smtClean="0"/>
              <a:t>, </a:t>
            </a:r>
            <a:r>
              <a:rPr lang="ru-RU" sz="2400" dirty="0" err="1" smtClean="0"/>
              <a:t>дотримання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прав </a:t>
            </a:r>
            <a:r>
              <a:rPr lang="ru-RU" sz="2400" dirty="0" err="1" smtClean="0"/>
              <a:t>і</a:t>
            </a:r>
            <a:r>
              <a:rPr lang="ru-RU" sz="2400" dirty="0" smtClean="0"/>
              <a:t> свобод </a:t>
            </a:r>
            <a:r>
              <a:rPr lang="ru-RU" sz="2400" dirty="0" err="1" smtClean="0"/>
              <a:t>людини</a:t>
            </a:r>
            <a:r>
              <a:rPr lang="ru-RU" sz="2400" dirty="0" smtClean="0"/>
              <a:t>, в </a:t>
            </a:r>
            <a:r>
              <a:rPr lang="ru-RU" sz="2400" dirty="0" err="1" smtClean="0"/>
              <a:t>Україні</a:t>
            </a:r>
            <a:r>
              <a:rPr lang="ru-RU" sz="2400" dirty="0" smtClean="0"/>
              <a:t> — за </a:t>
            </a:r>
            <a:r>
              <a:rPr lang="ru-RU" sz="2400" dirty="0" err="1" smtClean="0"/>
              <a:t>вільний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розвиток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української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мови</a:t>
            </a:r>
            <a:r>
              <a:rPr lang="ru-RU" sz="2400" dirty="0" smtClean="0"/>
              <a:t> та </a:t>
            </a:r>
            <a:r>
              <a:rPr lang="ru-RU" sz="2400" dirty="0" err="1" smtClean="0"/>
              <a:t>культури</a:t>
            </a:r>
            <a:r>
              <a:rPr lang="ru-RU" sz="2400" dirty="0" smtClean="0"/>
              <a:t>, </a:t>
            </a:r>
            <a:r>
              <a:rPr lang="ru-RU" sz="2400" dirty="0" err="1" smtClean="0"/>
              <a:t>реалізаціюправ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українського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народу на </a:t>
            </a:r>
            <a:r>
              <a:rPr lang="ru-RU" sz="2400" dirty="0" err="1" smtClean="0"/>
              <a:t>власну</a:t>
            </a:r>
            <a:r>
              <a:rPr lang="ru-RU" sz="2400" dirty="0" smtClean="0"/>
              <a:t> </a:t>
            </a:r>
            <a:r>
              <a:rPr lang="ru-RU" sz="2400" dirty="0" err="1" smtClean="0"/>
              <a:t>державність</a:t>
            </a:r>
            <a:r>
              <a:rPr lang="ru-RU" sz="2400" dirty="0" smtClean="0"/>
              <a:t>.   </a:t>
            </a:r>
            <a:endParaRPr lang="ru-RU" sz="2400" dirty="0"/>
          </a:p>
        </p:txBody>
      </p:sp>
      <p:pic>
        <p:nvPicPr>
          <p:cNvPr id="6" name="Рисунок 5" descr="106_1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3049740"/>
            <a:ext cx="4704956" cy="380826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2. Релігійне </a:t>
            </a:r>
            <a:r>
              <a:rPr lang="uk-UA" dirty="0" err="1" smtClean="0"/>
              <a:t>дисиденство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268760"/>
            <a:ext cx="8028384" cy="5472608"/>
          </a:xfrm>
        </p:spPr>
        <p:txBody>
          <a:bodyPr/>
          <a:lstStyle/>
          <a:p>
            <a:pPr>
              <a:buNone/>
            </a:pPr>
            <a:r>
              <a:rPr lang="ru-RU" b="1" dirty="0" err="1" smtClean="0"/>
              <a:t>Релігійне</a:t>
            </a:r>
            <a:r>
              <a:rPr lang="ru-RU" b="1" dirty="0" smtClean="0"/>
              <a:t> </a:t>
            </a:r>
            <a:r>
              <a:rPr lang="ru-RU" b="1" dirty="0" err="1" smtClean="0"/>
              <a:t>дисиденство</a:t>
            </a:r>
            <a:r>
              <a:rPr lang="ru-RU" b="1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окремий</a:t>
            </a:r>
            <a:r>
              <a:rPr lang="ru-RU" dirty="0" smtClean="0"/>
              <a:t> </a:t>
            </a:r>
            <a:r>
              <a:rPr lang="ru-RU" dirty="0" err="1" smtClean="0"/>
              <a:t>різновид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дисидентства</a:t>
            </a:r>
            <a:r>
              <a:rPr lang="ru-RU" dirty="0" smtClean="0"/>
              <a:t> на </a:t>
            </a:r>
            <a:r>
              <a:rPr lang="ru-RU" dirty="0" err="1" smtClean="0"/>
              <a:t>Україні,який</a:t>
            </a:r>
            <a:r>
              <a:rPr lang="ru-RU" dirty="0" smtClean="0"/>
              <a:t> </a:t>
            </a:r>
            <a:r>
              <a:rPr lang="ru-RU" dirty="0" err="1" smtClean="0"/>
              <a:t>базувався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релігії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2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2924944"/>
            <a:ext cx="5337824" cy="352839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-387424"/>
            <a:ext cx="7890080" cy="1517030"/>
          </a:xfrm>
        </p:spPr>
        <p:txBody>
          <a:bodyPr/>
          <a:lstStyle/>
          <a:p>
            <a:r>
              <a:rPr lang="uk-UA" dirty="0" smtClean="0"/>
              <a:t>                         </a:t>
            </a:r>
            <a:r>
              <a:rPr lang="uk-UA" dirty="0" smtClean="0">
                <a:latin typeface="Century" pitchFamily="18" charset="0"/>
                <a:ea typeface="Adobe Myungjo Std M" pitchFamily="18" charset="-128"/>
                <a:cs typeface="AngsanaUPC" pitchFamily="18" charset="-34"/>
              </a:rPr>
              <a:t> 3</a:t>
            </a:r>
            <a:r>
              <a:rPr lang="uk-UA" dirty="0" smtClean="0"/>
              <a:t>. Мета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692696"/>
            <a:ext cx="7920880" cy="616530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 Головне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 err="1" smtClean="0"/>
              <a:t>релігійна</a:t>
            </a:r>
            <a:r>
              <a:rPr lang="ru-RU" dirty="0" smtClean="0"/>
              <a:t> </a:t>
            </a:r>
            <a:r>
              <a:rPr lang="ru-RU" dirty="0" err="1" smtClean="0"/>
              <a:t>опозиція</a:t>
            </a:r>
            <a:r>
              <a:rPr lang="ru-RU" dirty="0" smtClean="0"/>
              <a:t> </a:t>
            </a:r>
            <a:r>
              <a:rPr lang="ru-RU" dirty="0" err="1" smtClean="0"/>
              <a:t>вбачала</a:t>
            </a:r>
            <a:r>
              <a:rPr lang="ru-RU" dirty="0" smtClean="0"/>
              <a:t> у </a:t>
            </a:r>
            <a:r>
              <a:rPr lang="ru-RU" dirty="0" err="1" smtClean="0"/>
              <a:t>боротьбі</a:t>
            </a:r>
            <a:r>
              <a:rPr lang="ru-RU" dirty="0" smtClean="0"/>
              <a:t> за </a:t>
            </a:r>
            <a:r>
              <a:rPr lang="ru-RU" dirty="0" err="1" smtClean="0"/>
              <a:t>реабілітацію</a:t>
            </a:r>
            <a:r>
              <a:rPr lang="ru-RU" dirty="0" smtClean="0"/>
              <a:t> та </a:t>
            </a:r>
            <a:r>
              <a:rPr lang="ru-RU" dirty="0" err="1" smtClean="0"/>
              <a:t>легалізацію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греко-католицької</a:t>
            </a:r>
            <a:r>
              <a:rPr lang="ru-RU" dirty="0" smtClean="0"/>
              <a:t> церкви, </a:t>
            </a:r>
            <a:r>
              <a:rPr lang="ru-RU" dirty="0" err="1" smtClean="0"/>
              <a:t>протестантських</a:t>
            </a:r>
            <a:r>
              <a:rPr lang="ru-RU" dirty="0" smtClean="0"/>
              <a:t> </a:t>
            </a:r>
            <a:r>
              <a:rPr lang="ru-RU" dirty="0" err="1" smtClean="0"/>
              <a:t>церков</a:t>
            </a:r>
            <a:r>
              <a:rPr lang="ru-RU" dirty="0" smtClean="0"/>
              <a:t> та </a:t>
            </a:r>
            <a:r>
              <a:rPr lang="ru-RU" dirty="0" err="1" smtClean="0"/>
              <a:t>течій</a:t>
            </a:r>
            <a:r>
              <a:rPr lang="ru-RU" dirty="0" smtClean="0"/>
              <a:t>, за свободу </a:t>
            </a:r>
            <a:r>
              <a:rPr lang="ru-RU" dirty="0" err="1" smtClean="0"/>
              <a:t>совісті</a:t>
            </a:r>
            <a:r>
              <a:rPr lang="ru-RU" dirty="0" smtClean="0"/>
              <a:t> та </a:t>
            </a:r>
            <a:r>
              <a:rPr lang="ru-RU" dirty="0" err="1" smtClean="0"/>
              <a:t>вільне</a:t>
            </a:r>
            <a:r>
              <a:rPr lang="ru-RU" dirty="0" smtClean="0"/>
              <a:t> </a:t>
            </a:r>
            <a:r>
              <a:rPr lang="ru-RU" dirty="0" err="1" smtClean="0"/>
              <a:t>здійснення</a:t>
            </a:r>
            <a:r>
              <a:rPr lang="ru-RU" dirty="0" smtClean="0"/>
              <a:t> </a:t>
            </a:r>
            <a:r>
              <a:rPr lang="ru-RU" dirty="0" err="1" smtClean="0"/>
              <a:t>релігійних</a:t>
            </a:r>
            <a:r>
              <a:rPr lang="ru-RU" dirty="0" smtClean="0"/>
              <a:t> </a:t>
            </a:r>
            <a:r>
              <a:rPr lang="ru-RU" dirty="0" err="1" smtClean="0"/>
              <a:t>обрядів</a:t>
            </a:r>
            <a:r>
              <a:rPr lang="ru-RU" dirty="0" smtClean="0"/>
              <a:t>, </a:t>
            </a:r>
            <a:r>
              <a:rPr lang="ru-RU" dirty="0" err="1" smtClean="0"/>
              <a:t>повернення</a:t>
            </a:r>
            <a:r>
              <a:rPr lang="ru-RU" dirty="0" smtClean="0"/>
              <a:t> </a:t>
            </a:r>
            <a:r>
              <a:rPr lang="ru-RU" dirty="0" err="1" smtClean="0"/>
              <a:t>відібраних</a:t>
            </a:r>
            <a:r>
              <a:rPr lang="ru-RU" dirty="0" smtClean="0"/>
              <a:t> державою </a:t>
            </a:r>
            <a:r>
              <a:rPr lang="ru-RU" dirty="0" err="1" smtClean="0"/>
              <a:t>храмів</a:t>
            </a:r>
            <a:r>
              <a:rPr lang="ru-RU" dirty="0" smtClean="0"/>
              <a:t> та </a:t>
            </a:r>
            <a:r>
              <a:rPr lang="ru-RU" dirty="0" err="1" smtClean="0"/>
              <a:t>відбудову</a:t>
            </a:r>
            <a:r>
              <a:rPr lang="ru-RU" dirty="0" smtClean="0"/>
              <a:t> </a:t>
            </a:r>
            <a:r>
              <a:rPr lang="ru-RU" dirty="0" err="1" smtClean="0"/>
              <a:t>зруйнованих</a:t>
            </a:r>
            <a:r>
              <a:rPr lang="ru-RU" dirty="0" smtClean="0"/>
              <a:t>, </a:t>
            </a:r>
            <a:r>
              <a:rPr lang="ru-RU" dirty="0" err="1" smtClean="0"/>
              <a:t>звільнення</a:t>
            </a:r>
            <a:r>
              <a:rPr lang="ru-RU" dirty="0" smtClean="0"/>
              <a:t> </a:t>
            </a:r>
            <a:r>
              <a:rPr lang="ru-RU" dirty="0" err="1" smtClean="0"/>
              <a:t>засуджених</a:t>
            </a:r>
            <a:r>
              <a:rPr lang="ru-RU" dirty="0" smtClean="0"/>
              <a:t> за </a:t>
            </a:r>
            <a:r>
              <a:rPr lang="ru-RU" dirty="0" err="1" smtClean="0"/>
              <a:t>віру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місць</a:t>
            </a:r>
            <a:r>
              <a:rPr lang="ru-RU" dirty="0" smtClean="0"/>
              <a:t> </a:t>
            </a:r>
            <a:r>
              <a:rPr lang="ru-RU" dirty="0" err="1" smtClean="0"/>
              <a:t>ув'язнення</a:t>
            </a:r>
            <a:r>
              <a:rPr lang="ru-RU" dirty="0" smtClean="0"/>
              <a:t>, </a:t>
            </a:r>
            <a:r>
              <a:rPr lang="ru-RU" dirty="0" err="1" smtClean="0"/>
              <a:t>реабілітацію</a:t>
            </a:r>
            <a:r>
              <a:rPr lang="ru-RU" dirty="0" smtClean="0"/>
              <a:t> </a:t>
            </a:r>
            <a:r>
              <a:rPr lang="ru-RU" dirty="0" err="1" smtClean="0"/>
              <a:t>страчених</a:t>
            </a:r>
            <a:r>
              <a:rPr lang="ru-RU" dirty="0" smtClean="0"/>
              <a:t> </a:t>
            </a:r>
            <a:r>
              <a:rPr lang="ru-RU" dirty="0" err="1" smtClean="0"/>
              <a:t>служителів</a:t>
            </a:r>
            <a:r>
              <a:rPr lang="ru-RU" dirty="0" smtClean="0"/>
              <a:t> культу. Вона </a:t>
            </a:r>
            <a:r>
              <a:rPr lang="ru-RU" dirty="0" err="1" smtClean="0"/>
              <a:t>виступала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втручання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у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віруючих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церкви,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закриття</a:t>
            </a:r>
            <a:r>
              <a:rPr lang="ru-RU" dirty="0" smtClean="0"/>
              <a:t> </a:t>
            </a:r>
            <a:r>
              <a:rPr lang="ru-RU" dirty="0" err="1" smtClean="0"/>
              <a:t>храмів</a:t>
            </a:r>
            <a:r>
              <a:rPr lang="ru-RU" dirty="0" smtClean="0"/>
              <a:t>, </a:t>
            </a:r>
            <a:r>
              <a:rPr lang="ru-RU" dirty="0" err="1" smtClean="0"/>
              <a:t>переслідування</a:t>
            </a:r>
            <a:r>
              <a:rPr lang="ru-RU" dirty="0" smtClean="0"/>
              <a:t> </a:t>
            </a:r>
            <a:r>
              <a:rPr lang="ru-RU" dirty="0" err="1" smtClean="0"/>
              <a:t>підпільних</a:t>
            </a:r>
            <a:r>
              <a:rPr lang="ru-RU" dirty="0" smtClean="0"/>
              <a:t> </a:t>
            </a:r>
            <a:r>
              <a:rPr lang="ru-RU" dirty="0" err="1" smtClean="0"/>
              <a:t>богослужінь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0"/>
            <a:ext cx="7458032" cy="908720"/>
          </a:xfrm>
        </p:spPr>
        <p:txBody>
          <a:bodyPr/>
          <a:lstStyle/>
          <a:p>
            <a:r>
              <a:rPr lang="uk-UA" dirty="0" smtClean="0">
                <a:latin typeface="Adobe Heiti Std R" pitchFamily="34" charset="-128"/>
                <a:ea typeface="Adobe Heiti Std R" pitchFamily="34" charset="-128"/>
                <a:cs typeface="Aharoni" pitchFamily="2" charset="-79"/>
              </a:rPr>
              <a:t>     4</a:t>
            </a:r>
            <a:r>
              <a:rPr lang="uk-UA" dirty="0" smtClean="0">
                <a:cs typeface="Aharoni" pitchFamily="2" charset="-79"/>
              </a:rPr>
              <a:t>.Причина виникнення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052736"/>
            <a:ext cx="7890080" cy="519566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/>
              <a:t>Заборона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автокефальної</a:t>
            </a:r>
            <a:r>
              <a:rPr lang="ru-RU" dirty="0" smtClean="0"/>
              <a:t> церкви в </a:t>
            </a:r>
            <a:r>
              <a:rPr lang="ru-RU" dirty="0" err="1" smtClean="0"/>
              <a:t>довоєнні</a:t>
            </a:r>
            <a:r>
              <a:rPr lang="ru-RU" dirty="0" smtClean="0"/>
              <a:t> роки та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греко-католицької</a:t>
            </a:r>
            <a:r>
              <a:rPr lang="ru-RU" dirty="0" smtClean="0"/>
              <a:t> церкви — в </a:t>
            </a:r>
            <a:r>
              <a:rPr lang="ru-RU" dirty="0" err="1" smtClean="0"/>
              <a:t>повоєнні</a:t>
            </a:r>
            <a:r>
              <a:rPr lang="ru-RU" dirty="0" smtClean="0"/>
              <a:t>, </a:t>
            </a:r>
            <a:r>
              <a:rPr lang="ru-RU" dirty="0" err="1" smtClean="0"/>
              <a:t>шалена</a:t>
            </a:r>
            <a:r>
              <a:rPr lang="ru-RU" dirty="0" smtClean="0"/>
              <a:t> </a:t>
            </a:r>
            <a:r>
              <a:rPr lang="ru-RU" dirty="0" err="1" smtClean="0"/>
              <a:t>антирелігійна</a:t>
            </a:r>
            <a:r>
              <a:rPr lang="ru-RU" dirty="0" smtClean="0"/>
              <a:t> </a:t>
            </a:r>
            <a:r>
              <a:rPr lang="ru-RU" dirty="0" err="1" smtClean="0"/>
              <a:t>кампанія</a:t>
            </a:r>
            <a:r>
              <a:rPr lang="ru-RU" dirty="0" smtClean="0"/>
              <a:t> </a:t>
            </a:r>
            <a:r>
              <a:rPr lang="ru-RU" dirty="0" err="1" smtClean="0"/>
              <a:t>кінця</a:t>
            </a:r>
            <a:r>
              <a:rPr lang="ru-RU" dirty="0" smtClean="0"/>
              <a:t> 50-х — початку 60-х </a:t>
            </a:r>
            <a:r>
              <a:rPr lang="ru-RU" dirty="0" err="1" smtClean="0"/>
              <a:t>рр</a:t>
            </a:r>
            <a:r>
              <a:rPr lang="ru-RU" dirty="0" smtClean="0"/>
              <a:t>. </a:t>
            </a:r>
            <a:r>
              <a:rPr lang="ru-RU" dirty="0" err="1" smtClean="0"/>
              <a:t>викликали</a:t>
            </a:r>
            <a:r>
              <a:rPr lang="ru-RU" dirty="0" smtClean="0"/>
              <a:t> до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нетрадиційний</a:t>
            </a:r>
            <a:r>
              <a:rPr lang="ru-RU" dirty="0" smtClean="0"/>
              <a:t> </a:t>
            </a:r>
            <a:r>
              <a:rPr lang="ru-RU" dirty="0" err="1" smtClean="0"/>
              <a:t>різновид</a:t>
            </a:r>
            <a:r>
              <a:rPr lang="ru-RU" dirty="0" smtClean="0"/>
              <a:t> </a:t>
            </a:r>
            <a:r>
              <a:rPr lang="ru-RU" dirty="0" err="1" smtClean="0"/>
              <a:t>дисидентства</a:t>
            </a:r>
            <a:r>
              <a:rPr lang="ru-RU" dirty="0" smtClean="0"/>
              <a:t>  — </a:t>
            </a:r>
            <a:r>
              <a:rPr lang="ru-RU" dirty="0" err="1" smtClean="0"/>
              <a:t>релігійне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0"/>
            <a:ext cx="7848872" cy="6858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</a:t>
            </a:r>
          </a:p>
          <a:p>
            <a:pPr>
              <a:buNone/>
            </a:pPr>
            <a:r>
              <a:rPr lang="ru-RU" dirty="0" smtClean="0"/>
              <a:t>    Теоретично </a:t>
            </a:r>
            <a:r>
              <a:rPr lang="ru-RU" dirty="0" err="1" smtClean="0"/>
              <a:t>радянська</a:t>
            </a:r>
            <a:r>
              <a:rPr lang="ru-RU" dirty="0" smtClean="0"/>
              <a:t> </a:t>
            </a:r>
            <a:r>
              <a:rPr lang="ru-RU" dirty="0" err="1" smtClean="0"/>
              <a:t>конституція</a:t>
            </a:r>
            <a:r>
              <a:rPr lang="ru-RU" dirty="0" smtClean="0"/>
              <a:t> </a:t>
            </a:r>
            <a:r>
              <a:rPr lang="ru-RU" dirty="0" err="1" smtClean="0"/>
              <a:t>гарантує</a:t>
            </a:r>
            <a:r>
              <a:rPr lang="ru-RU" dirty="0" smtClean="0"/>
              <a:t> свободу </a:t>
            </a:r>
            <a:r>
              <a:rPr lang="ru-RU" dirty="0" err="1" smtClean="0"/>
              <a:t>віросповідання</a:t>
            </a:r>
            <a:r>
              <a:rPr lang="ru-RU" dirty="0" smtClean="0"/>
              <a:t>. Але режим </a:t>
            </a:r>
            <a:r>
              <a:rPr lang="ru-RU" dirty="0" err="1" smtClean="0"/>
              <a:t>удавався</a:t>
            </a:r>
            <a:r>
              <a:rPr lang="ru-RU" dirty="0" smtClean="0"/>
              <a:t> до </a:t>
            </a:r>
            <a:r>
              <a:rPr lang="ru-RU" dirty="0" err="1" smtClean="0"/>
              <a:t>цілого</a:t>
            </a:r>
            <a:r>
              <a:rPr lang="ru-RU" dirty="0" smtClean="0"/>
              <a:t> ряду </a:t>
            </a:r>
            <a:r>
              <a:rPr lang="ru-RU" dirty="0" err="1" smtClean="0"/>
              <a:t>заходів</a:t>
            </a:r>
            <a:r>
              <a:rPr lang="ru-RU" dirty="0" smtClean="0"/>
              <a:t> для </a:t>
            </a:r>
            <a:r>
              <a:rPr lang="ru-RU" dirty="0" err="1" smtClean="0"/>
              <a:t>боротьби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релігійними</a:t>
            </a:r>
            <a:r>
              <a:rPr lang="ru-RU" dirty="0" smtClean="0"/>
              <a:t> </a:t>
            </a:r>
            <a:r>
              <a:rPr lang="ru-RU" dirty="0" err="1" smtClean="0"/>
              <a:t>віруваннями</a:t>
            </a:r>
            <a:r>
              <a:rPr lang="ru-RU" dirty="0" smtClean="0"/>
              <a:t> та практикою.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обмеження</a:t>
            </a:r>
            <a:r>
              <a:rPr lang="ru-RU" dirty="0" smtClean="0"/>
              <a:t> </a:t>
            </a:r>
            <a:r>
              <a:rPr lang="ru-RU" dirty="0" err="1" smtClean="0"/>
              <a:t>релігійних</a:t>
            </a:r>
            <a:r>
              <a:rPr lang="ru-RU" dirty="0" smtClean="0"/>
              <a:t> </a:t>
            </a:r>
            <a:r>
              <a:rPr lang="ru-RU" dirty="0" err="1" smtClean="0"/>
              <a:t>публікацій</a:t>
            </a:r>
            <a:r>
              <a:rPr lang="ru-RU" dirty="0" smtClean="0"/>
              <a:t>,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заборона</a:t>
            </a:r>
            <a:r>
              <a:rPr lang="ru-RU" dirty="0" smtClean="0"/>
              <a:t> </a:t>
            </a:r>
            <a:r>
              <a:rPr lang="ru-RU" dirty="0" err="1" smtClean="0"/>
              <a:t>навчати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 </a:t>
            </a:r>
            <a:r>
              <a:rPr lang="ru-RU" dirty="0" err="1" smtClean="0"/>
              <a:t>релігії</a:t>
            </a:r>
            <a:r>
              <a:rPr lang="ru-RU" dirty="0" smtClean="0"/>
              <a:t>,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них </a:t>
            </a:r>
            <a:r>
              <a:rPr lang="ru-RU" dirty="0" err="1" smtClean="0"/>
              <a:t>атеїстичної</a:t>
            </a:r>
            <a:r>
              <a:rPr lang="ru-RU" dirty="0" smtClean="0"/>
              <a:t> </a:t>
            </a:r>
            <a:r>
              <a:rPr lang="ru-RU" dirty="0" err="1" smtClean="0"/>
              <a:t>агітації</a:t>
            </a:r>
            <a:r>
              <a:rPr lang="ru-RU" dirty="0" smtClean="0"/>
              <a:t>, </a:t>
            </a:r>
            <a:r>
              <a:rPr lang="ru-RU" dirty="0" err="1" smtClean="0"/>
              <a:t>засилання</a:t>
            </a:r>
            <a:r>
              <a:rPr lang="ru-RU" dirty="0" smtClean="0"/>
              <a:t> </a:t>
            </a:r>
            <a:r>
              <a:rPr lang="ru-RU" dirty="0" err="1" smtClean="0"/>
              <a:t>агентів</a:t>
            </a:r>
            <a:r>
              <a:rPr lang="ru-RU" dirty="0" smtClean="0"/>
              <a:t> у </a:t>
            </a:r>
            <a:r>
              <a:rPr lang="ru-RU" dirty="0" err="1" smtClean="0"/>
              <a:t>середовище</a:t>
            </a:r>
            <a:r>
              <a:rPr lang="ru-RU" dirty="0" smtClean="0"/>
              <a:t> </a:t>
            </a:r>
            <a:r>
              <a:rPr lang="ru-RU" dirty="0" err="1" smtClean="0"/>
              <a:t>священнослужителів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церковної</a:t>
            </a:r>
            <a:r>
              <a:rPr lang="ru-RU" dirty="0" smtClean="0"/>
              <a:t> </a:t>
            </a:r>
            <a:r>
              <a:rPr lang="ru-RU" dirty="0" err="1" smtClean="0"/>
              <a:t>ієрархії</a:t>
            </a:r>
            <a:r>
              <a:rPr lang="ru-RU" dirty="0" smtClean="0"/>
              <a:t>, </a:t>
            </a:r>
            <a:r>
              <a:rPr lang="ru-RU" dirty="0" err="1" smtClean="0"/>
              <a:t>закривання</a:t>
            </a:r>
            <a:r>
              <a:rPr lang="ru-RU" dirty="0" smtClean="0"/>
              <a:t> </a:t>
            </a:r>
            <a:r>
              <a:rPr lang="ru-RU" dirty="0" err="1" smtClean="0"/>
              <a:t>культових</a:t>
            </a:r>
            <a:r>
              <a:rPr lang="ru-RU" dirty="0" smtClean="0"/>
              <a:t> </a:t>
            </a:r>
            <a:r>
              <a:rPr lang="ru-RU" dirty="0" err="1" smtClean="0"/>
              <a:t>споруд</a:t>
            </a:r>
            <a:r>
              <a:rPr lang="ru-RU" dirty="0" smtClean="0"/>
              <a:t>, </a:t>
            </a:r>
            <a:r>
              <a:rPr lang="ru-RU" dirty="0" err="1" smtClean="0"/>
              <a:t>застосування</a:t>
            </a:r>
            <a:r>
              <a:rPr lang="ru-RU" dirty="0" smtClean="0"/>
              <a:t> до тих,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стоїть</a:t>
            </a:r>
            <a:r>
              <a:rPr lang="ru-RU" dirty="0" smtClean="0"/>
              <a:t> за </a:t>
            </a:r>
            <a:r>
              <a:rPr lang="ru-RU" dirty="0" err="1" smtClean="0"/>
              <a:t>віру</a:t>
            </a:r>
            <a:r>
              <a:rPr lang="ru-RU" dirty="0" smtClean="0"/>
              <a:t>, </a:t>
            </a:r>
            <a:r>
              <a:rPr lang="ru-RU" dirty="0" err="1" smtClean="0"/>
              <a:t>громадських</a:t>
            </a:r>
            <a:r>
              <a:rPr lang="ru-RU" dirty="0" smtClean="0"/>
              <a:t> та </a:t>
            </a:r>
            <a:r>
              <a:rPr lang="ru-RU" dirty="0" err="1" smtClean="0"/>
              <a:t>економічних</a:t>
            </a:r>
            <a:r>
              <a:rPr lang="ru-RU" dirty="0" smtClean="0"/>
              <a:t> </a:t>
            </a:r>
            <a:r>
              <a:rPr lang="ru-RU" dirty="0" err="1" smtClean="0"/>
              <a:t>санкцій</a:t>
            </a:r>
            <a:r>
              <a:rPr lang="ru-RU" dirty="0" smtClean="0"/>
              <a:t>, </a:t>
            </a:r>
            <a:r>
              <a:rPr lang="ru-RU" dirty="0" err="1" smtClean="0"/>
              <a:t>обмеження</a:t>
            </a:r>
            <a:r>
              <a:rPr lang="ru-RU" dirty="0" smtClean="0"/>
              <a:t> </a:t>
            </a:r>
            <a:r>
              <a:rPr lang="ru-RU" dirty="0" err="1" smtClean="0"/>
              <a:t>їхньої</a:t>
            </a:r>
            <a:r>
              <a:rPr lang="ru-RU" dirty="0" smtClean="0"/>
              <a:t> </a:t>
            </a:r>
            <a:r>
              <a:rPr lang="ru-RU" dirty="0" err="1" smtClean="0"/>
              <a:t>можливості</a:t>
            </a:r>
            <a:r>
              <a:rPr lang="ru-RU" dirty="0" smtClean="0"/>
              <a:t> </a:t>
            </a:r>
            <a:r>
              <a:rPr lang="ru-RU" dirty="0" err="1" smtClean="0"/>
              <a:t>здобути</a:t>
            </a:r>
            <a:r>
              <a:rPr lang="ru-RU" dirty="0" smtClean="0"/>
              <a:t> </a:t>
            </a:r>
            <a:r>
              <a:rPr lang="ru-RU" dirty="0" err="1" smtClean="0"/>
              <a:t>освіту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187624" y="228919"/>
            <a:ext cx="7746064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332656"/>
            <a:ext cx="7704856" cy="640871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latin typeface="Calibri" pitchFamily="34" charset="0"/>
              </a:rPr>
              <a:t>Для прикладу, на початок 1968 р. </a:t>
            </a:r>
            <a:r>
              <a:rPr lang="ru-RU" dirty="0" err="1" smtClean="0">
                <a:latin typeface="Calibri" pitchFamily="34" charset="0"/>
              </a:rPr>
              <a:t>з</a:t>
            </a:r>
            <a:r>
              <a:rPr lang="ru-RU" dirty="0" smtClean="0">
                <a:latin typeface="Calibri" pitchFamily="34" charset="0"/>
              </a:rPr>
              <a:t> 280 </a:t>
            </a:r>
            <a:r>
              <a:rPr lang="ru-RU" dirty="0" err="1" smtClean="0">
                <a:latin typeface="Calibri" pitchFamily="34" charset="0"/>
              </a:rPr>
              <a:t>засуджених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учасників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національно-визвольної</a:t>
            </a:r>
            <a:r>
              <a:rPr lang="ru-RU" dirty="0" smtClean="0">
                <a:latin typeface="Calibri" pitchFamily="34" charset="0"/>
              </a:rPr>
              <a:t> та </a:t>
            </a:r>
            <a:r>
              <a:rPr lang="ru-RU" dirty="0" err="1" smtClean="0">
                <a:latin typeface="Calibri" pitchFamily="34" charset="0"/>
              </a:rPr>
              <a:t>опозиційної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боротьби</a:t>
            </a:r>
            <a:r>
              <a:rPr lang="ru-RU" dirty="0" smtClean="0">
                <a:latin typeface="Calibri" pitchFamily="34" charset="0"/>
              </a:rPr>
              <a:t> в </a:t>
            </a:r>
            <a:r>
              <a:rPr lang="ru-RU" dirty="0" err="1" smtClean="0">
                <a:latin typeface="Calibri" pitchFamily="34" charset="0"/>
              </a:rPr>
              <a:t>Україні</a:t>
            </a:r>
            <a:r>
              <a:rPr lang="ru-RU" dirty="0" smtClean="0">
                <a:latin typeface="Calibri" pitchFamily="34" charset="0"/>
              </a:rPr>
              <a:t> за </a:t>
            </a:r>
            <a:r>
              <a:rPr lang="ru-RU" dirty="0" err="1" smtClean="0">
                <a:latin typeface="Calibri" pitchFamily="34" charset="0"/>
              </a:rPr>
              <a:t>релігію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постраждали</a:t>
            </a:r>
            <a:r>
              <a:rPr lang="ru-RU" dirty="0" smtClean="0">
                <a:latin typeface="Calibri" pitchFamily="34" charset="0"/>
              </a:rPr>
              <a:t> 84 особи, а на 1 </a:t>
            </a:r>
            <a:r>
              <a:rPr lang="ru-RU" dirty="0" err="1" smtClean="0">
                <a:latin typeface="Calibri" pitchFamily="34" charset="0"/>
              </a:rPr>
              <a:t>серпня</a:t>
            </a:r>
            <a:r>
              <a:rPr lang="ru-RU" dirty="0" smtClean="0">
                <a:latin typeface="Calibri" pitchFamily="34" charset="0"/>
              </a:rPr>
              <a:t> 1980 р. </a:t>
            </a:r>
            <a:r>
              <a:rPr lang="ru-RU" dirty="0" err="1" smtClean="0">
                <a:latin typeface="Calibri" pitchFamily="34" charset="0"/>
              </a:rPr>
              <a:t>з</a:t>
            </a:r>
            <a:r>
              <a:rPr lang="ru-RU" dirty="0" smtClean="0">
                <a:latin typeface="Calibri" pitchFamily="34" charset="0"/>
              </a:rPr>
              <a:t> 90 </a:t>
            </a:r>
            <a:r>
              <a:rPr lang="ru-RU" dirty="0" err="1" smtClean="0">
                <a:latin typeface="Calibri" pitchFamily="34" charset="0"/>
              </a:rPr>
              <a:t>в'язнів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українського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руху</a:t>
            </a:r>
            <a:r>
              <a:rPr lang="ru-RU" dirty="0" smtClean="0">
                <a:latin typeface="Calibri" pitchFamily="34" charset="0"/>
              </a:rPr>
              <a:t> опору 78 карались за "</a:t>
            </a:r>
            <a:r>
              <a:rPr lang="ru-RU" dirty="0" err="1" smtClean="0">
                <a:latin typeface="Calibri" pitchFamily="34" charset="0"/>
              </a:rPr>
              <a:t>віру</a:t>
            </a:r>
            <a:r>
              <a:rPr lang="ru-RU" dirty="0" smtClean="0">
                <a:latin typeface="Calibri" pitchFamily="34" charset="0"/>
              </a:rPr>
              <a:t>" (33 </a:t>
            </a:r>
            <a:r>
              <a:rPr lang="ru-RU" dirty="0" err="1" smtClean="0">
                <a:latin typeface="Calibri" pitchFamily="34" charset="0"/>
              </a:rPr>
              <a:t>баптисти</a:t>
            </a:r>
            <a:r>
              <a:rPr lang="ru-RU" dirty="0" smtClean="0">
                <a:latin typeface="Calibri" pitchFamily="34" charset="0"/>
              </a:rPr>
              <a:t>, 14 </a:t>
            </a:r>
            <a:r>
              <a:rPr lang="ru-RU" dirty="0" err="1" smtClean="0">
                <a:latin typeface="Calibri" pitchFamily="34" charset="0"/>
              </a:rPr>
              <a:t>уніатів</a:t>
            </a:r>
            <a:r>
              <a:rPr lang="ru-RU" dirty="0" smtClean="0">
                <a:latin typeface="Calibri" pitchFamily="34" charset="0"/>
              </a:rPr>
              <a:t>, 12 </a:t>
            </a:r>
            <a:r>
              <a:rPr lang="ru-RU" dirty="0" err="1" smtClean="0">
                <a:latin typeface="Calibri" pitchFamily="34" charset="0"/>
              </a:rPr>
              <a:t>п'ятдесятників</a:t>
            </a:r>
            <a:r>
              <a:rPr lang="ru-RU" dirty="0" smtClean="0">
                <a:latin typeface="Calibri" pitchFamily="34" charset="0"/>
              </a:rPr>
              <a:t>, 11 </a:t>
            </a:r>
            <a:r>
              <a:rPr lang="ru-RU" dirty="0" err="1" smtClean="0">
                <a:latin typeface="Calibri" pitchFamily="34" charset="0"/>
              </a:rPr>
              <a:t>адвентистів</a:t>
            </a:r>
            <a:r>
              <a:rPr lang="ru-RU" dirty="0" smtClean="0">
                <a:latin typeface="Calibri" pitchFamily="34" charset="0"/>
              </a:rPr>
              <a:t>, 6 </a:t>
            </a:r>
            <a:r>
              <a:rPr lang="ru-RU" dirty="0" err="1" smtClean="0">
                <a:latin typeface="Calibri" pitchFamily="34" charset="0"/>
              </a:rPr>
              <a:t>єговістів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і</a:t>
            </a:r>
            <a:r>
              <a:rPr lang="ru-RU" dirty="0" smtClean="0">
                <a:latin typeface="Calibri" pitchFamily="34" charset="0"/>
              </a:rPr>
              <a:t> 2 </a:t>
            </a:r>
            <a:r>
              <a:rPr lang="ru-RU" dirty="0" err="1" smtClean="0">
                <a:latin typeface="Calibri" pitchFamily="34" charset="0"/>
              </a:rPr>
              <a:t>православних</a:t>
            </a:r>
            <a:r>
              <a:rPr lang="ru-RU" dirty="0" smtClean="0">
                <a:latin typeface="Calibri" pitchFamily="34" charset="0"/>
              </a:rPr>
              <a:t>). </a:t>
            </a:r>
            <a:r>
              <a:rPr lang="ru-RU" dirty="0" err="1" smtClean="0">
                <a:latin typeface="Calibri" pitchFamily="34" charset="0"/>
              </a:rPr>
              <a:t>Проте</a:t>
            </a:r>
            <a:r>
              <a:rPr lang="ru-RU" dirty="0" smtClean="0">
                <a:latin typeface="Calibri" pitchFamily="34" charset="0"/>
              </a:rPr>
              <a:t> духовна </a:t>
            </a:r>
            <a:r>
              <a:rPr lang="ru-RU" dirty="0" err="1" smtClean="0">
                <a:latin typeface="Calibri" pitchFamily="34" charset="0"/>
              </a:rPr>
              <a:t>безплідність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радянської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ідеології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з</a:t>
            </a:r>
            <a:r>
              <a:rPr lang="ru-RU" dirty="0" smtClean="0">
                <a:latin typeface="Calibri" pitchFamily="34" charset="0"/>
              </a:rPr>
              <a:t> одного боку, та </a:t>
            </a:r>
            <a:r>
              <a:rPr lang="ru-RU" dirty="0" err="1" smtClean="0">
                <a:latin typeface="Calibri" pitchFamily="34" charset="0"/>
              </a:rPr>
              <a:t>обурення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жорстокою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політикою</a:t>
            </a:r>
            <a:r>
              <a:rPr lang="ru-RU" dirty="0" smtClean="0">
                <a:latin typeface="Calibri" pitchFamily="34" charset="0"/>
              </a:rPr>
              <a:t> режиму — </a:t>
            </a:r>
            <a:r>
              <a:rPr lang="ru-RU" dirty="0" err="1" smtClean="0">
                <a:latin typeface="Calibri" pitchFamily="34" charset="0"/>
              </a:rPr>
              <a:t>з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іншого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зумовили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відновлення</a:t>
            </a:r>
            <a:r>
              <a:rPr lang="ru-RU" dirty="0" smtClean="0">
                <a:latin typeface="Calibri" pitchFamily="34" charset="0"/>
              </a:rPr>
              <a:t> потягу до </a:t>
            </a:r>
            <a:r>
              <a:rPr lang="ru-RU" dirty="0" err="1" smtClean="0">
                <a:latin typeface="Calibri" pitchFamily="34" charset="0"/>
              </a:rPr>
              <a:t>релігії</a:t>
            </a:r>
            <a:r>
              <a:rPr lang="ru-RU" dirty="0" smtClean="0">
                <a:latin typeface="Calibri" pitchFamily="34" charset="0"/>
              </a:rPr>
              <a:t>, особливо на </a:t>
            </a:r>
            <a:r>
              <a:rPr lang="ru-RU" dirty="0" err="1" smtClean="0">
                <a:latin typeface="Calibri" pitchFamily="34" charset="0"/>
              </a:rPr>
              <a:t>селі</a:t>
            </a:r>
            <a:r>
              <a:rPr lang="ru-RU" dirty="0" smtClean="0">
                <a:latin typeface="Calibri" pitchFamily="34" charset="0"/>
              </a:rPr>
              <a:t>.</a:t>
            </a:r>
            <a:endParaRPr lang="ru-RU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7962088" cy="1052736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cs typeface="Aharoni" pitchFamily="2" charset="-79"/>
              </a:rPr>
              <a:t>    5. Стан греко-католицької церкви.</a:t>
            </a:r>
            <a:br>
              <a:rPr lang="uk-UA" dirty="0" smtClean="0">
                <a:cs typeface="Aharoni" pitchFamily="2" charset="-79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692696"/>
            <a:ext cx="8100392" cy="64807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latin typeface="Calibri" pitchFamily="34" charset="0"/>
              </a:rPr>
              <a:t>    Активно </a:t>
            </a:r>
            <a:r>
              <a:rPr lang="ru-RU" dirty="0" err="1" smtClean="0">
                <a:latin typeface="Calibri" pitchFamily="34" charset="0"/>
              </a:rPr>
              <a:t>боролися</a:t>
            </a:r>
            <a:r>
              <a:rPr lang="ru-RU" dirty="0" smtClean="0">
                <a:latin typeface="Calibri" pitchFamily="34" charset="0"/>
              </a:rPr>
              <a:t> за </a:t>
            </a:r>
            <a:r>
              <a:rPr lang="ru-RU" dirty="0" err="1" smtClean="0">
                <a:latin typeface="Calibri" pitchFamily="34" charset="0"/>
              </a:rPr>
              <a:t>відновлення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своїх</a:t>
            </a:r>
            <a:r>
              <a:rPr lang="ru-RU" dirty="0" smtClean="0">
                <a:latin typeface="Calibri" pitchFamily="34" charset="0"/>
              </a:rPr>
              <a:t> прав </a:t>
            </a:r>
            <a:r>
              <a:rPr lang="ru-RU" dirty="0" err="1" smtClean="0">
                <a:latin typeface="Calibri" pitchFamily="34" charset="0"/>
              </a:rPr>
              <a:t>греко-католики</a:t>
            </a:r>
            <a:r>
              <a:rPr lang="ru-RU" dirty="0" smtClean="0">
                <a:latin typeface="Calibri" pitchFamily="34" charset="0"/>
              </a:rPr>
              <a:t>. Формально </a:t>
            </a:r>
            <a:r>
              <a:rPr lang="ru-RU" dirty="0" err="1" smtClean="0">
                <a:latin typeface="Calibri" pitchFamily="34" charset="0"/>
              </a:rPr>
              <a:t>ліквідована</a:t>
            </a:r>
            <a:r>
              <a:rPr lang="ru-RU" dirty="0" smtClean="0">
                <a:latin typeface="Calibri" pitchFamily="34" charset="0"/>
              </a:rPr>
              <a:t>, </a:t>
            </a:r>
            <a:r>
              <a:rPr lang="ru-RU" dirty="0" err="1" smtClean="0">
                <a:latin typeface="Calibri" pitchFamily="34" charset="0"/>
              </a:rPr>
              <a:t>греко-католицька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церква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діяла</a:t>
            </a:r>
            <a:r>
              <a:rPr lang="ru-RU" dirty="0" smtClean="0">
                <a:latin typeface="Calibri" pitchFamily="34" charset="0"/>
              </a:rPr>
              <a:t> в </a:t>
            </a:r>
            <a:r>
              <a:rPr lang="ru-RU" dirty="0" err="1" smtClean="0">
                <a:latin typeface="Calibri" pitchFamily="34" charset="0"/>
              </a:rPr>
              <a:t>західних</a:t>
            </a:r>
            <a:r>
              <a:rPr lang="ru-RU" dirty="0" smtClean="0">
                <a:latin typeface="Calibri" pitchFamily="34" charset="0"/>
              </a:rPr>
              <a:t> областях </a:t>
            </a:r>
            <a:r>
              <a:rPr lang="ru-RU" dirty="0" err="1" smtClean="0">
                <a:latin typeface="Calibri" pitchFamily="34" charset="0"/>
              </a:rPr>
              <a:t>України</a:t>
            </a:r>
            <a:r>
              <a:rPr lang="ru-RU" dirty="0" smtClean="0">
                <a:latin typeface="Calibri" pitchFamily="34" charset="0"/>
              </a:rPr>
              <a:t> в </a:t>
            </a:r>
            <a:r>
              <a:rPr lang="ru-RU" dirty="0" err="1" smtClean="0">
                <a:latin typeface="Calibri" pitchFamily="34" charset="0"/>
              </a:rPr>
              <a:t>підпільних</a:t>
            </a:r>
            <a:r>
              <a:rPr lang="ru-RU" dirty="0" smtClean="0">
                <a:latin typeface="Calibri" pitchFamily="34" charset="0"/>
              </a:rPr>
              <a:t> ("</a:t>
            </a:r>
            <a:r>
              <a:rPr lang="ru-RU" dirty="0" err="1" smtClean="0">
                <a:latin typeface="Calibri" pitchFamily="34" charset="0"/>
              </a:rPr>
              <a:t>катакомбних</a:t>
            </a:r>
            <a:r>
              <a:rPr lang="ru-RU" dirty="0" smtClean="0">
                <a:latin typeface="Calibri" pitchFamily="34" charset="0"/>
              </a:rPr>
              <a:t>") </a:t>
            </a:r>
            <a:r>
              <a:rPr lang="ru-RU" dirty="0" err="1" smtClean="0">
                <a:latin typeface="Calibri" pitchFamily="34" charset="0"/>
              </a:rPr>
              <a:t>умовах</a:t>
            </a:r>
            <a:r>
              <a:rPr lang="ru-RU" dirty="0" smtClean="0">
                <a:latin typeface="Calibri" pitchFamily="34" charset="0"/>
              </a:rPr>
              <a:t>. </a:t>
            </a:r>
            <a:r>
              <a:rPr lang="ru-RU" dirty="0" err="1" smtClean="0">
                <a:latin typeface="Calibri" pitchFamily="34" charset="0"/>
              </a:rPr>
              <a:t>Значна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частина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населення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цих</a:t>
            </a:r>
            <a:r>
              <a:rPr lang="ru-RU" dirty="0" smtClean="0">
                <a:latin typeface="Calibri" pitchFamily="34" charset="0"/>
              </a:rPr>
              <a:t> областей </a:t>
            </a:r>
            <a:r>
              <a:rPr lang="ru-RU" dirty="0" err="1" smtClean="0">
                <a:latin typeface="Calibri" pitchFamily="34" charset="0"/>
              </a:rPr>
              <a:t>продовжувала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таємно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відправляти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релігійні</a:t>
            </a:r>
            <a:r>
              <a:rPr lang="ru-RU" dirty="0" smtClean="0">
                <a:latin typeface="Calibri" pitchFamily="34" charset="0"/>
              </a:rPr>
              <a:t> обряди. </a:t>
            </a:r>
            <a:r>
              <a:rPr lang="ru-RU" dirty="0" err="1" smtClean="0">
                <a:latin typeface="Calibri" pitchFamily="34" charset="0"/>
              </a:rPr>
              <a:t>Існувало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кількасот</a:t>
            </a:r>
            <a:r>
              <a:rPr lang="ru-RU" dirty="0" smtClean="0">
                <a:latin typeface="Calibri" pitchFamily="34" charset="0"/>
              </a:rPr>
              <a:t> (до 350) </a:t>
            </a:r>
            <a:r>
              <a:rPr lang="ru-RU" dirty="0" err="1" smtClean="0">
                <a:latin typeface="Calibri" pitchFamily="34" charset="0"/>
              </a:rPr>
              <a:t>парафій</a:t>
            </a:r>
            <a:r>
              <a:rPr lang="ru-RU" dirty="0" smtClean="0">
                <a:latin typeface="Calibri" pitchFamily="34" charset="0"/>
              </a:rPr>
              <a:t> на </a:t>
            </a:r>
            <a:r>
              <a:rPr lang="ru-RU" dirty="0" err="1" smtClean="0">
                <a:latin typeface="Calibri" pitchFamily="34" charset="0"/>
              </a:rPr>
              <a:t>чолі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з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священиками</a:t>
            </a:r>
            <a:r>
              <a:rPr lang="ru-RU" dirty="0" smtClean="0">
                <a:latin typeface="Calibri" pitchFamily="34" charset="0"/>
              </a:rPr>
              <a:t>. Ними </a:t>
            </a:r>
            <a:r>
              <a:rPr lang="ru-RU" dirty="0" err="1" smtClean="0">
                <a:latin typeface="Calibri" pitchFamily="34" charset="0"/>
              </a:rPr>
              <a:t>керували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єпископи</a:t>
            </a:r>
            <a:r>
              <a:rPr lang="ru-RU" dirty="0" smtClean="0">
                <a:latin typeface="Calibri" pitchFamily="34" charset="0"/>
              </a:rPr>
              <a:t>, </a:t>
            </a:r>
            <a:r>
              <a:rPr lang="ru-RU" dirty="0" err="1" smtClean="0">
                <a:latin typeface="Calibri" pitchFamily="34" charset="0"/>
              </a:rPr>
              <a:t>які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також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діяли</a:t>
            </a:r>
            <a:r>
              <a:rPr lang="ru-RU" dirty="0" smtClean="0">
                <a:latin typeface="Calibri" pitchFamily="34" charset="0"/>
              </a:rPr>
              <a:t> в </a:t>
            </a:r>
            <a:r>
              <a:rPr lang="ru-RU" dirty="0" err="1" smtClean="0">
                <a:latin typeface="Calibri" pitchFamily="34" charset="0"/>
              </a:rPr>
              <a:t>підпіллі</a:t>
            </a:r>
            <a:r>
              <a:rPr lang="ru-RU" dirty="0" smtClean="0">
                <a:latin typeface="Calibri" pitchFamily="34" charset="0"/>
              </a:rPr>
              <a:t>. </a:t>
            </a:r>
            <a:r>
              <a:rPr lang="ru-RU" dirty="0" err="1" smtClean="0">
                <a:latin typeface="Calibri" pitchFamily="34" charset="0"/>
              </a:rPr>
              <a:t>З-за</a:t>
            </a:r>
            <a:r>
              <a:rPr lang="ru-RU" dirty="0" smtClean="0">
                <a:latin typeface="Calibri" pitchFamily="34" charset="0"/>
              </a:rPr>
              <a:t> кордону </a:t>
            </a:r>
            <a:r>
              <a:rPr lang="ru-RU" dirty="0" err="1" smtClean="0">
                <a:latin typeface="Calibri" pitchFamily="34" charset="0"/>
              </a:rPr>
              <a:t>церквою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керував</a:t>
            </a:r>
            <a:r>
              <a:rPr lang="ru-RU" dirty="0" smtClean="0">
                <a:latin typeface="Calibri" pitchFamily="34" charset="0"/>
              </a:rPr>
              <a:t> кардинал </a:t>
            </a:r>
            <a:r>
              <a:rPr lang="ru-RU" dirty="0" err="1" smtClean="0">
                <a:latin typeface="Calibri" pitchFamily="34" charset="0"/>
              </a:rPr>
              <a:t>Йосип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Сліпий</a:t>
            </a:r>
            <a:r>
              <a:rPr lang="ru-RU" dirty="0" smtClean="0">
                <a:latin typeface="Calibri" pitchFamily="34" charset="0"/>
              </a:rPr>
              <a:t>, </a:t>
            </a:r>
            <a:r>
              <a:rPr lang="ru-RU" dirty="0" err="1" smtClean="0">
                <a:latin typeface="Calibri" pitchFamily="34" charset="0"/>
              </a:rPr>
              <a:t>який</a:t>
            </a:r>
            <a:r>
              <a:rPr lang="ru-RU" dirty="0" smtClean="0">
                <a:latin typeface="Calibri" pitchFamily="34" charset="0"/>
              </a:rPr>
              <a:t> у 1963 р. </a:t>
            </a:r>
            <a:r>
              <a:rPr lang="ru-RU" dirty="0" err="1" smtClean="0">
                <a:latin typeface="Calibri" pitchFamily="34" charset="0"/>
              </a:rPr>
              <a:t>прибув</a:t>
            </a:r>
            <a:r>
              <a:rPr lang="ru-RU" dirty="0" smtClean="0">
                <a:latin typeface="Calibri" pitchFamily="34" charset="0"/>
              </a:rPr>
              <a:t> у Ватикан </a:t>
            </a:r>
            <a:r>
              <a:rPr lang="ru-RU" dirty="0" err="1" smtClean="0">
                <a:latin typeface="Calibri" pitchFamily="34" charset="0"/>
              </a:rPr>
              <a:t>після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багаторічного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сибірського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заслання</a:t>
            </a:r>
            <a:r>
              <a:rPr lang="ru-RU" dirty="0" smtClean="0">
                <a:latin typeface="Calibri" pitchFamily="34" charset="0"/>
              </a:rPr>
              <a:t>. </a:t>
            </a:r>
            <a:r>
              <a:rPr lang="ru-RU" dirty="0" err="1" smtClean="0">
                <a:latin typeface="Calibri" pitchFamily="34" charset="0"/>
              </a:rPr>
              <a:t>Існували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навіть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підпільні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монастирі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й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таємні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друкарні</a:t>
            </a:r>
            <a:r>
              <a:rPr lang="ru-RU" dirty="0" smtClean="0">
                <a:latin typeface="Calibri" pitchFamily="34" charset="0"/>
              </a:rPr>
              <a:t>.</a:t>
            </a:r>
            <a:endParaRPr lang="ru-RU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60</TotalTime>
  <Words>703</Words>
  <Application>Microsoft Office PowerPoint</Application>
  <PresentationFormat>Экран (4:3)</PresentationFormat>
  <Paragraphs>54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Солнцестояние</vt:lpstr>
      <vt:lpstr>Презентація  На тему :  Релігійне дисидентство в Україні . </vt:lpstr>
      <vt:lpstr>                            План </vt:lpstr>
      <vt:lpstr>1. Дисидентський рух</vt:lpstr>
      <vt:lpstr>2. Релігійне дисиденство</vt:lpstr>
      <vt:lpstr>                          3. Мета</vt:lpstr>
      <vt:lpstr>     4.Причина виникнення</vt:lpstr>
      <vt:lpstr>Слайд 7</vt:lpstr>
      <vt:lpstr>Слайд 8</vt:lpstr>
      <vt:lpstr>    5. Стан греко-католицької церкви. </vt:lpstr>
      <vt:lpstr>Слайд 10</vt:lpstr>
      <vt:lpstr>6. Стан православної церкви. </vt:lpstr>
      <vt:lpstr>Слайд 12</vt:lpstr>
      <vt:lpstr>   7. Найбільш динамічні віровизнання 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 На тему :  Релігійне дисидентство. учня 11-А класу БЗШ І-ІІІ ст. №22 Танчина Тараса</dc:title>
  <dc:creator>SEVEN</dc:creator>
  <cp:lastModifiedBy>SEVEN</cp:lastModifiedBy>
  <cp:revision>9</cp:revision>
  <dcterms:created xsi:type="dcterms:W3CDTF">2013-12-22T17:20:42Z</dcterms:created>
  <dcterms:modified xsi:type="dcterms:W3CDTF">2015-02-16T15:36:35Z</dcterms:modified>
</cp:coreProperties>
</file>