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21.12.2013</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21.12.2013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21.12.2013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lgn="l">
              <a:defRPr/>
            </a:lvl1p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21.12.2013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Заголовок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21.12.2013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21.12.2013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21.12.2013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1143000"/>
          </a:xfrm>
        </p:spPr>
        <p:txBody>
          <a:bodyPr anchor="ctr"/>
          <a:lstStyle>
            <a:lvl1pPr algn="l">
              <a:defRPr sz="4600"/>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21.12.2013</a:t>
            </a:fld>
            <a:endParaRPr lang="ru-RU"/>
          </a:p>
        </p:txBody>
      </p:sp>
      <p:sp>
        <p:nvSpPr>
          <p:cNvPr id="8" name="Номер слайда 7"/>
          <p:cNvSpPr>
            <a:spLocks noGrp="1"/>
          </p:cNvSpPr>
          <p:nvPr>
            <p:ph type="sldNum" sz="quarter" idx="11"/>
          </p:nvPr>
        </p:nvSpPr>
        <p:spPr/>
        <p:txBody>
          <a:bodyPr/>
          <a:lstStyle/>
          <a:p>
            <a:fld id="{725C68B6-61C2-468F-89AB-4B9F7531AA68}" type="slidenum">
              <a:rPr lang="ru-RU" smtClean="0"/>
              <a:pPr/>
              <a:t>‹#›</a:t>
            </a:fld>
            <a:endParaRPr lang="ru-RU"/>
          </a:p>
        </p:txBody>
      </p:sp>
      <p:sp>
        <p:nvSpPr>
          <p:cNvPr id="9" name="Нижний колонтитул 8"/>
          <p:cNvSpPr>
            <a:spLocks noGrp="1"/>
          </p:cNvSpPr>
          <p:nvPr>
            <p:ph type="ftr" sz="quarter" idx="12"/>
          </p:nvPr>
        </p:nvSpPr>
        <p:spPr/>
        <p:txBody>
          <a:bodyPr/>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21.12.2013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21.12.2013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156448" y="6422064"/>
            <a:ext cx="762000" cy="365125"/>
          </a:xfrm>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457200" y="6422064"/>
            <a:ext cx="2133600" cy="365125"/>
          </a:xfrm>
        </p:spPr>
        <p:txBody>
          <a:bodyPr/>
          <a:lstStyle/>
          <a:p>
            <a:fld id="{5B106E36-FD25-4E2D-B0AA-010F637433A0}" type="datetimeFigureOut">
              <a:rPr lang="ru-RU" smtClean="0"/>
              <a:pPr/>
              <a:t>21.12.2013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Полилиния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Полилиния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5B106E36-FD25-4E2D-B0AA-010F637433A0}" type="datetimeFigureOut">
              <a:rPr lang="ru-RU" smtClean="0"/>
              <a:pPr/>
              <a:t>21.12.2013</a:t>
            </a:fld>
            <a:endParaRPr lang="ru-RU"/>
          </a:p>
        </p:txBody>
      </p:sp>
      <p:sp>
        <p:nvSpPr>
          <p:cNvPr id="22" name="Нижний колонтитул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ru-RU"/>
          </a:p>
        </p:txBody>
      </p:sp>
      <p:sp>
        <p:nvSpPr>
          <p:cNvPr id="18" name="Номер слайда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725C68B6-61C2-468F-89AB-4B9F7531AA6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7584" y="2852936"/>
            <a:ext cx="6480048" cy="2301240"/>
          </a:xfrm>
        </p:spPr>
        <p:txBody>
          <a:bodyPr>
            <a:normAutofit fontScale="90000"/>
          </a:bodyPr>
          <a:lstStyle/>
          <a:p>
            <a:r>
              <a:rPr lang="en-US" sz="8000" b="1" dirty="0" smtClean="0"/>
              <a:t>I </a:t>
            </a:r>
            <a:r>
              <a:rPr lang="uk-UA" sz="8000" b="1" dirty="0" smtClean="0"/>
              <a:t>Універсал </a:t>
            </a:r>
            <a:endParaRPr lang="uk-UA" sz="8000" b="1" dirty="0"/>
          </a:p>
        </p:txBody>
      </p:sp>
      <p:sp>
        <p:nvSpPr>
          <p:cNvPr id="3" name="Подзаголовок 2"/>
          <p:cNvSpPr>
            <a:spLocks noGrp="1"/>
          </p:cNvSpPr>
          <p:nvPr>
            <p:ph type="subTitle" idx="1"/>
          </p:nvPr>
        </p:nvSpPr>
        <p:spPr>
          <a:xfrm>
            <a:off x="0" y="5157192"/>
            <a:ext cx="3347864" cy="1700808"/>
          </a:xfrm>
        </p:spPr>
        <p:txBody>
          <a:bodyPr>
            <a:normAutofit lnSpcReduction="10000"/>
          </a:bodyPr>
          <a:lstStyle/>
          <a:p>
            <a:pPr algn="l"/>
            <a:r>
              <a:rPr lang="uk-UA" sz="2000" dirty="0" smtClean="0">
                <a:solidFill>
                  <a:schemeClr val="accent2">
                    <a:lumMod val="50000"/>
                  </a:schemeClr>
                </a:solidFill>
              </a:rPr>
              <a:t>Роботу виконала </a:t>
            </a:r>
          </a:p>
          <a:p>
            <a:pPr algn="l"/>
            <a:r>
              <a:rPr lang="uk-UA" sz="2000" dirty="0" smtClean="0">
                <a:solidFill>
                  <a:schemeClr val="accent2">
                    <a:lumMod val="50000"/>
                  </a:schemeClr>
                </a:solidFill>
              </a:rPr>
              <a:t>Учениця 10 класу</a:t>
            </a:r>
          </a:p>
          <a:p>
            <a:pPr algn="l"/>
            <a:r>
              <a:rPr lang="uk-UA" sz="2000" dirty="0" smtClean="0">
                <a:solidFill>
                  <a:schemeClr val="accent2">
                    <a:lumMod val="50000"/>
                  </a:schemeClr>
                </a:solidFill>
              </a:rPr>
              <a:t>Школи І-ІІІ ступенів</a:t>
            </a:r>
          </a:p>
          <a:p>
            <a:pPr algn="l"/>
            <a:r>
              <a:rPr lang="uk-UA" sz="2000" dirty="0" smtClean="0">
                <a:solidFill>
                  <a:schemeClr val="accent2">
                    <a:lumMod val="50000"/>
                  </a:schemeClr>
                </a:solidFill>
              </a:rPr>
              <a:t>Міста Києва</a:t>
            </a:r>
          </a:p>
          <a:p>
            <a:pPr algn="l"/>
            <a:r>
              <a:rPr lang="uk-UA" sz="2000" dirty="0" err="1" smtClean="0">
                <a:solidFill>
                  <a:schemeClr val="accent2">
                    <a:lumMod val="50000"/>
                  </a:schemeClr>
                </a:solidFill>
              </a:rPr>
              <a:t>Оніс</a:t>
            </a:r>
            <a:r>
              <a:rPr lang="uk-UA" sz="2000" dirty="0" smtClean="0">
                <a:solidFill>
                  <a:schemeClr val="accent2">
                    <a:lumMod val="50000"/>
                  </a:schemeClr>
                </a:solidFill>
              </a:rPr>
              <a:t> Марія </a:t>
            </a:r>
            <a:endParaRPr lang="uk-UA" sz="2000" dirty="0">
              <a:solidFill>
                <a:schemeClr val="accent2">
                  <a:lumMod val="50000"/>
                </a:schemeClr>
              </a:solidFill>
            </a:endParaRPr>
          </a:p>
        </p:txBody>
      </p:sp>
    </p:spTree>
  </p:cSld>
  <p:clrMapOvr>
    <a:masterClrMapping/>
  </p:clrMapOvr>
  <p:transition>
    <p:diamon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3284984"/>
            <a:ext cx="7467600" cy="4525963"/>
          </a:xfrm>
        </p:spPr>
        <p:txBody>
          <a:bodyPr>
            <a:normAutofit/>
          </a:bodyPr>
          <a:lstStyle/>
          <a:p>
            <a:pPr algn="ctr">
              <a:buNone/>
            </a:pPr>
            <a:r>
              <a:rPr lang="uk-UA" sz="8000" b="1" dirty="0" smtClean="0">
                <a:solidFill>
                  <a:srgbClr val="0070C0"/>
                </a:solidFill>
              </a:rPr>
              <a:t>Кінець, дякую за увагу.</a:t>
            </a:r>
            <a:endParaRPr lang="uk-UA" sz="8000" b="1" dirty="0">
              <a:solidFill>
                <a:srgbClr val="0070C0"/>
              </a:solidFill>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Файл:1st Universal.jpg"/>
          <p:cNvPicPr>
            <a:picLocks noChangeAspect="1" noChangeArrowheads="1"/>
          </p:cNvPicPr>
          <p:nvPr/>
        </p:nvPicPr>
        <p:blipFill>
          <a:blip r:embed="rId2" cstate="print"/>
          <a:srcRect/>
          <a:stretch>
            <a:fillRect/>
          </a:stretch>
        </p:blipFill>
        <p:spPr bwMode="auto">
          <a:xfrm>
            <a:off x="0" y="0"/>
            <a:ext cx="5625958" cy="6877447"/>
          </a:xfrm>
          <a:prstGeom prst="rect">
            <a:avLst/>
          </a:prstGeom>
          <a:noFill/>
        </p:spPr>
      </p:pic>
      <p:sp>
        <p:nvSpPr>
          <p:cNvPr id="5" name="TextBox 4"/>
          <p:cNvSpPr txBox="1"/>
          <p:nvPr/>
        </p:nvSpPr>
        <p:spPr>
          <a:xfrm>
            <a:off x="5796136" y="404664"/>
            <a:ext cx="3347864" cy="5909310"/>
          </a:xfrm>
          <a:prstGeom prst="rect">
            <a:avLst/>
          </a:prstGeom>
          <a:noFill/>
        </p:spPr>
        <p:txBody>
          <a:bodyPr wrap="square" rtlCol="0">
            <a:spAutoFit/>
          </a:bodyPr>
          <a:lstStyle/>
          <a:p>
            <a:r>
              <a:rPr lang="uk-UA" dirty="0" smtClean="0">
                <a:solidFill>
                  <a:srgbClr val="002060"/>
                </a:solidFill>
              </a:rPr>
              <a:t>10 червня (23 — за новим стилем) 1917 — проголосив автономію України </a:t>
            </a:r>
            <a:r>
              <a:rPr lang="uk-UA" i="1" dirty="0" smtClean="0">
                <a:solidFill>
                  <a:srgbClr val="002060"/>
                </a:solidFill>
              </a:rPr>
              <a:t>«однині самі будемо творити наше життя»</a:t>
            </a:r>
            <a:r>
              <a:rPr lang="uk-UA" dirty="0" smtClean="0">
                <a:solidFill>
                  <a:srgbClr val="002060"/>
                </a:solidFill>
              </a:rPr>
              <a:t>. Це була відповідь </a:t>
            </a:r>
            <a:r>
              <a:rPr lang="uk-UA" dirty="0" smtClean="0">
                <a:solidFill>
                  <a:srgbClr val="002060"/>
                </a:solidFill>
              </a:rPr>
              <a:t>УЦР </a:t>
            </a:r>
            <a:r>
              <a:rPr lang="uk-UA" b="1" dirty="0" smtClean="0">
                <a:solidFill>
                  <a:srgbClr val="002060"/>
                </a:solidFill>
              </a:rPr>
              <a:t>Тимчасовому </a:t>
            </a:r>
            <a:r>
              <a:rPr lang="uk-UA" b="1" dirty="0" smtClean="0">
                <a:solidFill>
                  <a:srgbClr val="002060"/>
                </a:solidFill>
              </a:rPr>
              <a:t>урядові</a:t>
            </a:r>
            <a:r>
              <a:rPr lang="uk-UA" dirty="0" smtClean="0">
                <a:solidFill>
                  <a:srgbClr val="002060"/>
                </a:solidFill>
              </a:rPr>
              <a:t> на його негативне ставлення до автономної України. Згідно з І Універсалом, </a:t>
            </a:r>
            <a:r>
              <a:rPr lang="uk-UA" i="1" dirty="0" smtClean="0">
                <a:solidFill>
                  <a:srgbClr val="002060"/>
                </a:solidFill>
              </a:rPr>
              <a:t>«не одділяючись від всієї Росії… народ український має сам порядкувати своїм життям»</a:t>
            </a:r>
            <a:r>
              <a:rPr lang="uk-UA" dirty="0" smtClean="0">
                <a:solidFill>
                  <a:srgbClr val="002060"/>
                </a:solidFill>
              </a:rPr>
              <a:t>, а закони повинні бути ухвалені Всенародними Українськими Зборами. Автором І Універсалу був В. Винниченко. Після проголошення автономії 28 червня 1917 створено </a:t>
            </a:r>
            <a:r>
              <a:rPr lang="uk-UA" b="1" dirty="0" smtClean="0">
                <a:solidFill>
                  <a:srgbClr val="002060"/>
                </a:solidFill>
              </a:rPr>
              <a:t>Генеральний Секретаріат</a:t>
            </a:r>
            <a:r>
              <a:rPr lang="uk-UA" dirty="0" smtClean="0">
                <a:solidFill>
                  <a:srgbClr val="002060"/>
                </a:solidFill>
              </a:rPr>
              <a:t>.</a:t>
            </a:r>
            <a:endParaRPr lang="uk-UA" dirty="0">
              <a:solidFill>
                <a:srgbClr val="002060"/>
              </a:solidFill>
            </a:endParaRPr>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rgbClr val="002060"/>
                </a:solidFill>
              </a:rPr>
              <a:t>			</a:t>
            </a:r>
            <a:r>
              <a:rPr lang="uk-UA" b="1" u="sng" dirty="0" smtClean="0">
                <a:solidFill>
                  <a:srgbClr val="002060"/>
                </a:solidFill>
              </a:rPr>
              <a:t>Умови</a:t>
            </a:r>
            <a:endParaRPr lang="uk-UA" b="1" u="sng" dirty="0">
              <a:solidFill>
                <a:srgbClr val="002060"/>
              </a:solidFill>
            </a:endParaRPr>
          </a:p>
        </p:txBody>
      </p:sp>
      <p:sp>
        <p:nvSpPr>
          <p:cNvPr id="4" name="Овал 3"/>
          <p:cNvSpPr/>
          <p:nvPr/>
        </p:nvSpPr>
        <p:spPr>
          <a:xfrm>
            <a:off x="251520" y="1412776"/>
            <a:ext cx="4283968" cy="17281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5" name="Овал 4"/>
          <p:cNvSpPr/>
          <p:nvPr/>
        </p:nvSpPr>
        <p:spPr>
          <a:xfrm>
            <a:off x="4572000" y="1412776"/>
            <a:ext cx="4283968" cy="17281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6" name="Овал 5"/>
          <p:cNvSpPr/>
          <p:nvPr/>
        </p:nvSpPr>
        <p:spPr>
          <a:xfrm>
            <a:off x="323528" y="3212976"/>
            <a:ext cx="4283968" cy="17281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7" name="Овал 6"/>
          <p:cNvSpPr/>
          <p:nvPr/>
        </p:nvSpPr>
        <p:spPr>
          <a:xfrm>
            <a:off x="4644008" y="3212976"/>
            <a:ext cx="4283968" cy="17281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8" name="Овал 7"/>
          <p:cNvSpPr/>
          <p:nvPr/>
        </p:nvSpPr>
        <p:spPr>
          <a:xfrm>
            <a:off x="1259632" y="4941168"/>
            <a:ext cx="6696744" cy="17281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
        <p:nvSpPr>
          <p:cNvPr id="18" name="TextBox 17"/>
          <p:cNvSpPr txBox="1"/>
          <p:nvPr/>
        </p:nvSpPr>
        <p:spPr>
          <a:xfrm>
            <a:off x="971600" y="1916832"/>
            <a:ext cx="2952328" cy="646331"/>
          </a:xfrm>
          <a:prstGeom prst="rect">
            <a:avLst/>
          </a:prstGeom>
          <a:noFill/>
        </p:spPr>
        <p:txBody>
          <a:bodyPr wrap="square" rtlCol="0">
            <a:spAutoFit/>
          </a:bodyPr>
          <a:lstStyle/>
          <a:p>
            <a:r>
              <a:rPr lang="uk-UA" dirty="0" smtClean="0"/>
              <a:t>Проголошення автономії України в складі Росії</a:t>
            </a:r>
            <a:endParaRPr lang="uk-UA" dirty="0"/>
          </a:p>
        </p:txBody>
      </p:sp>
      <p:sp>
        <p:nvSpPr>
          <p:cNvPr id="19" name="TextBox 18"/>
          <p:cNvSpPr txBox="1"/>
          <p:nvPr/>
        </p:nvSpPr>
        <p:spPr>
          <a:xfrm>
            <a:off x="5436096" y="1844824"/>
            <a:ext cx="2808312" cy="923330"/>
          </a:xfrm>
          <a:prstGeom prst="rect">
            <a:avLst/>
          </a:prstGeom>
          <a:noFill/>
        </p:spPr>
        <p:txBody>
          <a:bodyPr wrap="square" rtlCol="0">
            <a:spAutoFit/>
          </a:bodyPr>
          <a:lstStyle/>
          <a:p>
            <a:r>
              <a:rPr lang="uk-UA" dirty="0" smtClean="0"/>
              <a:t>Джерелом влади в Україні є український народ</a:t>
            </a:r>
            <a:endParaRPr lang="uk-UA" dirty="0"/>
          </a:p>
        </p:txBody>
      </p:sp>
      <p:sp>
        <p:nvSpPr>
          <p:cNvPr id="20" name="TextBox 19"/>
          <p:cNvSpPr txBox="1"/>
          <p:nvPr/>
        </p:nvSpPr>
        <p:spPr>
          <a:xfrm>
            <a:off x="1331640" y="3429000"/>
            <a:ext cx="2376264" cy="1200329"/>
          </a:xfrm>
          <a:prstGeom prst="rect">
            <a:avLst/>
          </a:prstGeom>
          <a:noFill/>
        </p:spPr>
        <p:txBody>
          <a:bodyPr wrap="square" rtlCol="0">
            <a:spAutoFit/>
          </a:bodyPr>
          <a:lstStyle/>
          <a:p>
            <a:r>
              <a:rPr lang="uk-UA" dirty="0" smtClean="0"/>
              <a:t>Управління України має здійснювати всенародні українські збори</a:t>
            </a:r>
            <a:endParaRPr lang="uk-UA" dirty="0"/>
          </a:p>
        </p:txBody>
      </p:sp>
      <p:sp>
        <p:nvSpPr>
          <p:cNvPr id="21" name="TextBox 20"/>
          <p:cNvSpPr txBox="1"/>
          <p:nvPr/>
        </p:nvSpPr>
        <p:spPr>
          <a:xfrm>
            <a:off x="5580112" y="3501008"/>
            <a:ext cx="2520280" cy="1200329"/>
          </a:xfrm>
          <a:prstGeom prst="rect">
            <a:avLst/>
          </a:prstGeom>
          <a:noFill/>
        </p:spPr>
        <p:txBody>
          <a:bodyPr wrap="square" rtlCol="0">
            <a:spAutoFit/>
          </a:bodyPr>
          <a:lstStyle/>
          <a:p>
            <a:r>
              <a:rPr lang="uk-UA" dirty="0" smtClean="0"/>
              <a:t>Українські збори приймають закони, і тільки ці закони діють на території України</a:t>
            </a:r>
            <a:endParaRPr lang="uk-UA" dirty="0"/>
          </a:p>
        </p:txBody>
      </p:sp>
      <p:sp>
        <p:nvSpPr>
          <p:cNvPr id="22" name="TextBox 21"/>
          <p:cNvSpPr txBox="1"/>
          <p:nvPr/>
        </p:nvSpPr>
        <p:spPr>
          <a:xfrm>
            <a:off x="2771800" y="5085184"/>
            <a:ext cx="4248472" cy="1477328"/>
          </a:xfrm>
          <a:prstGeom prst="rect">
            <a:avLst/>
          </a:prstGeom>
          <a:noFill/>
        </p:spPr>
        <p:txBody>
          <a:bodyPr wrap="square" rtlCol="0">
            <a:spAutoFit/>
          </a:bodyPr>
          <a:lstStyle/>
          <a:p>
            <a:r>
              <a:rPr lang="uk-UA" dirty="0" smtClean="0"/>
              <a:t>Висловлювалась надія, що неукраїнські народи , які проживають на території України, разом з українцями будуть будувати автономний устрій</a:t>
            </a:r>
            <a:endParaRPr lang="uk-UA" dirty="0"/>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8">
                                            <p:txEl>
                                              <p:pRg st="0" end="0"/>
                                            </p:txEl>
                                          </p:spTgt>
                                        </p:tgtEl>
                                        <p:attrNameLst>
                                          <p:attrName>style.visibility</p:attrName>
                                        </p:attrNameLst>
                                      </p:cBhvr>
                                      <p:to>
                                        <p:strVal val="visible"/>
                                      </p:to>
                                    </p:set>
                                    <p:animEffect transition="in" filter="fade">
                                      <p:cBhvr>
                                        <p:cTn id="37" dur="2000"/>
                                        <p:tgtEl>
                                          <p:spTgt spid="18">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0">
                                            <p:txEl>
                                              <p:pRg st="0" end="0"/>
                                            </p:txEl>
                                          </p:spTgt>
                                        </p:tgtEl>
                                        <p:attrNameLst>
                                          <p:attrName>style.visibility</p:attrName>
                                        </p:attrNameLst>
                                      </p:cBhvr>
                                      <p:to>
                                        <p:strVal val="visible"/>
                                      </p:to>
                                    </p:set>
                                    <p:animEffect transition="in" filter="fade">
                                      <p:cBhvr>
                                        <p:cTn id="42" dur="2000"/>
                                        <p:tgtEl>
                                          <p:spTgt spid="20">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9">
                                            <p:txEl>
                                              <p:pRg st="0" end="0"/>
                                            </p:txEl>
                                          </p:spTgt>
                                        </p:tgtEl>
                                        <p:attrNameLst>
                                          <p:attrName>style.visibility</p:attrName>
                                        </p:attrNameLst>
                                      </p:cBhvr>
                                      <p:to>
                                        <p:strVal val="visible"/>
                                      </p:to>
                                    </p:set>
                                    <p:animEffect transition="in" filter="fade">
                                      <p:cBhvr>
                                        <p:cTn id="47" dur="2000"/>
                                        <p:tgtEl>
                                          <p:spTgt spid="19">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1">
                                            <p:txEl>
                                              <p:pRg st="0" end="0"/>
                                            </p:txEl>
                                          </p:spTgt>
                                        </p:tgtEl>
                                        <p:attrNameLst>
                                          <p:attrName>style.visibility</p:attrName>
                                        </p:attrNameLst>
                                      </p:cBhvr>
                                      <p:to>
                                        <p:strVal val="visible"/>
                                      </p:to>
                                    </p:set>
                                    <p:animEffect transition="in" filter="fade">
                                      <p:cBhvr>
                                        <p:cTn id="52" dur="2000"/>
                                        <p:tgtEl>
                                          <p:spTgt spid="21">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2">
                                            <p:txEl>
                                              <p:pRg st="0" end="0"/>
                                            </p:txEl>
                                          </p:spTgt>
                                        </p:tgtEl>
                                        <p:attrNameLst>
                                          <p:attrName>style.visibility</p:attrName>
                                        </p:attrNameLst>
                                      </p:cBhvr>
                                      <p:to>
                                        <p:strVal val="visible"/>
                                      </p:to>
                                    </p:set>
                                    <p:animEffect transition="in" filter="fade">
                                      <p:cBhvr>
                                        <p:cTn id="57" dur="2000"/>
                                        <p:tgtEl>
                                          <p:spTgt spid="2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18" grpId="0" build="allAtOnce"/>
      <p:bldP spid="19" grpId="0" build="allAtOnce"/>
      <p:bldP spid="20" grpId="0" build="allAtOnce"/>
      <p:bldP spid="21" grpId="0" build="allAtOnce"/>
      <p:bldP spid="22"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solidFill>
                  <a:srgbClr val="002060"/>
                </a:solidFill>
              </a:rPr>
              <a:t>І </a:t>
            </a:r>
            <a:r>
              <a:rPr lang="ru-RU" sz="3200" dirty="0" err="1" smtClean="0">
                <a:solidFill>
                  <a:srgbClr val="002060"/>
                </a:solidFill>
              </a:rPr>
              <a:t>Універсал</a:t>
            </a:r>
            <a:r>
              <a:rPr lang="ru-RU" sz="3200" dirty="0" smtClean="0">
                <a:solidFill>
                  <a:srgbClr val="002060"/>
                </a:solidFill>
              </a:rPr>
              <a:t> </a:t>
            </a:r>
            <a:r>
              <a:rPr lang="ru-RU" sz="3200" dirty="0" err="1" smtClean="0">
                <a:solidFill>
                  <a:srgbClr val="002060"/>
                </a:solidFill>
              </a:rPr>
              <a:t>оголошено</a:t>
            </a:r>
            <a:r>
              <a:rPr lang="ru-RU" sz="3200" dirty="0" smtClean="0">
                <a:solidFill>
                  <a:srgbClr val="002060"/>
                </a:solidFill>
              </a:rPr>
              <a:t> на другому </a:t>
            </a:r>
            <a:r>
              <a:rPr lang="ru-RU" sz="3200" dirty="0" err="1" smtClean="0">
                <a:solidFill>
                  <a:srgbClr val="002060"/>
                </a:solidFill>
              </a:rPr>
              <a:t>Всеукраїнському</a:t>
            </a:r>
            <a:r>
              <a:rPr lang="ru-RU" sz="3200" dirty="0" smtClean="0">
                <a:solidFill>
                  <a:srgbClr val="002060"/>
                </a:solidFill>
              </a:rPr>
              <a:t> </a:t>
            </a:r>
            <a:r>
              <a:rPr lang="ru-RU" sz="3200" dirty="0" err="1" smtClean="0">
                <a:solidFill>
                  <a:srgbClr val="002060"/>
                </a:solidFill>
              </a:rPr>
              <a:t>Військовому</a:t>
            </a:r>
            <a:r>
              <a:rPr lang="ru-RU" sz="3200" dirty="0" smtClean="0">
                <a:solidFill>
                  <a:srgbClr val="002060"/>
                </a:solidFill>
              </a:rPr>
              <a:t> </a:t>
            </a:r>
            <a:r>
              <a:rPr lang="ru-RU" sz="3200" dirty="0" err="1" smtClean="0">
                <a:solidFill>
                  <a:srgbClr val="002060"/>
                </a:solidFill>
              </a:rPr>
              <a:t>З'їзді</a:t>
            </a:r>
            <a:endParaRPr lang="uk-UA" sz="3200" dirty="0">
              <a:solidFill>
                <a:srgbClr val="002060"/>
              </a:solidFill>
            </a:endParaRPr>
          </a:p>
        </p:txBody>
      </p:sp>
      <p:pic>
        <p:nvPicPr>
          <p:cNvPr id="15366" name="Picture 6" descr="http://tsdavo.gov.ua/image/62944252.jpeg"/>
          <p:cNvPicPr>
            <a:picLocks noChangeAspect="1" noChangeArrowheads="1"/>
          </p:cNvPicPr>
          <p:nvPr/>
        </p:nvPicPr>
        <p:blipFill>
          <a:blip r:embed="rId2" cstate="print"/>
          <a:srcRect/>
          <a:stretch>
            <a:fillRect/>
          </a:stretch>
        </p:blipFill>
        <p:spPr bwMode="auto">
          <a:xfrm rot="20982997">
            <a:off x="827584" y="1700808"/>
            <a:ext cx="3240360" cy="4312266"/>
          </a:xfrm>
          <a:prstGeom prst="rect">
            <a:avLst/>
          </a:prstGeom>
          <a:noFill/>
        </p:spPr>
      </p:pic>
      <p:pic>
        <p:nvPicPr>
          <p:cNvPr id="15362" name="Picture 2" descr="http://leksika.com.ua/imag/UR_En/31_004_0000.jpg"/>
          <p:cNvPicPr>
            <a:picLocks noChangeAspect="1" noChangeArrowheads="1"/>
          </p:cNvPicPr>
          <p:nvPr/>
        </p:nvPicPr>
        <p:blipFill>
          <a:blip r:embed="rId3" cstate="print"/>
          <a:srcRect/>
          <a:stretch>
            <a:fillRect/>
          </a:stretch>
        </p:blipFill>
        <p:spPr bwMode="auto">
          <a:xfrm rot="618445">
            <a:off x="4257493" y="2497532"/>
            <a:ext cx="4375484" cy="3318213"/>
          </a:xfrm>
          <a:prstGeom prst="rect">
            <a:avLst/>
          </a:prstGeom>
          <a:noFill/>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http://history.ui.ua/UploadFiles/File_88629855Mo.jpg"/>
          <p:cNvPicPr>
            <a:picLocks noChangeAspect="1" noChangeArrowheads="1"/>
          </p:cNvPicPr>
          <p:nvPr/>
        </p:nvPicPr>
        <p:blipFill>
          <a:blip r:embed="rId2" cstate="print"/>
          <a:srcRect/>
          <a:stretch>
            <a:fillRect/>
          </a:stretch>
        </p:blipFill>
        <p:spPr bwMode="auto">
          <a:xfrm>
            <a:off x="0" y="908720"/>
            <a:ext cx="7919684" cy="5256584"/>
          </a:xfrm>
          <a:prstGeom prst="rect">
            <a:avLst/>
          </a:prstGeom>
          <a:noFill/>
        </p:spPr>
      </p:pic>
    </p:spTree>
  </p:cSld>
  <p:clrMapOvr>
    <a:masterClrMapping/>
  </p:clrMapOvr>
  <p:transition>
    <p:wheel spokes="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67544" y="692696"/>
            <a:ext cx="7457256" cy="5433467"/>
          </a:xfrm>
        </p:spPr>
        <p:txBody>
          <a:bodyPr>
            <a:normAutofit/>
          </a:bodyPr>
          <a:lstStyle/>
          <a:p>
            <a:r>
              <a:rPr lang="uk-UA" sz="2000" i="1" dirty="0" smtClean="0">
                <a:solidFill>
                  <a:srgbClr val="002060"/>
                </a:solidFill>
              </a:rPr>
              <a:t>Текст Універсалу був зачитаний В. Винниченком 10 (23) червня 1917 на </a:t>
            </a:r>
            <a:r>
              <a:rPr lang="en-US" sz="2000" i="1" dirty="0" smtClean="0">
                <a:solidFill>
                  <a:srgbClr val="002060"/>
                </a:solidFill>
              </a:rPr>
              <a:t>II </a:t>
            </a:r>
            <a:r>
              <a:rPr lang="uk-UA" sz="2000" i="1" dirty="0" smtClean="0">
                <a:solidFill>
                  <a:srgbClr val="002060"/>
                </a:solidFill>
              </a:rPr>
              <a:t>Всеукраїнському Військовому З'їзді. Згідно з </a:t>
            </a:r>
            <a:r>
              <a:rPr lang="en-US" sz="2000" i="1" dirty="0" smtClean="0">
                <a:solidFill>
                  <a:srgbClr val="002060"/>
                </a:solidFill>
              </a:rPr>
              <a:t>I </a:t>
            </a:r>
            <a:r>
              <a:rPr lang="uk-UA" sz="2000" i="1" dirty="0" smtClean="0">
                <a:solidFill>
                  <a:srgbClr val="002060"/>
                </a:solidFill>
              </a:rPr>
              <a:t>Універсалом проголошувалася автономія України у складі Росії («не одділяючись від всієї Росії … народ український має сам порядкувати своїм життям»). Законодавчим органом повинні були стати Всенародні Українське Збори (Сейм), що обираються загальним, рівним, прямим, таємним голосуванням. Всі кошти, отримані від збору податків, відтепер повинні були залишатися в Україні</a:t>
            </a:r>
            <a:r>
              <a:rPr lang="uk-UA" sz="2000" i="1" dirty="0" smtClean="0">
                <a:solidFill>
                  <a:srgbClr val="002060"/>
                </a:solidFill>
              </a:rPr>
              <a:t>.</a:t>
            </a:r>
            <a:endParaRPr lang="uk-UA" sz="2000" i="1" dirty="0" smtClean="0">
              <a:solidFill>
                <a:srgbClr val="002060"/>
              </a:solidFill>
            </a:endParaRPr>
          </a:p>
          <a:p>
            <a:r>
              <a:rPr lang="uk-UA" sz="2000" i="1" dirty="0" smtClean="0">
                <a:solidFill>
                  <a:srgbClr val="002060"/>
                </a:solidFill>
              </a:rPr>
              <a:t>По проголошенні автономії 15 (28) червня 1917, було створено уряд (Генеральний Секретаріат). У відповідь на І Універсал Тимчасовий уряд 16 (29) червня виступив з відозвою «Громадянам України», в якому запропонувало громадянам українцям розвивати земське і міське самоврядування.</a:t>
            </a:r>
            <a:endParaRPr lang="uk-UA" sz="2000" i="1" dirty="0">
              <a:solidFill>
                <a:srgbClr val="002060"/>
              </a:solidFill>
            </a:endParaRPr>
          </a:p>
        </p:txBody>
      </p:sp>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solidFill>
                  <a:srgbClr val="002060"/>
                </a:solidFill>
              </a:rPr>
              <a:t>Проголошення І універсалу </a:t>
            </a:r>
            <a:endParaRPr lang="uk-UA" dirty="0">
              <a:solidFill>
                <a:srgbClr val="002060"/>
              </a:solidFill>
            </a:endParaRPr>
          </a:p>
        </p:txBody>
      </p:sp>
      <p:pic>
        <p:nvPicPr>
          <p:cNvPr id="18434" name="Picture 2" descr="http://www.day.kiev.ua/sites/default/files/main/openpublish_article/20080125/413-6-1_0.jpg"/>
          <p:cNvPicPr>
            <a:picLocks noChangeAspect="1" noChangeArrowheads="1"/>
          </p:cNvPicPr>
          <p:nvPr/>
        </p:nvPicPr>
        <p:blipFill>
          <a:blip r:embed="rId2" cstate="print"/>
          <a:srcRect/>
          <a:stretch>
            <a:fillRect/>
          </a:stretch>
        </p:blipFill>
        <p:spPr bwMode="auto">
          <a:xfrm>
            <a:off x="683568" y="1556792"/>
            <a:ext cx="6264696" cy="4259997"/>
          </a:xfrm>
          <a:prstGeom prst="rect">
            <a:avLst/>
          </a:prstGeom>
          <a:noFill/>
        </p:spPr>
      </p:pic>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4" name="Picture 4" descr="http://www.ukrainianvancouver.com/wp-content/uploads/2012/01/Akt-Zluky2.jpg"/>
          <p:cNvPicPr>
            <a:picLocks noChangeAspect="1" noChangeArrowheads="1"/>
          </p:cNvPicPr>
          <p:nvPr/>
        </p:nvPicPr>
        <p:blipFill>
          <a:blip r:embed="rId2" cstate="print"/>
          <a:srcRect/>
          <a:stretch>
            <a:fillRect/>
          </a:stretch>
        </p:blipFill>
        <p:spPr bwMode="auto">
          <a:xfrm rot="612327">
            <a:off x="3347864" y="2963584"/>
            <a:ext cx="5328592" cy="3428834"/>
          </a:xfrm>
          <a:prstGeom prst="rect">
            <a:avLst/>
          </a:prstGeom>
          <a:noFill/>
        </p:spPr>
      </p:pic>
      <p:pic>
        <p:nvPicPr>
          <p:cNvPr id="20482" name="Picture 2" descr="http://do.gendocs.ru/pars_docs/tw_refs/229/228421/228421_html_30b87d37.png"/>
          <p:cNvPicPr>
            <a:picLocks noChangeAspect="1" noChangeArrowheads="1"/>
          </p:cNvPicPr>
          <p:nvPr/>
        </p:nvPicPr>
        <p:blipFill>
          <a:blip r:embed="rId3" cstate="print"/>
          <a:srcRect/>
          <a:stretch>
            <a:fillRect/>
          </a:stretch>
        </p:blipFill>
        <p:spPr bwMode="auto">
          <a:xfrm rot="20905593">
            <a:off x="258868" y="686719"/>
            <a:ext cx="5281060" cy="3115827"/>
          </a:xfrm>
          <a:prstGeom prst="rect">
            <a:avLst/>
          </a:prstGeom>
          <a:noFill/>
        </p:spPr>
      </p:pic>
    </p:spTree>
  </p:cSld>
  <p:clrMapOvr>
    <a:masterClrMapping/>
  </p:clrMapOvr>
  <p:transition>
    <p:split orient="vert" dir="in"/>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95536" y="836712"/>
            <a:ext cx="7467600" cy="5544616"/>
          </a:xfrm>
        </p:spPr>
        <p:txBody>
          <a:bodyPr>
            <a:normAutofit fontScale="47500" lnSpcReduction="20000"/>
          </a:bodyPr>
          <a:lstStyle/>
          <a:p>
            <a:r>
              <a:rPr lang="ru-RU" sz="4200" i="1" dirty="0" smtClean="0">
                <a:solidFill>
                  <a:srgbClr val="002060"/>
                </a:solidFill>
              </a:rPr>
              <a:t>Стан справ в </a:t>
            </a:r>
            <a:r>
              <a:rPr lang="ru-RU" sz="4200" i="1" dirty="0" err="1" smtClean="0">
                <a:solidFill>
                  <a:srgbClr val="002060"/>
                </a:solidFill>
              </a:rPr>
              <a:t>Україні</a:t>
            </a:r>
            <a:r>
              <a:rPr lang="ru-RU" sz="4200" i="1" dirty="0" smtClean="0">
                <a:solidFill>
                  <a:srgbClr val="002060"/>
                </a:solidFill>
              </a:rPr>
              <a:t>, </a:t>
            </a:r>
            <a:r>
              <a:rPr lang="ru-RU" sz="4200" i="1" dirty="0" err="1" smtClean="0">
                <a:solidFill>
                  <a:srgbClr val="002060"/>
                </a:solidFill>
              </a:rPr>
              <a:t>зокрема</a:t>
            </a:r>
            <a:r>
              <a:rPr lang="ru-RU" sz="4200" i="1" dirty="0" smtClean="0">
                <a:solidFill>
                  <a:srgbClr val="002060"/>
                </a:solidFill>
              </a:rPr>
              <a:t> </a:t>
            </a:r>
            <a:r>
              <a:rPr lang="ru-RU" sz="4200" i="1" dirty="0" err="1" smtClean="0">
                <a:solidFill>
                  <a:srgbClr val="002060"/>
                </a:solidFill>
              </a:rPr>
              <a:t>проголошення</a:t>
            </a:r>
            <a:r>
              <a:rPr lang="ru-RU" sz="4200" i="1" dirty="0" smtClean="0">
                <a:solidFill>
                  <a:srgbClr val="002060"/>
                </a:solidFill>
              </a:rPr>
              <a:t> </a:t>
            </a:r>
            <a:r>
              <a:rPr lang="ru-RU" sz="4200" i="1" dirty="0" err="1" smtClean="0">
                <a:solidFill>
                  <a:srgbClr val="002060"/>
                </a:solidFill>
              </a:rPr>
              <a:t>Першого</a:t>
            </a:r>
            <a:r>
              <a:rPr lang="ru-RU" sz="4200" i="1" dirty="0" smtClean="0">
                <a:solidFill>
                  <a:srgbClr val="002060"/>
                </a:solidFill>
              </a:rPr>
              <a:t> </a:t>
            </a:r>
            <a:r>
              <a:rPr lang="ru-RU" sz="4200" i="1" dirty="0" err="1" smtClean="0">
                <a:solidFill>
                  <a:srgbClr val="002060"/>
                </a:solidFill>
              </a:rPr>
              <a:t>Універсалу</a:t>
            </a:r>
            <a:r>
              <a:rPr lang="ru-RU" sz="4200" i="1" dirty="0" smtClean="0">
                <a:solidFill>
                  <a:srgbClr val="002060"/>
                </a:solidFill>
              </a:rPr>
              <a:t>, </a:t>
            </a:r>
            <a:r>
              <a:rPr lang="ru-RU" sz="4200" i="1" dirty="0" err="1" smtClean="0">
                <a:solidFill>
                  <a:srgbClr val="002060"/>
                </a:solidFill>
              </a:rPr>
              <a:t>занепокоїв</a:t>
            </a:r>
            <a:r>
              <a:rPr lang="ru-RU" sz="4200" i="1" dirty="0" smtClean="0">
                <a:solidFill>
                  <a:srgbClr val="002060"/>
                </a:solidFill>
              </a:rPr>
              <a:t> </a:t>
            </a:r>
            <a:r>
              <a:rPr lang="ru-RU" sz="4200" i="1" dirty="0" err="1" smtClean="0">
                <a:solidFill>
                  <a:srgbClr val="002060"/>
                </a:solidFill>
              </a:rPr>
              <a:t>російські</a:t>
            </a:r>
            <a:r>
              <a:rPr lang="ru-RU" sz="4200" i="1" dirty="0" smtClean="0">
                <a:solidFill>
                  <a:srgbClr val="002060"/>
                </a:solidFill>
              </a:rPr>
              <a:t> </a:t>
            </a:r>
            <a:r>
              <a:rPr lang="ru-RU" sz="4200" i="1" dirty="0" err="1" smtClean="0">
                <a:solidFill>
                  <a:srgbClr val="002060"/>
                </a:solidFill>
              </a:rPr>
              <a:t>офіційні</a:t>
            </a:r>
            <a:r>
              <a:rPr lang="ru-RU" sz="4200" i="1" dirty="0" smtClean="0">
                <a:solidFill>
                  <a:srgbClr val="002060"/>
                </a:solidFill>
              </a:rPr>
              <a:t> кола в </a:t>
            </a:r>
            <a:r>
              <a:rPr lang="ru-RU" sz="4200" i="1" dirty="0" err="1" smtClean="0">
                <a:solidFill>
                  <a:srgbClr val="002060"/>
                </a:solidFill>
              </a:rPr>
              <a:t>Петрограді</a:t>
            </a:r>
            <a:r>
              <a:rPr lang="ru-RU" sz="4200" i="1" dirty="0" smtClean="0">
                <a:solidFill>
                  <a:srgbClr val="002060"/>
                </a:solidFill>
              </a:rPr>
              <a:t>. 11 </a:t>
            </a:r>
            <a:r>
              <a:rPr lang="ru-RU" sz="4200" i="1" dirty="0" err="1" smtClean="0">
                <a:solidFill>
                  <a:srgbClr val="002060"/>
                </a:solidFill>
              </a:rPr>
              <a:t>липня</a:t>
            </a:r>
            <a:r>
              <a:rPr lang="ru-RU" sz="4200" i="1" dirty="0" smtClean="0">
                <a:solidFill>
                  <a:srgbClr val="002060"/>
                </a:solidFill>
              </a:rPr>
              <a:t> 1917 р. до </a:t>
            </a:r>
            <a:r>
              <a:rPr lang="ru-RU" sz="4200" i="1" dirty="0" err="1" smtClean="0">
                <a:solidFill>
                  <a:srgbClr val="002060"/>
                </a:solidFill>
              </a:rPr>
              <a:t>Києва</a:t>
            </a:r>
            <a:r>
              <a:rPr lang="ru-RU" sz="4200" i="1" dirty="0" smtClean="0">
                <a:solidFill>
                  <a:srgbClr val="002060"/>
                </a:solidFill>
              </a:rPr>
              <a:t> </a:t>
            </a:r>
            <a:r>
              <a:rPr lang="ru-RU" sz="4200" i="1" dirty="0" err="1" smtClean="0">
                <a:solidFill>
                  <a:srgbClr val="002060"/>
                </a:solidFill>
              </a:rPr>
              <a:t>прибула</a:t>
            </a:r>
            <a:r>
              <a:rPr lang="ru-RU" sz="4200" i="1" dirty="0" smtClean="0">
                <a:solidFill>
                  <a:srgbClr val="002060"/>
                </a:solidFill>
              </a:rPr>
              <a:t> </a:t>
            </a:r>
            <a:r>
              <a:rPr lang="ru-RU" sz="4200" i="1" dirty="0" err="1" smtClean="0">
                <a:solidFill>
                  <a:srgbClr val="002060"/>
                </a:solidFill>
              </a:rPr>
              <a:t>делегація</a:t>
            </a:r>
            <a:r>
              <a:rPr lang="ru-RU" sz="4200" i="1" dirty="0" smtClean="0">
                <a:solidFill>
                  <a:srgbClr val="002060"/>
                </a:solidFill>
              </a:rPr>
              <a:t> </a:t>
            </a:r>
            <a:r>
              <a:rPr lang="ru-RU" sz="4200" i="1" dirty="0" err="1" smtClean="0">
                <a:solidFill>
                  <a:srgbClr val="002060"/>
                </a:solidFill>
              </a:rPr>
              <a:t>Тимчасового</a:t>
            </a:r>
            <a:r>
              <a:rPr lang="ru-RU" sz="4200" i="1" dirty="0" smtClean="0">
                <a:solidFill>
                  <a:srgbClr val="002060"/>
                </a:solidFill>
              </a:rPr>
              <a:t> уряду на </a:t>
            </a:r>
            <a:r>
              <a:rPr lang="ru-RU" sz="4200" i="1" dirty="0" err="1" smtClean="0">
                <a:solidFill>
                  <a:srgbClr val="002060"/>
                </a:solidFill>
              </a:rPr>
              <a:t>чолі</a:t>
            </a:r>
            <a:r>
              <a:rPr lang="ru-RU" sz="4200" i="1" dirty="0" smtClean="0">
                <a:solidFill>
                  <a:srgbClr val="002060"/>
                </a:solidFill>
              </a:rPr>
              <a:t> </a:t>
            </a:r>
            <a:r>
              <a:rPr lang="ru-RU" sz="4200" i="1" dirty="0" err="1" smtClean="0">
                <a:solidFill>
                  <a:srgbClr val="002060"/>
                </a:solidFill>
              </a:rPr>
              <a:t>з</a:t>
            </a:r>
            <a:r>
              <a:rPr lang="ru-RU" sz="4200" i="1" dirty="0" smtClean="0">
                <a:solidFill>
                  <a:srgbClr val="002060"/>
                </a:solidFill>
              </a:rPr>
              <a:t> </a:t>
            </a:r>
            <a:r>
              <a:rPr lang="ru-RU" sz="4200" i="1" dirty="0" err="1" smtClean="0">
                <a:solidFill>
                  <a:srgbClr val="002060"/>
                </a:solidFill>
              </a:rPr>
              <a:t>О.Керенським</a:t>
            </a:r>
            <a:r>
              <a:rPr lang="ru-RU" sz="4200" i="1" dirty="0" smtClean="0">
                <a:solidFill>
                  <a:srgbClr val="002060"/>
                </a:solidFill>
              </a:rPr>
              <a:t>. Вона провела переговори </a:t>
            </a:r>
            <a:r>
              <a:rPr lang="ru-RU" sz="4200" i="1" dirty="0" err="1" smtClean="0">
                <a:solidFill>
                  <a:srgbClr val="002060"/>
                </a:solidFill>
              </a:rPr>
              <a:t>з</a:t>
            </a:r>
            <a:r>
              <a:rPr lang="ru-RU" sz="4200" i="1" dirty="0" smtClean="0">
                <a:solidFill>
                  <a:srgbClr val="002060"/>
                </a:solidFill>
              </a:rPr>
              <a:t> </a:t>
            </a:r>
            <a:r>
              <a:rPr lang="ru-RU" sz="4200" i="1" dirty="0" err="1" smtClean="0">
                <a:solidFill>
                  <a:srgbClr val="002060"/>
                </a:solidFill>
              </a:rPr>
              <a:t>українськими</a:t>
            </a:r>
            <a:r>
              <a:rPr lang="ru-RU" sz="4200" i="1" dirty="0" smtClean="0">
                <a:solidFill>
                  <a:srgbClr val="002060"/>
                </a:solidFill>
              </a:rPr>
              <a:t> </a:t>
            </a:r>
            <a:r>
              <a:rPr lang="ru-RU" sz="4200" i="1" dirty="0" err="1" smtClean="0">
                <a:solidFill>
                  <a:srgbClr val="002060"/>
                </a:solidFill>
              </a:rPr>
              <a:t>представниками</a:t>
            </a:r>
            <a:r>
              <a:rPr lang="ru-RU" sz="4200" i="1" dirty="0" smtClean="0">
                <a:solidFill>
                  <a:srgbClr val="002060"/>
                </a:solidFill>
              </a:rPr>
              <a:t> в </a:t>
            </a:r>
            <a:r>
              <a:rPr lang="ru-RU" sz="4200" i="1" dirty="0" err="1" smtClean="0">
                <a:solidFill>
                  <a:srgbClr val="002060"/>
                </a:solidFill>
              </a:rPr>
              <a:t>складі</a:t>
            </a:r>
            <a:r>
              <a:rPr lang="ru-RU" sz="4200" i="1" dirty="0" smtClean="0">
                <a:solidFill>
                  <a:srgbClr val="002060"/>
                </a:solidFill>
              </a:rPr>
              <a:t> </a:t>
            </a:r>
            <a:r>
              <a:rPr lang="ru-RU" sz="4200" i="1" dirty="0" err="1" smtClean="0">
                <a:solidFill>
                  <a:srgbClr val="002060"/>
                </a:solidFill>
              </a:rPr>
              <a:t>М.Грушевського</a:t>
            </a:r>
            <a:r>
              <a:rPr lang="ru-RU" sz="4200" i="1" dirty="0" smtClean="0">
                <a:solidFill>
                  <a:srgbClr val="002060"/>
                </a:solidFill>
              </a:rPr>
              <a:t>, </a:t>
            </a:r>
            <a:r>
              <a:rPr lang="ru-RU" sz="4200" i="1" dirty="0" err="1" smtClean="0">
                <a:solidFill>
                  <a:srgbClr val="002060"/>
                </a:solidFill>
              </a:rPr>
              <a:t>В.Винниченка</a:t>
            </a:r>
            <a:r>
              <a:rPr lang="ru-RU" sz="4200" i="1" dirty="0" smtClean="0">
                <a:solidFill>
                  <a:srgbClr val="002060"/>
                </a:solidFill>
              </a:rPr>
              <a:t> </a:t>
            </a:r>
            <a:r>
              <a:rPr lang="ru-RU" sz="4200" i="1" dirty="0" err="1" smtClean="0">
                <a:solidFill>
                  <a:srgbClr val="002060"/>
                </a:solidFill>
              </a:rPr>
              <a:t>і</a:t>
            </a:r>
            <a:r>
              <a:rPr lang="ru-RU" sz="4200" i="1" dirty="0" smtClean="0">
                <a:solidFill>
                  <a:srgbClr val="002060"/>
                </a:solidFill>
              </a:rPr>
              <a:t> </a:t>
            </a:r>
            <a:r>
              <a:rPr lang="ru-RU" sz="4200" i="1" dirty="0" err="1" smtClean="0">
                <a:solidFill>
                  <a:srgbClr val="002060"/>
                </a:solidFill>
              </a:rPr>
              <a:t>С.Петлюри</a:t>
            </a:r>
            <a:r>
              <a:rPr lang="ru-RU" sz="4200" i="1" dirty="0" smtClean="0">
                <a:solidFill>
                  <a:srgbClr val="002060"/>
                </a:solidFill>
              </a:rPr>
              <a:t>. У </a:t>
            </a:r>
            <a:r>
              <a:rPr lang="ru-RU" sz="4200" i="1" dirty="0" err="1" smtClean="0">
                <a:solidFill>
                  <a:srgbClr val="002060"/>
                </a:solidFill>
              </a:rPr>
              <a:t>результаті</a:t>
            </a:r>
            <a:r>
              <a:rPr lang="ru-RU" sz="4200" i="1" dirty="0" smtClean="0">
                <a:solidFill>
                  <a:srgbClr val="002060"/>
                </a:solidFill>
              </a:rPr>
              <a:t> </a:t>
            </a:r>
            <a:r>
              <a:rPr lang="ru-RU" sz="4200" i="1" dirty="0" err="1" smtClean="0">
                <a:solidFill>
                  <a:srgbClr val="002060"/>
                </a:solidFill>
              </a:rPr>
              <a:t>було</a:t>
            </a:r>
            <a:r>
              <a:rPr lang="ru-RU" sz="4200" i="1" dirty="0" smtClean="0">
                <a:solidFill>
                  <a:srgbClr val="002060"/>
                </a:solidFill>
              </a:rPr>
              <a:t> </a:t>
            </a:r>
            <a:r>
              <a:rPr lang="ru-RU" sz="4200" i="1" dirty="0" err="1" smtClean="0">
                <a:solidFill>
                  <a:srgbClr val="002060"/>
                </a:solidFill>
              </a:rPr>
              <a:t>досягнуто</a:t>
            </a:r>
            <a:r>
              <a:rPr lang="ru-RU" sz="4200" i="1" dirty="0" smtClean="0">
                <a:solidFill>
                  <a:srgbClr val="002060"/>
                </a:solidFill>
              </a:rPr>
              <a:t> </a:t>
            </a:r>
            <a:r>
              <a:rPr lang="ru-RU" sz="4200" i="1" dirty="0" err="1" smtClean="0">
                <a:solidFill>
                  <a:srgbClr val="002060"/>
                </a:solidFill>
              </a:rPr>
              <a:t>порозуміння</a:t>
            </a:r>
            <a:r>
              <a:rPr lang="ru-RU" sz="4200" i="1" dirty="0" smtClean="0">
                <a:solidFill>
                  <a:srgbClr val="002060"/>
                </a:solidFill>
              </a:rPr>
              <a:t> </a:t>
            </a:r>
            <a:r>
              <a:rPr lang="ru-RU" sz="4200" i="1" dirty="0" err="1" smtClean="0">
                <a:solidFill>
                  <a:srgbClr val="002060"/>
                </a:solidFill>
              </a:rPr>
              <a:t>між</a:t>
            </a:r>
            <a:r>
              <a:rPr lang="ru-RU" sz="4200" i="1" dirty="0" smtClean="0">
                <a:solidFill>
                  <a:srgbClr val="002060"/>
                </a:solidFill>
              </a:rPr>
              <a:t> Центральною Радою </a:t>
            </a:r>
            <a:r>
              <a:rPr lang="ru-RU" sz="4200" i="1" dirty="0" err="1" smtClean="0">
                <a:solidFill>
                  <a:srgbClr val="002060"/>
                </a:solidFill>
              </a:rPr>
              <a:t>і</a:t>
            </a:r>
            <a:r>
              <a:rPr lang="ru-RU" sz="4200" i="1" dirty="0" smtClean="0">
                <a:solidFill>
                  <a:srgbClr val="002060"/>
                </a:solidFill>
              </a:rPr>
              <a:t> </a:t>
            </a:r>
            <a:r>
              <a:rPr lang="ru-RU" sz="4200" i="1" dirty="0" err="1" smtClean="0">
                <a:solidFill>
                  <a:srgbClr val="002060"/>
                </a:solidFill>
              </a:rPr>
              <a:t>Тимчасовим</a:t>
            </a:r>
            <a:r>
              <a:rPr lang="ru-RU" sz="4200" i="1" dirty="0" smtClean="0">
                <a:solidFill>
                  <a:srgbClr val="002060"/>
                </a:solidFill>
              </a:rPr>
              <a:t> урядом. </a:t>
            </a:r>
            <a:r>
              <a:rPr lang="ru-RU" sz="4200" i="1" dirty="0" err="1" smtClean="0">
                <a:solidFill>
                  <a:srgbClr val="002060"/>
                </a:solidFill>
              </a:rPr>
              <a:t>Міністри</a:t>
            </a:r>
            <a:r>
              <a:rPr lang="ru-RU" sz="4200" i="1" dirty="0" smtClean="0">
                <a:solidFill>
                  <a:srgbClr val="002060"/>
                </a:solidFill>
              </a:rPr>
              <a:t> </a:t>
            </a:r>
            <a:r>
              <a:rPr lang="ru-RU" sz="4200" i="1" dirty="0" err="1" smtClean="0">
                <a:solidFill>
                  <a:srgbClr val="002060"/>
                </a:solidFill>
              </a:rPr>
              <a:t>Тимчасового</a:t>
            </a:r>
            <a:r>
              <a:rPr lang="ru-RU" sz="4200" i="1" dirty="0" smtClean="0">
                <a:solidFill>
                  <a:srgbClr val="002060"/>
                </a:solidFill>
              </a:rPr>
              <a:t> уряду </a:t>
            </a:r>
            <a:r>
              <a:rPr lang="ru-RU" sz="4200" i="1" dirty="0" err="1" smtClean="0">
                <a:solidFill>
                  <a:srgbClr val="002060"/>
                </a:solidFill>
              </a:rPr>
              <a:t>визнали</a:t>
            </a:r>
            <a:r>
              <a:rPr lang="ru-RU" sz="4200" i="1" dirty="0" smtClean="0">
                <a:solidFill>
                  <a:srgbClr val="002060"/>
                </a:solidFill>
              </a:rPr>
              <a:t> право </a:t>
            </a:r>
            <a:r>
              <a:rPr lang="ru-RU" sz="4200" i="1" dirty="0" err="1" smtClean="0">
                <a:solidFill>
                  <a:srgbClr val="002060"/>
                </a:solidFill>
              </a:rPr>
              <a:t>України</a:t>
            </a:r>
            <a:r>
              <a:rPr lang="ru-RU" sz="4200" i="1" dirty="0" smtClean="0">
                <a:solidFill>
                  <a:srgbClr val="002060"/>
                </a:solidFill>
              </a:rPr>
              <a:t> на </a:t>
            </a:r>
            <a:r>
              <a:rPr lang="ru-RU" sz="4200" i="1" dirty="0" err="1" smtClean="0">
                <a:solidFill>
                  <a:srgbClr val="002060"/>
                </a:solidFill>
              </a:rPr>
              <a:t>автономію</a:t>
            </a:r>
            <a:r>
              <a:rPr lang="ru-RU" sz="4200" i="1" dirty="0" smtClean="0">
                <a:solidFill>
                  <a:srgbClr val="002060"/>
                </a:solidFill>
              </a:rPr>
              <a:t> та </a:t>
            </a:r>
            <a:r>
              <a:rPr lang="ru-RU" sz="4200" i="1" dirty="0" err="1" smtClean="0">
                <a:solidFill>
                  <a:srgbClr val="002060"/>
                </a:solidFill>
              </a:rPr>
              <a:t>погодилися</a:t>
            </a:r>
            <a:r>
              <a:rPr lang="ru-RU" sz="4200" i="1" dirty="0" smtClean="0">
                <a:solidFill>
                  <a:srgbClr val="002060"/>
                </a:solidFill>
              </a:rPr>
              <a:t> </a:t>
            </a:r>
            <a:r>
              <a:rPr lang="ru-RU" sz="4200" i="1" dirty="0" err="1" smtClean="0">
                <a:solidFill>
                  <a:srgbClr val="002060"/>
                </a:solidFill>
              </a:rPr>
              <a:t>з</a:t>
            </a:r>
            <a:r>
              <a:rPr lang="ru-RU" sz="4200" i="1" dirty="0" smtClean="0">
                <a:solidFill>
                  <a:srgbClr val="002060"/>
                </a:solidFill>
              </a:rPr>
              <a:t> </a:t>
            </a:r>
            <a:r>
              <a:rPr lang="ru-RU" sz="4200" i="1" dirty="0" err="1" smtClean="0">
                <a:solidFill>
                  <a:srgbClr val="002060"/>
                </a:solidFill>
              </a:rPr>
              <a:t>тим</a:t>
            </a:r>
            <a:r>
              <a:rPr lang="ru-RU" sz="4200" i="1" dirty="0" smtClean="0">
                <a:solidFill>
                  <a:srgbClr val="002060"/>
                </a:solidFill>
              </a:rPr>
              <a:t>, </a:t>
            </a:r>
            <a:r>
              <a:rPr lang="ru-RU" sz="4200" i="1" dirty="0" err="1" smtClean="0">
                <a:solidFill>
                  <a:srgbClr val="002060"/>
                </a:solidFill>
              </a:rPr>
              <a:t>щоб</a:t>
            </a:r>
            <a:r>
              <a:rPr lang="ru-RU" sz="4200" i="1" dirty="0" smtClean="0">
                <a:solidFill>
                  <a:srgbClr val="002060"/>
                </a:solidFill>
              </a:rPr>
              <a:t> Центральна Рада! </a:t>
            </a:r>
            <a:r>
              <a:rPr lang="ru-RU" sz="4200" i="1" dirty="0" err="1" smtClean="0">
                <a:solidFill>
                  <a:srgbClr val="002060"/>
                </a:solidFill>
              </a:rPr>
              <a:t>Генеральний</a:t>
            </a:r>
            <a:r>
              <a:rPr lang="ru-RU" sz="4200" i="1" dirty="0" smtClean="0">
                <a:solidFill>
                  <a:srgbClr val="002060"/>
                </a:solidFill>
              </a:rPr>
              <a:t> </a:t>
            </a:r>
            <a:r>
              <a:rPr lang="ru-RU" sz="4200" i="1" dirty="0" err="1" smtClean="0">
                <a:solidFill>
                  <a:srgbClr val="002060"/>
                </a:solidFill>
              </a:rPr>
              <a:t>секретаріат</a:t>
            </a:r>
            <a:r>
              <a:rPr lang="ru-RU" sz="4200" i="1" dirty="0" smtClean="0">
                <a:solidFill>
                  <a:srgbClr val="002060"/>
                </a:solidFill>
              </a:rPr>
              <a:t> стали </a:t>
            </a:r>
            <a:r>
              <a:rPr lang="ru-RU" sz="4200" i="1" dirty="0" err="1" smtClean="0">
                <a:solidFill>
                  <a:srgbClr val="002060"/>
                </a:solidFill>
              </a:rPr>
              <a:t>крайовими</a:t>
            </a:r>
            <a:r>
              <a:rPr lang="ru-RU" sz="4200" i="1" dirty="0" smtClean="0">
                <a:solidFill>
                  <a:srgbClr val="002060"/>
                </a:solidFill>
              </a:rPr>
              <a:t> органами </a:t>
            </a:r>
            <a:r>
              <a:rPr lang="ru-RU" sz="4200" i="1" dirty="0" err="1" smtClean="0">
                <a:solidFill>
                  <a:srgbClr val="002060"/>
                </a:solidFill>
              </a:rPr>
              <a:t>влади</a:t>
            </a:r>
            <a:r>
              <a:rPr lang="ru-RU" sz="4200" i="1" dirty="0" smtClean="0">
                <a:solidFill>
                  <a:srgbClr val="002060"/>
                </a:solidFill>
              </a:rPr>
              <a:t> в </a:t>
            </a:r>
            <a:r>
              <a:rPr lang="ru-RU" sz="4200" i="1" dirty="0" err="1" smtClean="0">
                <a:solidFill>
                  <a:srgbClr val="002060"/>
                </a:solidFill>
              </a:rPr>
              <a:t>Україні</a:t>
            </a:r>
            <a:r>
              <a:rPr lang="ru-RU" sz="4200" i="1" dirty="0" smtClean="0">
                <a:solidFill>
                  <a:srgbClr val="002060"/>
                </a:solidFill>
              </a:rPr>
              <a:t>. Центральна Рада у свою </a:t>
            </a:r>
            <a:r>
              <a:rPr lang="ru-RU" sz="4200" i="1" dirty="0" err="1" smtClean="0">
                <a:solidFill>
                  <a:srgbClr val="002060"/>
                </a:solidFill>
              </a:rPr>
              <a:t>чергу</a:t>
            </a:r>
            <a:r>
              <a:rPr lang="ru-RU" sz="4200" i="1" dirty="0" smtClean="0">
                <a:solidFill>
                  <a:srgbClr val="002060"/>
                </a:solidFill>
              </a:rPr>
              <a:t> </a:t>
            </a:r>
            <a:r>
              <a:rPr lang="ru-RU" sz="4200" i="1" dirty="0" err="1" smtClean="0">
                <a:solidFill>
                  <a:srgbClr val="002060"/>
                </a:solidFill>
              </a:rPr>
              <a:t>визнавала</a:t>
            </a:r>
            <a:r>
              <a:rPr lang="ru-RU" sz="4200" i="1" dirty="0" smtClean="0">
                <a:solidFill>
                  <a:srgbClr val="002060"/>
                </a:solidFill>
              </a:rPr>
              <a:t> </a:t>
            </a:r>
            <a:r>
              <a:rPr lang="ru-RU" sz="4200" i="1" dirty="0" err="1" smtClean="0">
                <a:solidFill>
                  <a:srgbClr val="002060"/>
                </a:solidFill>
              </a:rPr>
              <a:t>майбутні</a:t>
            </a:r>
            <a:r>
              <a:rPr lang="ru-RU" sz="4200" i="1" dirty="0" smtClean="0">
                <a:solidFill>
                  <a:srgbClr val="002060"/>
                </a:solidFill>
              </a:rPr>
              <a:t> </a:t>
            </a:r>
            <a:r>
              <a:rPr lang="ru-RU" sz="4200" i="1" dirty="0" err="1" smtClean="0">
                <a:solidFill>
                  <a:srgbClr val="002060"/>
                </a:solidFill>
              </a:rPr>
              <a:t>Всеросійські</a:t>
            </a:r>
            <a:r>
              <a:rPr lang="ru-RU" sz="4200" i="1" dirty="0" smtClean="0">
                <a:solidFill>
                  <a:srgbClr val="002060"/>
                </a:solidFill>
              </a:rPr>
              <a:t> </a:t>
            </a:r>
            <a:r>
              <a:rPr lang="ru-RU" sz="4200" i="1" dirty="0" err="1" smtClean="0">
                <a:solidFill>
                  <a:srgbClr val="002060"/>
                </a:solidFill>
              </a:rPr>
              <a:t>установчі</a:t>
            </a:r>
            <a:r>
              <a:rPr lang="ru-RU" sz="4200" i="1" dirty="0" smtClean="0">
                <a:solidFill>
                  <a:srgbClr val="002060"/>
                </a:solidFill>
              </a:rPr>
              <a:t> </a:t>
            </a:r>
            <a:r>
              <a:rPr lang="ru-RU" sz="4200" i="1" dirty="0" err="1" smtClean="0">
                <a:solidFill>
                  <a:srgbClr val="002060"/>
                </a:solidFill>
              </a:rPr>
              <a:t>збори</a:t>
            </a:r>
            <a:r>
              <a:rPr lang="ru-RU" sz="4200" i="1" dirty="0" smtClean="0">
                <a:solidFill>
                  <a:srgbClr val="002060"/>
                </a:solidFill>
              </a:rPr>
              <a:t> </a:t>
            </a:r>
            <a:r>
              <a:rPr lang="ru-RU" sz="4200" i="1" dirty="0" err="1" smtClean="0">
                <a:solidFill>
                  <a:srgbClr val="002060"/>
                </a:solidFill>
              </a:rPr>
              <a:t>і</a:t>
            </a:r>
            <a:r>
              <a:rPr lang="ru-RU" sz="4200" i="1" dirty="0" smtClean="0">
                <a:solidFill>
                  <a:srgbClr val="002060"/>
                </a:solidFill>
              </a:rPr>
              <a:t> до </a:t>
            </a:r>
            <a:r>
              <a:rPr lang="ru-RU" sz="4200" i="1" dirty="0" err="1" smtClean="0">
                <a:solidFill>
                  <a:srgbClr val="002060"/>
                </a:solidFill>
              </a:rPr>
              <a:t>їх</a:t>
            </a:r>
            <a:r>
              <a:rPr lang="ru-RU" sz="4200" i="1" dirty="0" smtClean="0">
                <a:solidFill>
                  <a:srgbClr val="002060"/>
                </a:solidFill>
              </a:rPr>
              <a:t> </a:t>
            </a:r>
            <a:r>
              <a:rPr lang="ru-RU" sz="4200" i="1" dirty="0" err="1" smtClean="0">
                <a:solidFill>
                  <a:srgbClr val="002060"/>
                </a:solidFill>
              </a:rPr>
              <a:t>скликання</a:t>
            </a:r>
            <a:r>
              <a:rPr lang="ru-RU" sz="4200" i="1" dirty="0" smtClean="0">
                <a:solidFill>
                  <a:srgbClr val="002060"/>
                </a:solidFill>
              </a:rPr>
              <a:t> </a:t>
            </a:r>
            <a:r>
              <a:rPr lang="ru-RU" sz="4200" i="1" dirty="0" err="1" smtClean="0">
                <a:solidFill>
                  <a:srgbClr val="002060"/>
                </a:solidFill>
              </a:rPr>
              <a:t>зобов'язувалася</a:t>
            </a:r>
            <a:r>
              <a:rPr lang="ru-RU" sz="4200" i="1" dirty="0" smtClean="0">
                <a:solidFill>
                  <a:srgbClr val="002060"/>
                </a:solidFill>
              </a:rPr>
              <a:t> не </a:t>
            </a:r>
            <a:r>
              <a:rPr lang="ru-RU" sz="4200" i="1" dirty="0" err="1" smtClean="0">
                <a:solidFill>
                  <a:srgbClr val="002060"/>
                </a:solidFill>
              </a:rPr>
              <a:t>здійснювати</a:t>
            </a:r>
            <a:r>
              <a:rPr lang="ru-RU" sz="4200" i="1" dirty="0" smtClean="0">
                <a:solidFill>
                  <a:srgbClr val="002060"/>
                </a:solidFill>
              </a:rPr>
              <a:t> </a:t>
            </a:r>
            <a:r>
              <a:rPr lang="ru-RU" sz="4200" i="1" dirty="0" err="1" smtClean="0">
                <a:solidFill>
                  <a:srgbClr val="002060"/>
                </a:solidFill>
              </a:rPr>
              <a:t>ніяких</a:t>
            </a:r>
            <a:r>
              <a:rPr lang="ru-RU" sz="4200" i="1" dirty="0" smtClean="0">
                <a:solidFill>
                  <a:srgbClr val="002060"/>
                </a:solidFill>
              </a:rPr>
              <a:t> </a:t>
            </a:r>
            <a:r>
              <a:rPr lang="ru-RU" sz="4200" i="1" dirty="0" err="1" smtClean="0">
                <a:solidFill>
                  <a:srgbClr val="002060"/>
                </a:solidFill>
              </a:rPr>
              <a:t>таємних</a:t>
            </a:r>
            <a:r>
              <a:rPr lang="ru-RU" sz="4200" i="1" dirty="0" smtClean="0">
                <a:solidFill>
                  <a:srgbClr val="002060"/>
                </a:solidFill>
              </a:rPr>
              <a:t> </a:t>
            </a:r>
            <a:r>
              <a:rPr lang="ru-RU" sz="4200" i="1" dirty="0" err="1" smtClean="0">
                <a:solidFill>
                  <a:srgbClr val="002060"/>
                </a:solidFill>
              </a:rPr>
              <a:t>заходів</a:t>
            </a:r>
            <a:r>
              <a:rPr lang="ru-RU" sz="4200" i="1" dirty="0" smtClean="0">
                <a:solidFill>
                  <a:srgbClr val="002060"/>
                </a:solidFill>
              </a:rPr>
              <a:t> </a:t>
            </a:r>
            <a:r>
              <a:rPr lang="ru-RU" sz="4200" i="1" dirty="0" err="1" smtClean="0">
                <a:solidFill>
                  <a:srgbClr val="002060"/>
                </a:solidFill>
              </a:rPr>
              <a:t>щодо</a:t>
            </a:r>
            <a:r>
              <a:rPr lang="ru-RU" sz="4200" i="1" dirty="0" smtClean="0">
                <a:solidFill>
                  <a:srgbClr val="002060"/>
                </a:solidFill>
              </a:rPr>
              <a:t> </a:t>
            </a:r>
            <a:r>
              <a:rPr lang="ru-RU" sz="4200" i="1" dirty="0" err="1" smtClean="0">
                <a:solidFill>
                  <a:srgbClr val="002060"/>
                </a:solidFill>
              </a:rPr>
              <a:t>встановлення</a:t>
            </a:r>
            <a:r>
              <a:rPr lang="ru-RU" sz="4200" i="1" dirty="0" smtClean="0">
                <a:solidFill>
                  <a:srgbClr val="002060"/>
                </a:solidFill>
              </a:rPr>
              <a:t> </a:t>
            </a:r>
            <a:r>
              <a:rPr lang="ru-RU" sz="4200" i="1" dirty="0" err="1" smtClean="0">
                <a:solidFill>
                  <a:srgbClr val="002060"/>
                </a:solidFill>
              </a:rPr>
              <a:t>автономії</a:t>
            </a:r>
            <a:r>
              <a:rPr lang="ru-RU" sz="4200" i="1" dirty="0" smtClean="0">
                <a:solidFill>
                  <a:srgbClr val="002060"/>
                </a:solidFill>
              </a:rPr>
              <a:t> </a:t>
            </a:r>
            <a:r>
              <a:rPr lang="ru-RU" sz="4200" i="1" dirty="0" err="1" smtClean="0">
                <a:solidFill>
                  <a:srgbClr val="002060"/>
                </a:solidFill>
              </a:rPr>
              <a:t>України</a:t>
            </a:r>
            <a:r>
              <a:rPr lang="ru-RU" sz="4200" i="1" dirty="0" smtClean="0">
                <a:solidFill>
                  <a:srgbClr val="002060"/>
                </a:solidFill>
              </a:rPr>
              <a:t>.</a:t>
            </a:r>
          </a:p>
          <a:p>
            <a:r>
              <a:rPr lang="ru-RU" sz="4200" i="1" dirty="0" err="1" smtClean="0">
                <a:solidFill>
                  <a:srgbClr val="002060"/>
                </a:solidFill>
              </a:rPr>
              <a:t>Під</a:t>
            </a:r>
            <a:r>
              <a:rPr lang="ru-RU" sz="4200" i="1" dirty="0" smtClean="0">
                <a:solidFill>
                  <a:srgbClr val="002060"/>
                </a:solidFill>
              </a:rPr>
              <a:t> час </a:t>
            </a:r>
            <a:r>
              <a:rPr lang="ru-RU" sz="4200" i="1" dirty="0" err="1" smtClean="0">
                <a:solidFill>
                  <a:srgbClr val="002060"/>
                </a:solidFill>
              </a:rPr>
              <a:t>переговорів</a:t>
            </a:r>
            <a:r>
              <a:rPr lang="ru-RU" sz="4200" i="1" dirty="0" smtClean="0">
                <a:solidFill>
                  <a:srgbClr val="002060"/>
                </a:solidFill>
              </a:rPr>
              <a:t> </a:t>
            </a:r>
            <a:r>
              <a:rPr lang="ru-RU" sz="4200" i="1" dirty="0" err="1" smtClean="0">
                <a:solidFill>
                  <a:srgbClr val="002060"/>
                </a:solidFill>
              </a:rPr>
              <a:t>було</a:t>
            </a:r>
            <a:r>
              <a:rPr lang="ru-RU" sz="4200" i="1" dirty="0" smtClean="0">
                <a:solidFill>
                  <a:srgbClr val="002060"/>
                </a:solidFill>
              </a:rPr>
              <a:t> </a:t>
            </a:r>
            <a:r>
              <a:rPr lang="ru-RU" sz="4200" i="1" dirty="0" err="1" smtClean="0">
                <a:solidFill>
                  <a:srgbClr val="002060"/>
                </a:solidFill>
              </a:rPr>
              <a:t>вирішено</a:t>
            </a:r>
            <a:r>
              <a:rPr lang="ru-RU" sz="4200" i="1" dirty="0" smtClean="0">
                <a:solidFill>
                  <a:srgbClr val="002060"/>
                </a:solidFill>
              </a:rPr>
              <a:t> проблему </a:t>
            </a:r>
            <a:r>
              <a:rPr lang="ru-RU" sz="4200" i="1" dirty="0" err="1" smtClean="0">
                <a:solidFill>
                  <a:srgbClr val="002060"/>
                </a:solidFill>
              </a:rPr>
              <a:t>представництва</a:t>
            </a:r>
            <a:r>
              <a:rPr lang="ru-RU" sz="4200" i="1" dirty="0" smtClean="0">
                <a:solidFill>
                  <a:srgbClr val="002060"/>
                </a:solidFill>
              </a:rPr>
              <a:t> в </a:t>
            </a:r>
            <a:r>
              <a:rPr lang="ru-RU" sz="4200" i="1" dirty="0" err="1" smtClean="0">
                <a:solidFill>
                  <a:srgbClr val="002060"/>
                </a:solidFill>
              </a:rPr>
              <a:t>Центральній</a:t>
            </a:r>
            <a:r>
              <a:rPr lang="ru-RU" sz="4200" i="1" dirty="0" smtClean="0">
                <a:solidFill>
                  <a:srgbClr val="002060"/>
                </a:solidFill>
              </a:rPr>
              <a:t> </a:t>
            </a:r>
            <a:r>
              <a:rPr lang="ru-RU" sz="4200" i="1" dirty="0" err="1" smtClean="0">
                <a:solidFill>
                  <a:srgbClr val="002060"/>
                </a:solidFill>
              </a:rPr>
              <a:t>Раді</a:t>
            </a:r>
            <a:r>
              <a:rPr lang="ru-RU" sz="4200" i="1" dirty="0" smtClean="0">
                <a:solidFill>
                  <a:srgbClr val="002060"/>
                </a:solidFill>
              </a:rPr>
              <a:t> </a:t>
            </a:r>
            <a:r>
              <a:rPr lang="ru-RU" sz="4200" i="1" dirty="0" err="1" smtClean="0">
                <a:solidFill>
                  <a:srgbClr val="002060"/>
                </a:solidFill>
              </a:rPr>
              <a:t>національних</a:t>
            </a:r>
            <a:r>
              <a:rPr lang="ru-RU" sz="4200" i="1" dirty="0" smtClean="0">
                <a:solidFill>
                  <a:srgbClr val="002060"/>
                </a:solidFill>
              </a:rPr>
              <a:t> </a:t>
            </a:r>
            <a:r>
              <a:rPr lang="ru-RU" sz="4200" i="1" dirty="0" err="1" smtClean="0">
                <a:solidFill>
                  <a:srgbClr val="002060"/>
                </a:solidFill>
              </a:rPr>
              <a:t>меншин</a:t>
            </a:r>
            <a:r>
              <a:rPr lang="ru-RU" sz="4200" i="1" dirty="0" smtClean="0">
                <a:solidFill>
                  <a:srgbClr val="002060"/>
                </a:solidFill>
              </a:rPr>
              <a:t>. </a:t>
            </a:r>
            <a:r>
              <a:rPr lang="ru-RU" sz="4200" i="1" dirty="0" err="1" smtClean="0">
                <a:solidFill>
                  <a:srgbClr val="002060"/>
                </a:solidFill>
              </a:rPr>
              <a:t>Неукраїнським</a:t>
            </a:r>
            <a:r>
              <a:rPr lang="ru-RU" sz="4200" i="1" dirty="0" smtClean="0">
                <a:solidFill>
                  <a:srgbClr val="002060"/>
                </a:solidFill>
              </a:rPr>
              <a:t> </a:t>
            </a:r>
            <a:r>
              <a:rPr lang="ru-RU" sz="4200" i="1" dirty="0" err="1" smtClean="0">
                <a:solidFill>
                  <a:srgbClr val="002060"/>
                </a:solidFill>
              </a:rPr>
              <a:t>партіям</a:t>
            </a:r>
            <a:r>
              <a:rPr lang="ru-RU" sz="4200" i="1" dirty="0" smtClean="0">
                <a:solidFill>
                  <a:srgbClr val="002060"/>
                </a:solidFill>
              </a:rPr>
              <a:t> та </a:t>
            </a:r>
            <a:r>
              <a:rPr lang="ru-RU" sz="4200" i="1" dirty="0" err="1" smtClean="0">
                <a:solidFill>
                  <a:srgbClr val="002060"/>
                </a:solidFill>
              </a:rPr>
              <a:t>організаціям</a:t>
            </a:r>
            <a:r>
              <a:rPr lang="ru-RU" sz="4200" i="1" dirty="0" smtClean="0">
                <a:solidFill>
                  <a:srgbClr val="002060"/>
                </a:solidFill>
              </a:rPr>
              <a:t> </a:t>
            </a:r>
            <a:r>
              <a:rPr lang="ru-RU" sz="4200" i="1" dirty="0" err="1" smtClean="0">
                <a:solidFill>
                  <a:srgbClr val="002060"/>
                </a:solidFill>
              </a:rPr>
              <a:t>виділили</a:t>
            </a:r>
            <a:r>
              <a:rPr lang="ru-RU" sz="4200" i="1" dirty="0" smtClean="0">
                <a:solidFill>
                  <a:srgbClr val="002060"/>
                </a:solidFill>
              </a:rPr>
              <a:t> 30 % </a:t>
            </a:r>
            <a:r>
              <a:rPr lang="ru-RU" sz="4200" i="1" dirty="0" err="1" smtClean="0">
                <a:solidFill>
                  <a:srgbClr val="002060"/>
                </a:solidFill>
              </a:rPr>
              <a:t>місць</a:t>
            </a:r>
            <a:r>
              <a:rPr lang="ru-RU" sz="4200" i="1" dirty="0" smtClean="0">
                <a:solidFill>
                  <a:srgbClr val="002060"/>
                </a:solidFill>
              </a:rPr>
              <a:t>. </a:t>
            </a:r>
            <a:r>
              <a:rPr lang="ru-RU" sz="4200" i="1" dirty="0" err="1" smtClean="0">
                <a:solidFill>
                  <a:srgbClr val="002060"/>
                </a:solidFill>
              </a:rPr>
              <a:t>Передбачалось</a:t>
            </a:r>
            <a:r>
              <a:rPr lang="ru-RU" sz="4200" i="1" dirty="0" smtClean="0">
                <a:solidFill>
                  <a:srgbClr val="002060"/>
                </a:solidFill>
              </a:rPr>
              <a:t> обрати </a:t>
            </a:r>
            <a:r>
              <a:rPr lang="ru-RU" sz="4200" i="1" dirty="0" err="1" smtClean="0">
                <a:solidFill>
                  <a:srgbClr val="002060"/>
                </a:solidFill>
              </a:rPr>
              <a:t>новий</a:t>
            </a:r>
            <a:r>
              <a:rPr lang="ru-RU" sz="4200" i="1" dirty="0" smtClean="0">
                <a:solidFill>
                  <a:srgbClr val="002060"/>
                </a:solidFill>
              </a:rPr>
              <a:t> склад Генерального </a:t>
            </a:r>
            <a:r>
              <a:rPr lang="ru-RU" sz="4200" i="1" dirty="0" err="1" smtClean="0">
                <a:solidFill>
                  <a:srgbClr val="002060"/>
                </a:solidFill>
              </a:rPr>
              <a:t>секретаріату</a:t>
            </a:r>
            <a:r>
              <a:rPr lang="ru-RU" sz="4200" i="1" dirty="0" smtClean="0">
                <a:solidFill>
                  <a:srgbClr val="002060"/>
                </a:solidFill>
              </a:rPr>
              <a:t>, до </a:t>
            </a:r>
            <a:r>
              <a:rPr lang="ru-RU" sz="4200" i="1" dirty="0" err="1" smtClean="0">
                <a:solidFill>
                  <a:srgbClr val="002060"/>
                </a:solidFill>
              </a:rPr>
              <a:t>якого</a:t>
            </a:r>
            <a:r>
              <a:rPr lang="ru-RU" sz="4200" i="1" dirty="0" smtClean="0">
                <a:solidFill>
                  <a:srgbClr val="002060"/>
                </a:solidFill>
              </a:rPr>
              <a:t> </a:t>
            </a:r>
            <a:r>
              <a:rPr lang="ru-RU" sz="4200" i="1" dirty="0" err="1" smtClean="0">
                <a:solidFill>
                  <a:srgbClr val="002060"/>
                </a:solidFill>
              </a:rPr>
              <a:t>також</a:t>
            </a:r>
            <a:r>
              <a:rPr lang="ru-RU" sz="4200" i="1" dirty="0" smtClean="0">
                <a:solidFill>
                  <a:srgbClr val="002060"/>
                </a:solidFill>
              </a:rPr>
              <a:t> </a:t>
            </a:r>
            <a:r>
              <a:rPr lang="ru-RU" sz="4200" i="1" dirty="0" err="1" smtClean="0">
                <a:solidFill>
                  <a:srgbClr val="002060"/>
                </a:solidFill>
              </a:rPr>
              <a:t>увійшли</a:t>
            </a:r>
            <a:r>
              <a:rPr lang="ru-RU" sz="4200" i="1" dirty="0" smtClean="0">
                <a:solidFill>
                  <a:srgbClr val="002060"/>
                </a:solidFill>
              </a:rPr>
              <a:t> б </a:t>
            </a:r>
            <a:r>
              <a:rPr lang="ru-RU" sz="4200" i="1" dirty="0" err="1" smtClean="0">
                <a:solidFill>
                  <a:srgbClr val="002060"/>
                </a:solidFill>
              </a:rPr>
              <a:t>представники</a:t>
            </a:r>
            <a:r>
              <a:rPr lang="ru-RU" sz="4200" i="1" dirty="0" smtClean="0">
                <a:solidFill>
                  <a:srgbClr val="002060"/>
                </a:solidFill>
              </a:rPr>
              <a:t> </a:t>
            </a:r>
            <a:r>
              <a:rPr lang="ru-RU" sz="4200" i="1" dirty="0" err="1" smtClean="0">
                <a:solidFill>
                  <a:srgbClr val="002060"/>
                </a:solidFill>
              </a:rPr>
              <a:t>національних</a:t>
            </a:r>
            <a:r>
              <a:rPr lang="ru-RU" sz="4200" i="1" dirty="0" smtClean="0">
                <a:solidFill>
                  <a:srgbClr val="002060"/>
                </a:solidFill>
              </a:rPr>
              <a:t> </a:t>
            </a:r>
            <a:r>
              <a:rPr lang="ru-RU" sz="4200" i="1" dirty="0" err="1" smtClean="0">
                <a:solidFill>
                  <a:srgbClr val="002060"/>
                </a:solidFill>
              </a:rPr>
              <a:t>меншин</a:t>
            </a:r>
            <a:r>
              <a:rPr lang="ru-RU" sz="4200" i="1" dirty="0" smtClean="0">
                <a:solidFill>
                  <a:srgbClr val="002060"/>
                </a:solidFill>
              </a:rPr>
              <a:t>.</a:t>
            </a:r>
          </a:p>
          <a:p>
            <a:endParaRPr lang="uk-UA"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Техническая">
  <a:themeElements>
    <a:clrScheme name="Другая 3">
      <a:dk1>
        <a:srgbClr val="FCDEB2"/>
      </a:dk1>
      <a:lt1>
        <a:sysClr val="window" lastClr="FFFFFF"/>
      </a:lt1>
      <a:dk2>
        <a:srgbClr val="E0CAA2"/>
      </a:dk2>
      <a:lt2>
        <a:srgbClr val="EBDDC3"/>
      </a:lt2>
      <a:accent1>
        <a:srgbClr val="548BB7"/>
      </a:accent1>
      <a:accent2>
        <a:srgbClr val="DD8047"/>
      </a:accent2>
      <a:accent3>
        <a:srgbClr val="A5AB81"/>
      </a:accent3>
      <a:accent4>
        <a:srgbClr val="D8B25C"/>
      </a:accent4>
      <a:accent5>
        <a:srgbClr val="7BA79D"/>
      </a:accent5>
      <a:accent6>
        <a:srgbClr val="FAD372"/>
      </a:accent6>
      <a:hlink>
        <a:srgbClr val="F7B615"/>
      </a:hlink>
      <a:folHlink>
        <a:srgbClr val="704404"/>
      </a:folHlink>
    </a:clrScheme>
    <a:fontScheme name="Техническая">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Техническая">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49</TotalTime>
  <Words>362</Words>
  <Application>Microsoft Office PowerPoint</Application>
  <PresentationFormat>Экран (4:3)</PresentationFormat>
  <Paragraphs>20</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Техническая</vt:lpstr>
      <vt:lpstr>I Універсал </vt:lpstr>
      <vt:lpstr>Слайд 2</vt:lpstr>
      <vt:lpstr>   Умови</vt:lpstr>
      <vt:lpstr>І Універсал оголошено на другому Всеукраїнському Військовому З'їзді</vt:lpstr>
      <vt:lpstr>Слайд 5</vt:lpstr>
      <vt:lpstr>Слайд 6</vt:lpstr>
      <vt:lpstr>Проголошення І універсалу </vt:lpstr>
      <vt:lpstr>Слайд 8</vt:lpstr>
      <vt:lpstr>Слайд 9</vt:lpstr>
      <vt:lpstr>Слайд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Універсал </dc:title>
  <dc:creator>Маша</dc:creator>
  <cp:lastModifiedBy>Маша</cp:lastModifiedBy>
  <cp:revision>6</cp:revision>
  <dcterms:created xsi:type="dcterms:W3CDTF">2013-12-21T11:57:04Z</dcterms:created>
  <dcterms:modified xsi:type="dcterms:W3CDTF">2013-12-21T12:57:13Z</dcterms:modified>
</cp:coreProperties>
</file>