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7" r:id="rId10"/>
    <p:sldId id="268" r:id="rId11"/>
    <p:sldId id="266" r:id="rId12"/>
    <p:sldId id="270" r:id="rId13"/>
    <p:sldId id="272" r:id="rId14"/>
    <p:sldId id="273" r:id="rId15"/>
    <p:sldId id="271" r:id="rId16"/>
    <p:sldId id="258" r:id="rId17"/>
    <p:sldId id="275" r:id="rId18"/>
    <p:sldId id="276" r:id="rId19"/>
  </p:sldIdLst>
  <p:sldSz cx="12801600" cy="9601200" type="A3"/>
  <p:notesSz cx="6858000" cy="9144000"/>
  <p:defaultTextStyle>
    <a:defPPr>
      <a:defRPr lang="ru-RU"/>
    </a:defPPr>
    <a:lvl1pPr marL="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4008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8016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92024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6032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20040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84048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48056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12064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72" y="-492"/>
      </p:cViewPr>
      <p:guideLst>
        <p:guide orient="horz" pos="3024"/>
        <p:guide pos="40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60120" y="2982596"/>
            <a:ext cx="10881360" cy="205803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0240" y="5440680"/>
            <a:ext cx="8961120" cy="2453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8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86F3B-A12B-4CB7-8A3E-0DF4AF489542}" type="datetimeFigureOut">
              <a:rPr lang="ru-RU" smtClean="0"/>
              <a:t>24.05.2013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D123-540F-48FA-81E0-57699E8F04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234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86F3B-A12B-4CB7-8A3E-0DF4AF489542}" type="datetimeFigureOut">
              <a:rPr lang="ru-RU" smtClean="0"/>
              <a:t>24.05.2013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D123-540F-48FA-81E0-57699E8F04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232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81160" y="384494"/>
            <a:ext cx="2880360" cy="81921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40080" y="384494"/>
            <a:ext cx="8427720" cy="819213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86F3B-A12B-4CB7-8A3E-0DF4AF489542}" type="datetimeFigureOut">
              <a:rPr lang="ru-RU" smtClean="0"/>
              <a:t>24.05.2013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D123-540F-48FA-81E0-57699E8F04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030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86F3B-A12B-4CB7-8A3E-0DF4AF489542}" type="datetimeFigureOut">
              <a:rPr lang="ru-RU" smtClean="0"/>
              <a:t>24.05.2013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D123-540F-48FA-81E0-57699E8F04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271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1238" y="6169661"/>
            <a:ext cx="10881360" cy="1906905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11238" y="4069399"/>
            <a:ext cx="10881360" cy="2100262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008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86F3B-A12B-4CB7-8A3E-0DF4AF489542}" type="datetimeFigureOut">
              <a:rPr lang="ru-RU" smtClean="0"/>
              <a:t>24.05.2013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D123-540F-48FA-81E0-57699E8F04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297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40080" y="2240281"/>
            <a:ext cx="5654040" cy="6336348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507480" y="2240281"/>
            <a:ext cx="5654040" cy="6336348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86F3B-A12B-4CB7-8A3E-0DF4AF489542}" type="datetimeFigureOut">
              <a:rPr lang="ru-RU" smtClean="0"/>
              <a:t>24.05.2013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D123-540F-48FA-81E0-57699E8F04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303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0" y="2149158"/>
            <a:ext cx="5656263" cy="89566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00" b="1"/>
            </a:lvl3pPr>
            <a:lvl4pPr marL="1920240" indent="0">
              <a:buNone/>
              <a:defRPr sz="2200" b="1"/>
            </a:lvl4pPr>
            <a:lvl5pPr marL="2560320" indent="0">
              <a:buNone/>
              <a:defRPr sz="2200" b="1"/>
            </a:lvl5pPr>
            <a:lvl6pPr marL="3200400" indent="0">
              <a:buNone/>
              <a:defRPr sz="2200" b="1"/>
            </a:lvl6pPr>
            <a:lvl7pPr marL="3840480" indent="0">
              <a:buNone/>
              <a:defRPr sz="2200" b="1"/>
            </a:lvl7pPr>
            <a:lvl8pPr marL="4480560" indent="0">
              <a:buNone/>
              <a:defRPr sz="2200" b="1"/>
            </a:lvl8pPr>
            <a:lvl9pPr marL="5120640" indent="0">
              <a:buNone/>
              <a:defRPr sz="2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0080" y="3044825"/>
            <a:ext cx="5656263" cy="553180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03036" y="2149158"/>
            <a:ext cx="5658485" cy="89566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00" b="1"/>
            </a:lvl3pPr>
            <a:lvl4pPr marL="1920240" indent="0">
              <a:buNone/>
              <a:defRPr sz="2200" b="1"/>
            </a:lvl4pPr>
            <a:lvl5pPr marL="2560320" indent="0">
              <a:buNone/>
              <a:defRPr sz="2200" b="1"/>
            </a:lvl5pPr>
            <a:lvl6pPr marL="3200400" indent="0">
              <a:buNone/>
              <a:defRPr sz="2200" b="1"/>
            </a:lvl6pPr>
            <a:lvl7pPr marL="3840480" indent="0">
              <a:buNone/>
              <a:defRPr sz="2200" b="1"/>
            </a:lvl7pPr>
            <a:lvl8pPr marL="4480560" indent="0">
              <a:buNone/>
              <a:defRPr sz="2200" b="1"/>
            </a:lvl8pPr>
            <a:lvl9pPr marL="5120640" indent="0">
              <a:buNone/>
              <a:defRPr sz="2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503036" y="3044825"/>
            <a:ext cx="5658485" cy="553180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86F3B-A12B-4CB7-8A3E-0DF4AF489542}" type="datetimeFigureOut">
              <a:rPr lang="ru-RU" smtClean="0"/>
              <a:t>24.05.2013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D123-540F-48FA-81E0-57699E8F04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540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86F3B-A12B-4CB7-8A3E-0DF4AF489542}" type="datetimeFigureOut">
              <a:rPr lang="ru-RU" smtClean="0"/>
              <a:t>24.05.2013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D123-540F-48FA-81E0-57699E8F04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60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86F3B-A12B-4CB7-8A3E-0DF4AF489542}" type="datetimeFigureOut">
              <a:rPr lang="ru-RU" smtClean="0"/>
              <a:t>24.05.2013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D123-540F-48FA-81E0-57699E8F04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99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1" y="382270"/>
            <a:ext cx="4211638" cy="162687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5070" y="382271"/>
            <a:ext cx="7156450" cy="8194358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0081" y="2009141"/>
            <a:ext cx="4211638" cy="6567488"/>
          </a:xfrm>
        </p:spPr>
        <p:txBody>
          <a:bodyPr/>
          <a:lstStyle>
            <a:lvl1pPr marL="0" indent="0">
              <a:buNone/>
              <a:defRPr sz="2000"/>
            </a:lvl1pPr>
            <a:lvl2pPr marL="640080" indent="0">
              <a:buNone/>
              <a:defRPr sz="1700"/>
            </a:lvl2pPr>
            <a:lvl3pPr marL="1280160" indent="0">
              <a:buNone/>
              <a:defRPr sz="1400"/>
            </a:lvl3pPr>
            <a:lvl4pPr marL="1920240" indent="0">
              <a:buNone/>
              <a:defRPr sz="1300"/>
            </a:lvl4pPr>
            <a:lvl5pPr marL="2560320" indent="0">
              <a:buNone/>
              <a:defRPr sz="1300"/>
            </a:lvl5pPr>
            <a:lvl6pPr marL="3200400" indent="0">
              <a:buNone/>
              <a:defRPr sz="1300"/>
            </a:lvl6pPr>
            <a:lvl7pPr marL="3840480" indent="0">
              <a:buNone/>
              <a:defRPr sz="1300"/>
            </a:lvl7pPr>
            <a:lvl8pPr marL="4480560" indent="0">
              <a:buNone/>
              <a:defRPr sz="1300"/>
            </a:lvl8pPr>
            <a:lvl9pPr marL="5120640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86F3B-A12B-4CB7-8A3E-0DF4AF489542}" type="datetimeFigureOut">
              <a:rPr lang="ru-RU" smtClean="0"/>
              <a:t>24.05.2013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D123-540F-48FA-81E0-57699E8F04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380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9203" y="6720840"/>
            <a:ext cx="7680960" cy="79343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09203" y="857885"/>
            <a:ext cx="7680960" cy="5760720"/>
          </a:xfrm>
        </p:spPr>
        <p:txBody>
          <a:bodyPr/>
          <a:lstStyle>
            <a:lvl1pPr marL="0" indent="0">
              <a:buNone/>
              <a:defRPr sz="4500"/>
            </a:lvl1pPr>
            <a:lvl2pPr marL="640080" indent="0">
              <a:buNone/>
              <a:defRPr sz="3900"/>
            </a:lvl2pPr>
            <a:lvl3pPr marL="1280160" indent="0">
              <a:buNone/>
              <a:defRPr sz="340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09203" y="7514273"/>
            <a:ext cx="7680960" cy="1126807"/>
          </a:xfrm>
        </p:spPr>
        <p:txBody>
          <a:bodyPr/>
          <a:lstStyle>
            <a:lvl1pPr marL="0" indent="0">
              <a:buNone/>
              <a:defRPr sz="2000"/>
            </a:lvl1pPr>
            <a:lvl2pPr marL="640080" indent="0">
              <a:buNone/>
              <a:defRPr sz="1700"/>
            </a:lvl2pPr>
            <a:lvl3pPr marL="1280160" indent="0">
              <a:buNone/>
              <a:defRPr sz="1400"/>
            </a:lvl3pPr>
            <a:lvl4pPr marL="1920240" indent="0">
              <a:buNone/>
              <a:defRPr sz="1300"/>
            </a:lvl4pPr>
            <a:lvl5pPr marL="2560320" indent="0">
              <a:buNone/>
              <a:defRPr sz="1300"/>
            </a:lvl5pPr>
            <a:lvl6pPr marL="3200400" indent="0">
              <a:buNone/>
              <a:defRPr sz="1300"/>
            </a:lvl6pPr>
            <a:lvl7pPr marL="3840480" indent="0">
              <a:buNone/>
              <a:defRPr sz="1300"/>
            </a:lvl7pPr>
            <a:lvl8pPr marL="4480560" indent="0">
              <a:buNone/>
              <a:defRPr sz="1300"/>
            </a:lvl8pPr>
            <a:lvl9pPr marL="5120640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86F3B-A12B-4CB7-8A3E-0DF4AF489542}" type="datetimeFigureOut">
              <a:rPr lang="ru-RU" smtClean="0"/>
              <a:t>24.05.2013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D123-540F-48FA-81E0-57699E8F04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723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0" y="384493"/>
            <a:ext cx="11521440" cy="1600200"/>
          </a:xfrm>
          <a:prstGeom prst="rect">
            <a:avLst/>
          </a:prstGeom>
        </p:spPr>
        <p:txBody>
          <a:bodyPr vert="horz" lIns="128016" tIns="64008" rIns="128016" bIns="6400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0" y="2240281"/>
            <a:ext cx="11521440" cy="6336348"/>
          </a:xfrm>
          <a:prstGeom prst="rect">
            <a:avLst/>
          </a:prstGeom>
        </p:spPr>
        <p:txBody>
          <a:bodyPr vert="horz" lIns="128016" tIns="64008" rIns="128016" bIns="6400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40080" y="8898891"/>
            <a:ext cx="2987040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586F3B-A12B-4CB7-8A3E-0DF4AF489542}" type="datetimeFigureOut">
              <a:rPr lang="ru-RU" smtClean="0"/>
              <a:t>24.05.2013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373880" y="8898891"/>
            <a:ext cx="4053840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74480" y="8898891"/>
            <a:ext cx="2987040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AD123-540F-48FA-81E0-57699E8F04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257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80160" rtl="0" eaLnBrk="1" latinLnBrk="0" hangingPunct="1">
        <a:spcBef>
          <a:spcPct val="0"/>
        </a:spcBef>
        <a:buNone/>
        <a:defRPr sz="6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0060" indent="-480060" algn="l" defTabSz="1280160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0130" indent="-400050" algn="l" defTabSz="1280160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8272" y="768152"/>
            <a:ext cx="9833168" cy="2664296"/>
          </a:xfrm>
        </p:spPr>
        <p:txBody>
          <a:bodyPr/>
          <a:lstStyle/>
          <a:p>
            <a:r>
              <a:rPr lang="uk-UA" dirty="0" smtClean="0">
                <a:latin typeface="Franklin Gothic Medium Cond" pitchFamily="34" charset="0"/>
              </a:rPr>
              <a:t>Українська архітектура</a:t>
            </a:r>
            <a:br>
              <a:rPr lang="uk-UA" dirty="0" smtClean="0">
                <a:latin typeface="Franklin Gothic Medium Cond" pitchFamily="34" charset="0"/>
              </a:rPr>
            </a:br>
            <a:r>
              <a:rPr lang="uk-UA" dirty="0" smtClean="0">
                <a:latin typeface="Franklin Gothic Medium Cond" pitchFamily="34" charset="0"/>
              </a:rPr>
              <a:t>ХІХ століття</a:t>
            </a:r>
            <a:endParaRPr lang="ru-RU" dirty="0">
              <a:latin typeface="Franklin Gothic Medium Cond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0240" y="4800600"/>
            <a:ext cx="8961120" cy="3093720"/>
          </a:xfrm>
        </p:spPr>
        <p:txBody>
          <a:bodyPr>
            <a:normAutofit/>
          </a:bodyPr>
          <a:lstStyle/>
          <a:p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В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архітектурі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XIX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століття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на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зміну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пишноті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і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розкутості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українського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бароко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прийшов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стриманий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,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академічний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стиль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класицизму</a:t>
            </a:r>
            <a:endParaRPr lang="ru-RU" i="1" dirty="0">
              <a:solidFill>
                <a:schemeClr val="tx1"/>
              </a:solidFill>
              <a:latin typeface="Franklin Gothic Medium Con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48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8272" y="768152"/>
            <a:ext cx="9833168" cy="1944216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latin typeface="Franklin Gothic Medium Cond" pitchFamily="34" charset="0"/>
              </a:rPr>
              <a:t>Палацово-парковий</a:t>
            </a:r>
            <a:r>
              <a:rPr lang="ru-RU" dirty="0" smtClean="0">
                <a:latin typeface="Franklin Gothic Medium Cond" pitchFamily="34" charset="0"/>
              </a:rPr>
              <a:t> ансамбль «</a:t>
            </a:r>
            <a:r>
              <a:rPr lang="ru-RU" dirty="0" err="1" smtClean="0">
                <a:latin typeface="Franklin Gothic Medium Cond" pitchFamily="34" charset="0"/>
              </a:rPr>
              <a:t>Самчики</a:t>
            </a:r>
            <a:r>
              <a:rPr lang="ru-RU" dirty="0" smtClean="0">
                <a:latin typeface="Franklin Gothic Medium Cond" pitchFamily="34" charset="0"/>
              </a:rPr>
              <a:t>»</a:t>
            </a:r>
            <a:endParaRPr lang="ru-RU" dirty="0">
              <a:latin typeface="Franklin Gothic Medium Cond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004" y="2932204"/>
            <a:ext cx="752395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267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8272" y="768152"/>
            <a:ext cx="9833168" cy="2160240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latin typeface="Franklin Gothic Medium Cond" pitchFamily="34" charset="0"/>
              </a:rPr>
              <a:t>Церква</a:t>
            </a:r>
            <a:r>
              <a:rPr lang="ru-RU" dirty="0" smtClean="0">
                <a:latin typeface="Franklin Gothic Medium Cond" pitchFamily="34" charset="0"/>
              </a:rPr>
              <a:t> </a:t>
            </a:r>
            <a:r>
              <a:rPr lang="ru-RU" dirty="0" err="1" smtClean="0">
                <a:latin typeface="Franklin Gothic Medium Cond" pitchFamily="34" charset="0"/>
              </a:rPr>
              <a:t>Успіння</a:t>
            </a:r>
            <a:r>
              <a:rPr lang="ru-RU" dirty="0" smtClean="0">
                <a:latin typeface="Franklin Gothic Medium Cond" pitchFamily="34" charset="0"/>
              </a:rPr>
              <a:t> </a:t>
            </a:r>
            <a:r>
              <a:rPr lang="ru-RU" dirty="0" err="1" smtClean="0">
                <a:latin typeface="Franklin Gothic Medium Cond" pitchFamily="34" charset="0"/>
              </a:rPr>
              <a:t>Пресвятої</a:t>
            </a:r>
            <a:r>
              <a:rPr lang="ru-RU" dirty="0" smtClean="0">
                <a:latin typeface="Franklin Gothic Medium Cond" pitchFamily="34" charset="0"/>
              </a:rPr>
              <a:t> </a:t>
            </a:r>
            <a:r>
              <a:rPr lang="ru-RU" dirty="0" err="1" smtClean="0">
                <a:latin typeface="Franklin Gothic Medium Cond" pitchFamily="34" charset="0"/>
              </a:rPr>
              <a:t>Богородиці</a:t>
            </a:r>
            <a:r>
              <a:rPr lang="ru-RU" dirty="0" smtClean="0">
                <a:latin typeface="Franklin Gothic Medium Cond" pitchFamily="34" charset="0"/>
              </a:rPr>
              <a:t> (</a:t>
            </a:r>
            <a:r>
              <a:rPr lang="ru-RU" dirty="0" err="1" smtClean="0">
                <a:latin typeface="Franklin Gothic Medium Cond" pitchFamily="34" charset="0"/>
              </a:rPr>
              <a:t>Осинове</a:t>
            </a:r>
            <a:r>
              <a:rPr lang="ru-RU" dirty="0" smtClean="0">
                <a:latin typeface="Franklin Gothic Medium Cond" pitchFamily="34" charset="0"/>
              </a:rPr>
              <a:t>), 1802 р., </a:t>
            </a:r>
            <a:r>
              <a:rPr lang="ru-RU" dirty="0" err="1" smtClean="0">
                <a:latin typeface="Franklin Gothic Medium Cond" pitchFamily="34" charset="0"/>
              </a:rPr>
              <a:t>Луганська</a:t>
            </a:r>
            <a:r>
              <a:rPr lang="ru-RU" dirty="0" smtClean="0">
                <a:latin typeface="Franklin Gothic Medium Cond" pitchFamily="34" charset="0"/>
              </a:rPr>
              <a:t> область</a:t>
            </a:r>
            <a:endParaRPr lang="ru-RU" dirty="0">
              <a:latin typeface="Franklin Gothic Medium Cond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48272" y="3288432"/>
            <a:ext cx="6768752" cy="2880320"/>
          </a:xfrm>
        </p:spPr>
        <p:txBody>
          <a:bodyPr>
            <a:normAutofit fontScale="85000" lnSpcReduction="10000"/>
          </a:bodyPr>
          <a:lstStyle/>
          <a:p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На початку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свого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існування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церква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була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дерев'яною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.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Відомо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,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що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кам'яний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храм з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трьома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боковими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вівтарями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було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побудовано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в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середині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XVIII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століття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. </a:t>
            </a:r>
            <a:endParaRPr lang="ru-RU" i="1" dirty="0">
              <a:solidFill>
                <a:schemeClr val="tx1"/>
              </a:solidFill>
              <a:latin typeface="Franklin Gothic Medium Cond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921" y="5549448"/>
            <a:ext cx="3791958" cy="2851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47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8272" y="768152"/>
            <a:ext cx="9833168" cy="1800200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latin typeface="Franklin Gothic Medium Cond" pitchFamily="34" charset="0"/>
              </a:rPr>
              <a:t>Кременчуцька</a:t>
            </a:r>
            <a:r>
              <a:rPr lang="ru-RU" dirty="0" smtClean="0">
                <a:latin typeface="Franklin Gothic Medium Cond" pitchFamily="34" charset="0"/>
              </a:rPr>
              <a:t> </a:t>
            </a:r>
            <a:r>
              <a:rPr lang="ru-RU" dirty="0" err="1" smtClean="0">
                <a:latin typeface="Franklin Gothic Medium Cond" pitchFamily="34" charset="0"/>
              </a:rPr>
              <a:t>міська</a:t>
            </a:r>
            <a:r>
              <a:rPr lang="ru-RU" dirty="0" smtClean="0">
                <a:latin typeface="Franklin Gothic Medium Cond" pitchFamily="34" charset="0"/>
              </a:rPr>
              <a:t> управа, 1803 р. </a:t>
            </a:r>
            <a:r>
              <a:rPr lang="ru-RU" dirty="0" err="1" smtClean="0">
                <a:latin typeface="Franklin Gothic Medium Cond" pitchFamily="34" charset="0"/>
              </a:rPr>
              <a:t>Зруйнована</a:t>
            </a:r>
            <a:r>
              <a:rPr lang="ru-RU" dirty="0" smtClean="0">
                <a:latin typeface="Franklin Gothic Medium Cond" pitchFamily="34" charset="0"/>
              </a:rPr>
              <a:t>.</a:t>
            </a:r>
            <a:endParaRPr lang="ru-RU" dirty="0">
              <a:latin typeface="Franklin Gothic Medium Cond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0240" y="2928392"/>
            <a:ext cx="8961120" cy="4965928"/>
          </a:xfrm>
        </p:spPr>
        <p:txBody>
          <a:bodyPr>
            <a:normAutofit/>
          </a:bodyPr>
          <a:lstStyle/>
          <a:p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Кременчуцька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міська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дума мала два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поверхи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,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була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побудована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з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каменю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. На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першому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поверсі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розташовувалися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торгові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лавки, а на другому — дума,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магістрат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, зал для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виборів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,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словесний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і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сирітський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суди.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Вінчав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споруду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бельведер з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оглядовим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майданчиком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.</a:t>
            </a:r>
            <a:endParaRPr lang="ru-RU" i="1" dirty="0">
              <a:solidFill>
                <a:schemeClr val="tx1"/>
              </a:solidFill>
              <a:latin typeface="Franklin Gothic Medium Con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60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8272" y="768152"/>
            <a:ext cx="9833168" cy="1944216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latin typeface="Franklin Gothic Medium Cond" pitchFamily="34" charset="0"/>
              </a:rPr>
              <a:t>Кременчуцька</a:t>
            </a:r>
            <a:r>
              <a:rPr lang="ru-RU" dirty="0" smtClean="0">
                <a:latin typeface="Franklin Gothic Medium Cond" pitchFamily="34" charset="0"/>
              </a:rPr>
              <a:t> </a:t>
            </a:r>
            <a:r>
              <a:rPr lang="ru-RU" dirty="0" err="1" smtClean="0">
                <a:latin typeface="Franklin Gothic Medium Cond" pitchFamily="34" charset="0"/>
              </a:rPr>
              <a:t>міська</a:t>
            </a:r>
            <a:r>
              <a:rPr lang="ru-RU" dirty="0" smtClean="0">
                <a:latin typeface="Franklin Gothic Medium Cond" pitchFamily="34" charset="0"/>
              </a:rPr>
              <a:t> управа, 1803 р. </a:t>
            </a:r>
            <a:r>
              <a:rPr lang="ru-RU" dirty="0" err="1" smtClean="0">
                <a:latin typeface="Franklin Gothic Medium Cond" pitchFamily="34" charset="0"/>
              </a:rPr>
              <a:t>Зруйнована</a:t>
            </a:r>
            <a:r>
              <a:rPr lang="ru-RU" dirty="0" smtClean="0">
                <a:latin typeface="Franklin Gothic Medium Cond" pitchFamily="34" charset="0"/>
              </a:rPr>
              <a:t>.</a:t>
            </a:r>
            <a:endParaRPr lang="ru-RU" dirty="0">
              <a:latin typeface="Franklin Gothic Medium Cond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392" y="2887874"/>
            <a:ext cx="7393494" cy="4655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161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8272" y="768152"/>
            <a:ext cx="9833168" cy="1224136"/>
          </a:xfrm>
        </p:spPr>
        <p:txBody>
          <a:bodyPr/>
          <a:lstStyle/>
          <a:p>
            <a:r>
              <a:rPr lang="ru-RU" dirty="0" err="1" smtClean="0">
                <a:latin typeface="Franklin Gothic Medium Cond" pitchFamily="34" charset="0"/>
              </a:rPr>
              <a:t>Вознесенська</a:t>
            </a:r>
            <a:r>
              <a:rPr lang="ru-RU" dirty="0" smtClean="0">
                <a:latin typeface="Franklin Gothic Medium Cond" pitchFamily="34" charset="0"/>
              </a:rPr>
              <a:t> </a:t>
            </a:r>
            <a:r>
              <a:rPr lang="ru-RU" dirty="0" err="1" smtClean="0">
                <a:latin typeface="Franklin Gothic Medium Cond" pitchFamily="34" charset="0"/>
              </a:rPr>
              <a:t>церква</a:t>
            </a:r>
            <a:r>
              <a:rPr lang="ru-RU" dirty="0" smtClean="0">
                <a:latin typeface="Franklin Gothic Medium Cond" pitchFamily="34" charset="0"/>
              </a:rPr>
              <a:t> (Ромни)</a:t>
            </a:r>
            <a:endParaRPr lang="ru-RU" dirty="0">
              <a:latin typeface="Franklin Gothic Medium Cond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0240" y="2352328"/>
            <a:ext cx="8961120" cy="5760640"/>
          </a:xfrm>
        </p:spPr>
        <p:txBody>
          <a:bodyPr>
            <a:normAutofit fontScale="85000" lnSpcReduction="20000"/>
          </a:bodyPr>
          <a:lstStyle/>
          <a:p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Вознесенська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церква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— кругла в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плані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,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тридільна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,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трибанева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, з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коловою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галереєю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,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витримана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в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стилістиці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високого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класицизму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. Храм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має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унікальну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розпланувально-просторову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композицію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: на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повздовжній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вісі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захід-схід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згруповані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циліндричні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об'єми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бабинця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, нави й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вівтаря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,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перекриті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сферичними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банями.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Обабіч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бабинця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й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вівтаря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— по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дві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невеликі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вежі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,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увінчані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сферичними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покриттями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.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Ця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структура введена в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знижений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об'єм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колового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обходу,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що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править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зовнішньою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галереєю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.</a:t>
            </a:r>
            <a:endParaRPr lang="ru-RU" i="1" dirty="0">
              <a:solidFill>
                <a:schemeClr val="tx1"/>
              </a:solidFill>
              <a:latin typeface="Franklin Gothic Medium Con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47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8272" y="768152"/>
            <a:ext cx="9833168" cy="1224136"/>
          </a:xfrm>
        </p:spPr>
        <p:txBody>
          <a:bodyPr/>
          <a:lstStyle/>
          <a:p>
            <a:r>
              <a:rPr lang="ru-RU" dirty="0" err="1" smtClean="0">
                <a:latin typeface="Franklin Gothic Medium Cond" pitchFamily="34" charset="0"/>
              </a:rPr>
              <a:t>Вознесенська</a:t>
            </a:r>
            <a:r>
              <a:rPr lang="ru-RU" dirty="0" smtClean="0">
                <a:latin typeface="Franklin Gothic Medium Cond" pitchFamily="34" charset="0"/>
              </a:rPr>
              <a:t> </a:t>
            </a:r>
            <a:r>
              <a:rPr lang="ru-RU" dirty="0" err="1" smtClean="0">
                <a:latin typeface="Franklin Gothic Medium Cond" pitchFamily="34" charset="0"/>
              </a:rPr>
              <a:t>церква</a:t>
            </a:r>
            <a:r>
              <a:rPr lang="ru-RU" dirty="0" smtClean="0">
                <a:latin typeface="Franklin Gothic Medium Cond" pitchFamily="34" charset="0"/>
              </a:rPr>
              <a:t> (Ромни)</a:t>
            </a:r>
            <a:endParaRPr lang="ru-RU" dirty="0">
              <a:latin typeface="Franklin Gothic Medium Cond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647" y="2136304"/>
            <a:ext cx="8424936" cy="6318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538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0240" y="1200200"/>
            <a:ext cx="8961120" cy="7200800"/>
          </a:xfrm>
        </p:spPr>
        <p:txBody>
          <a:bodyPr>
            <a:normAutofit/>
          </a:bodyPr>
          <a:lstStyle/>
          <a:p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У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другій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половині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en-US" i="1" dirty="0" smtClean="0">
                <a:solidFill>
                  <a:schemeClr val="tx1"/>
                </a:solidFill>
                <a:latin typeface="Franklin Gothic Medium Cond" pitchFamily="34" charset="0"/>
              </a:rPr>
              <a:t>XIX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століття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стильова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єдність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класицизму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руйнується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. Складна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епоха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утвердження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капіталізму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відбилася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і в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архітектурі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: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з'являються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нові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матеріали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,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нові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замовники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.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Складається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напрям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,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який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отримав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назву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«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еклектика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» (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змішування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). </a:t>
            </a:r>
            <a:endParaRPr lang="ru-RU" i="1" dirty="0">
              <a:solidFill>
                <a:schemeClr val="tx1"/>
              </a:solidFill>
              <a:latin typeface="Franklin Gothic Medium Con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01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8272" y="768152"/>
            <a:ext cx="9833168" cy="216024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Franklin Gothic Medium Cond" pitchFamily="34" charset="0"/>
              </a:rPr>
              <a:t>Фердинанд </a:t>
            </a:r>
            <a:r>
              <a:rPr lang="ru-RU" dirty="0" err="1" smtClean="0">
                <a:latin typeface="Franklin Gothic Medium Cond" pitchFamily="34" charset="0"/>
              </a:rPr>
              <a:t>Фельнер</a:t>
            </a:r>
            <a:r>
              <a:rPr lang="ru-RU" dirty="0" smtClean="0">
                <a:latin typeface="Franklin Gothic Medium Cond" pitchFamily="34" charset="0"/>
              </a:rPr>
              <a:t>, </a:t>
            </a:r>
            <a:r>
              <a:rPr lang="ru-RU" dirty="0" err="1" smtClean="0">
                <a:latin typeface="Franklin Gothic Medium Cond" pitchFamily="34" charset="0"/>
              </a:rPr>
              <a:t>Одеський</a:t>
            </a:r>
            <a:r>
              <a:rPr lang="ru-RU" dirty="0" smtClean="0">
                <a:latin typeface="Franklin Gothic Medium Cond" pitchFamily="34" charset="0"/>
              </a:rPr>
              <a:t> </a:t>
            </a:r>
            <a:r>
              <a:rPr lang="ru-RU" dirty="0" err="1" smtClean="0">
                <a:latin typeface="Franklin Gothic Medium Cond" pitchFamily="34" charset="0"/>
              </a:rPr>
              <a:t>національний</a:t>
            </a:r>
            <a:r>
              <a:rPr lang="ru-RU" dirty="0" smtClean="0">
                <a:latin typeface="Franklin Gothic Medium Cond" pitchFamily="34" charset="0"/>
              </a:rPr>
              <a:t> </a:t>
            </a:r>
            <a:r>
              <a:rPr lang="ru-RU" dirty="0" err="1" smtClean="0">
                <a:latin typeface="Franklin Gothic Medium Cond" pitchFamily="34" charset="0"/>
              </a:rPr>
              <a:t>академічний</a:t>
            </a:r>
            <a:r>
              <a:rPr lang="ru-RU" dirty="0" smtClean="0">
                <a:latin typeface="Franklin Gothic Medium Cond" pitchFamily="34" charset="0"/>
              </a:rPr>
              <a:t> театр опери та балету </a:t>
            </a:r>
            <a:endParaRPr lang="ru-RU" dirty="0">
              <a:latin typeface="Franklin Gothic Medium Cond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440" y="3335470"/>
            <a:ext cx="6624736" cy="4842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201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8272" y="768152"/>
            <a:ext cx="9833168" cy="18002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Franklin Gothic Medium Cond" pitchFamily="34" charset="0"/>
              </a:rPr>
              <a:t>Фердинанд </a:t>
            </a:r>
            <a:r>
              <a:rPr lang="ru-RU" dirty="0" err="1" smtClean="0">
                <a:latin typeface="Franklin Gothic Medium Cond" pitchFamily="34" charset="0"/>
              </a:rPr>
              <a:t>Фельнер</a:t>
            </a:r>
            <a:r>
              <a:rPr lang="ru-RU" dirty="0" smtClean="0">
                <a:latin typeface="Franklin Gothic Medium Cond" pitchFamily="34" charset="0"/>
              </a:rPr>
              <a:t>, </a:t>
            </a:r>
            <a:r>
              <a:rPr lang="ru-RU" dirty="0" err="1" smtClean="0">
                <a:latin typeface="Franklin Gothic Medium Cond" pitchFamily="34" charset="0"/>
              </a:rPr>
              <a:t>Оперний</a:t>
            </a:r>
            <a:r>
              <a:rPr lang="ru-RU" dirty="0" smtClean="0">
                <a:latin typeface="Franklin Gothic Medium Cond" pitchFamily="34" charset="0"/>
              </a:rPr>
              <a:t> театр , </a:t>
            </a:r>
            <a:r>
              <a:rPr lang="ru-RU" dirty="0" err="1" smtClean="0">
                <a:latin typeface="Franklin Gothic Medium Cond" pitchFamily="34" charset="0"/>
              </a:rPr>
              <a:t>Чернівці</a:t>
            </a:r>
            <a:r>
              <a:rPr lang="ru-RU" dirty="0" smtClean="0">
                <a:latin typeface="Franklin Gothic Medium Cond" pitchFamily="34" charset="0"/>
              </a:rPr>
              <a:t>.</a:t>
            </a:r>
            <a:endParaRPr lang="ru-RU" dirty="0">
              <a:latin typeface="Franklin Gothic Medium Cond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424" y="3072406"/>
            <a:ext cx="6895184" cy="4619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599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8272" y="768152"/>
            <a:ext cx="9833168" cy="2088232"/>
          </a:xfrm>
        </p:spPr>
        <p:txBody>
          <a:bodyPr>
            <a:noAutofit/>
          </a:bodyPr>
          <a:lstStyle/>
          <a:p>
            <a:r>
              <a:rPr lang="ru-RU" sz="4400" dirty="0" err="1" smtClean="0">
                <a:latin typeface="Franklin Gothic Medium Cond" pitchFamily="34" charset="0"/>
              </a:rPr>
              <a:t>Будинок</a:t>
            </a:r>
            <a:r>
              <a:rPr lang="ru-RU" sz="4400" dirty="0" smtClean="0">
                <a:latin typeface="Franklin Gothic Medium Cond" pitchFamily="34" charset="0"/>
              </a:rPr>
              <a:t> </a:t>
            </a:r>
            <a:r>
              <a:rPr lang="ru-RU" sz="4400" dirty="0" err="1" smtClean="0">
                <a:latin typeface="Franklin Gothic Medium Cond" pitchFamily="34" charset="0"/>
              </a:rPr>
              <a:t>міської</a:t>
            </a:r>
            <a:r>
              <a:rPr lang="ru-RU" sz="4400" dirty="0" smtClean="0">
                <a:latin typeface="Franklin Gothic Medium Cond" pitchFamily="34" charset="0"/>
              </a:rPr>
              <a:t> </a:t>
            </a:r>
            <a:r>
              <a:rPr lang="ru-RU" sz="4400" dirty="0" err="1" smtClean="0">
                <a:latin typeface="Franklin Gothic Medium Cond" pitchFamily="34" charset="0"/>
              </a:rPr>
              <a:t>адміністрації</a:t>
            </a:r>
            <a:r>
              <a:rPr lang="ru-RU" sz="4400" dirty="0" smtClean="0">
                <a:latin typeface="Franklin Gothic Medium Cond" pitchFamily="34" charset="0"/>
              </a:rPr>
              <a:t> </a:t>
            </a:r>
            <a:r>
              <a:rPr lang="ru-RU" sz="4400" dirty="0" err="1" smtClean="0">
                <a:latin typeface="Franklin Gothic Medium Cond" pitchFamily="34" charset="0"/>
              </a:rPr>
              <a:t>Полтави</a:t>
            </a:r>
            <a:r>
              <a:rPr lang="ru-RU" sz="4400" dirty="0" smtClean="0">
                <a:latin typeface="Franklin Gothic Medium Cond" pitchFamily="34" charset="0"/>
              </a:rPr>
              <a:t>, </a:t>
            </a:r>
            <a:r>
              <a:rPr lang="ru-RU" sz="4400" dirty="0" err="1" smtClean="0">
                <a:latin typeface="Franklin Gothic Medium Cond" pitchFamily="34" charset="0"/>
              </a:rPr>
              <a:t>частина</a:t>
            </a:r>
            <a:r>
              <a:rPr lang="ru-RU" sz="4400" dirty="0" smtClean="0">
                <a:latin typeface="Franklin Gothic Medium Cond" pitchFamily="34" charset="0"/>
              </a:rPr>
              <a:t> </a:t>
            </a:r>
            <a:r>
              <a:rPr lang="ru-RU" sz="4400" dirty="0" err="1" smtClean="0">
                <a:latin typeface="Franklin Gothic Medium Cond" pitchFamily="34" charset="0"/>
              </a:rPr>
              <a:t>відомого</a:t>
            </a:r>
            <a:r>
              <a:rPr lang="ru-RU" sz="4400" dirty="0" smtClean="0">
                <a:latin typeface="Franklin Gothic Medium Cond" pitchFamily="34" charset="0"/>
              </a:rPr>
              <a:t> ансамблю </a:t>
            </a:r>
            <a:r>
              <a:rPr lang="ru-RU" sz="4400" dirty="0" err="1" smtClean="0">
                <a:latin typeface="Franklin Gothic Medium Cond" pitchFamily="34" charset="0"/>
              </a:rPr>
              <a:t>Круглої</a:t>
            </a:r>
            <a:r>
              <a:rPr lang="ru-RU" sz="4400" dirty="0" smtClean="0">
                <a:latin typeface="Franklin Gothic Medium Cond" pitchFamily="34" charset="0"/>
              </a:rPr>
              <a:t> </a:t>
            </a:r>
            <a:r>
              <a:rPr lang="ru-RU" sz="4400" dirty="0" err="1" smtClean="0">
                <a:latin typeface="Franklin Gothic Medium Cond" pitchFamily="34" charset="0"/>
              </a:rPr>
              <a:t>площі</a:t>
            </a:r>
            <a:r>
              <a:rPr lang="ru-RU" sz="4400" dirty="0" smtClean="0">
                <a:latin typeface="Franklin Gothic Medium Cond" pitchFamily="34" charset="0"/>
              </a:rPr>
              <a:t>, арх. </a:t>
            </a:r>
            <a:r>
              <a:rPr lang="ru-RU" sz="4400" dirty="0" err="1" smtClean="0">
                <a:latin typeface="Franklin Gothic Medium Cond" pitchFamily="34" charset="0"/>
              </a:rPr>
              <a:t>А.Д.Захаров</a:t>
            </a:r>
            <a:r>
              <a:rPr lang="ru-RU" sz="4400" dirty="0" smtClean="0">
                <a:latin typeface="Franklin Gothic Medium Cond" pitchFamily="34" charset="0"/>
              </a:rPr>
              <a:t>, 1803-1805 </a:t>
            </a:r>
            <a:r>
              <a:rPr lang="ru-RU" sz="4400" dirty="0" err="1" smtClean="0">
                <a:latin typeface="Franklin Gothic Medium Cond" pitchFamily="34" charset="0"/>
              </a:rPr>
              <a:t>рр</a:t>
            </a:r>
            <a:r>
              <a:rPr lang="ru-RU" sz="4400" dirty="0" smtClean="0">
                <a:latin typeface="Franklin Gothic Medium Cond" pitchFamily="34" charset="0"/>
              </a:rPr>
              <a:t>.</a:t>
            </a:r>
            <a:endParaRPr lang="ru-RU" sz="4400" dirty="0">
              <a:latin typeface="Franklin Gothic Medium Cond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496" y="3086100"/>
            <a:ext cx="5550363" cy="4162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570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8272" y="768152"/>
            <a:ext cx="9833168" cy="1728192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latin typeface="Franklin Gothic Medium Cond" pitchFamily="34" charset="0"/>
              </a:rPr>
              <a:t>м.Батурин</a:t>
            </a:r>
            <a:r>
              <a:rPr lang="ru-RU" dirty="0" smtClean="0">
                <a:latin typeface="Franklin Gothic Medium Cond" pitchFamily="34" charset="0"/>
              </a:rPr>
              <a:t>, </a:t>
            </a:r>
            <a:r>
              <a:rPr lang="ru-RU" dirty="0" err="1" smtClean="0">
                <a:latin typeface="Franklin Gothic Medium Cond" pitchFamily="34" charset="0"/>
              </a:rPr>
              <a:t>Воскресенська</a:t>
            </a:r>
            <a:r>
              <a:rPr lang="ru-RU" dirty="0" smtClean="0">
                <a:latin typeface="Franklin Gothic Medium Cond" pitchFamily="34" charset="0"/>
              </a:rPr>
              <a:t> </a:t>
            </a:r>
            <a:r>
              <a:rPr lang="ru-RU" dirty="0" err="1" smtClean="0">
                <a:latin typeface="Franklin Gothic Medium Cond" pitchFamily="34" charset="0"/>
              </a:rPr>
              <a:t>церква</a:t>
            </a:r>
            <a:endParaRPr lang="ru-RU" dirty="0">
              <a:latin typeface="Franklin Gothic Medium Cond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576" y="2280320"/>
            <a:ext cx="4464496" cy="595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976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8272" y="768152"/>
            <a:ext cx="9833168" cy="2088232"/>
          </a:xfrm>
        </p:spPr>
        <p:txBody>
          <a:bodyPr/>
          <a:lstStyle/>
          <a:p>
            <a:r>
              <a:rPr lang="ru-RU" dirty="0" err="1" smtClean="0">
                <a:latin typeface="Franklin Gothic Medium Cond" pitchFamily="34" charset="0"/>
              </a:rPr>
              <a:t>Обсерваторія</a:t>
            </a:r>
            <a:r>
              <a:rPr lang="ru-RU" dirty="0" smtClean="0">
                <a:latin typeface="Franklin Gothic Medium Cond" pitchFamily="34" charset="0"/>
              </a:rPr>
              <a:t>, 1827 </a:t>
            </a:r>
            <a:r>
              <a:rPr lang="ru-RU" dirty="0" err="1" smtClean="0">
                <a:latin typeface="Franklin Gothic Medium Cond" pitchFamily="34" charset="0"/>
              </a:rPr>
              <a:t>рік</a:t>
            </a:r>
            <a:r>
              <a:rPr lang="ru-RU" dirty="0" smtClean="0">
                <a:latin typeface="Franklin Gothic Medium Cond" pitchFamily="34" charset="0"/>
              </a:rPr>
              <a:t>, </a:t>
            </a:r>
            <a:r>
              <a:rPr lang="ru-RU" dirty="0" err="1" smtClean="0">
                <a:latin typeface="Franklin Gothic Medium Cond" pitchFamily="34" charset="0"/>
              </a:rPr>
              <a:t>Миколаїв</a:t>
            </a:r>
            <a:r>
              <a:rPr lang="ru-RU" dirty="0" smtClean="0">
                <a:latin typeface="Franklin Gothic Medium Cond" pitchFamily="34" charset="0"/>
              </a:rPr>
              <a:t>.</a:t>
            </a:r>
            <a:endParaRPr lang="ru-RU" dirty="0">
              <a:latin typeface="Franklin Gothic Medium Cond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802" y="2884726"/>
            <a:ext cx="7686675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919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8272" y="768152"/>
            <a:ext cx="9833168" cy="1872208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latin typeface="Franklin Gothic Medium Cond" pitchFamily="34" charset="0"/>
              </a:rPr>
              <a:t>Бібліотека</a:t>
            </a:r>
            <a:r>
              <a:rPr lang="ru-RU" dirty="0" smtClean="0">
                <a:latin typeface="Franklin Gothic Medium Cond" pitchFamily="34" charset="0"/>
              </a:rPr>
              <a:t> </a:t>
            </a:r>
            <a:r>
              <a:rPr lang="ru-RU" dirty="0" err="1" smtClean="0">
                <a:latin typeface="Franklin Gothic Medium Cond" pitchFamily="34" charset="0"/>
              </a:rPr>
              <a:t>імені</a:t>
            </a:r>
            <a:r>
              <a:rPr lang="ru-RU" dirty="0" smtClean="0">
                <a:latin typeface="Franklin Gothic Medium Cond" pitchFamily="34" charset="0"/>
              </a:rPr>
              <a:t> </a:t>
            </a:r>
            <a:r>
              <a:rPr lang="ru-RU" dirty="0" err="1" smtClean="0">
                <a:latin typeface="Franklin Gothic Medium Cond" pitchFamily="34" charset="0"/>
              </a:rPr>
              <a:t>Стефаника</a:t>
            </a:r>
            <a:r>
              <a:rPr lang="ru-RU" dirty="0" smtClean="0">
                <a:latin typeface="Franklin Gothic Medium Cond" pitchFamily="34" charset="0"/>
              </a:rPr>
              <a:t>, </a:t>
            </a:r>
            <a:r>
              <a:rPr lang="ru-RU" dirty="0" err="1" smtClean="0">
                <a:latin typeface="Franklin Gothic Medium Cond" pitchFamily="34" charset="0"/>
              </a:rPr>
              <a:t>м.Львів</a:t>
            </a:r>
            <a:endParaRPr lang="ru-RU" dirty="0">
              <a:latin typeface="Franklin Gothic Medium Cond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368" y="2928392"/>
            <a:ext cx="8058150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853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8272" y="768152"/>
            <a:ext cx="9833168" cy="1656184"/>
          </a:xfrm>
        </p:spPr>
        <p:txBody>
          <a:bodyPr/>
          <a:lstStyle/>
          <a:p>
            <a:r>
              <a:rPr lang="ru-RU" dirty="0" smtClean="0">
                <a:latin typeface="Franklin Gothic Medium Cond" pitchFamily="34" charset="0"/>
              </a:rPr>
              <a:t>Палац </a:t>
            </a:r>
            <a:r>
              <a:rPr lang="ru-RU" dirty="0" err="1" smtClean="0">
                <a:latin typeface="Franklin Gothic Medium Cond" pitchFamily="34" charset="0"/>
              </a:rPr>
              <a:t>Потоцьких</a:t>
            </a:r>
            <a:r>
              <a:rPr lang="ru-RU" dirty="0" smtClean="0">
                <a:latin typeface="Franklin Gothic Medium Cond" pitchFamily="34" charset="0"/>
              </a:rPr>
              <a:t> (</a:t>
            </a:r>
            <a:r>
              <a:rPr lang="ru-RU" dirty="0" err="1" smtClean="0">
                <a:latin typeface="Franklin Gothic Medium Cond" pitchFamily="34" charset="0"/>
              </a:rPr>
              <a:t>Тульчин</a:t>
            </a:r>
            <a:r>
              <a:rPr lang="ru-RU" dirty="0" smtClean="0">
                <a:latin typeface="Franklin Gothic Medium Cond" pitchFamily="34" charset="0"/>
              </a:rPr>
              <a:t>)</a:t>
            </a:r>
            <a:endParaRPr lang="ru-RU" dirty="0">
              <a:latin typeface="Franklin Gothic Medium Cond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0240" y="2424336"/>
            <a:ext cx="8961120" cy="5469984"/>
          </a:xfrm>
        </p:spPr>
        <p:txBody>
          <a:bodyPr>
            <a:normAutofit fontScale="92500" lnSpcReduction="10000"/>
          </a:bodyPr>
          <a:lstStyle/>
          <a:p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Палац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почався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будуватись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у 1782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році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за проектом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французького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архітектора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Лакруа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на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замовлення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представників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родини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Потоцьких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.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Першопочатково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Потоцькі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проживали у так званому Старому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палаці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,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побудованому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у 1757 р.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Після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переїзду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на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Правобережну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Україну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Потоцькі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власне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і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розбудували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свою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резиденцію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у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Тульчині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. </a:t>
            </a:r>
            <a:endParaRPr lang="ru-RU" i="1" dirty="0">
              <a:solidFill>
                <a:schemeClr val="tx1"/>
              </a:solidFill>
              <a:latin typeface="Franklin Gothic Medium Con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77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8272" y="768152"/>
            <a:ext cx="9833168" cy="1656184"/>
          </a:xfrm>
        </p:spPr>
        <p:txBody>
          <a:bodyPr/>
          <a:lstStyle/>
          <a:p>
            <a:r>
              <a:rPr lang="ru-RU" dirty="0" smtClean="0">
                <a:latin typeface="Franklin Gothic Medium Cond" pitchFamily="34" charset="0"/>
              </a:rPr>
              <a:t>Палац </a:t>
            </a:r>
            <a:r>
              <a:rPr lang="ru-RU" dirty="0" err="1" smtClean="0">
                <a:latin typeface="Franklin Gothic Medium Cond" pitchFamily="34" charset="0"/>
              </a:rPr>
              <a:t>Потоцьких</a:t>
            </a:r>
            <a:r>
              <a:rPr lang="ru-RU" dirty="0" smtClean="0">
                <a:latin typeface="Franklin Gothic Medium Cond" pitchFamily="34" charset="0"/>
              </a:rPr>
              <a:t> (</a:t>
            </a:r>
            <a:r>
              <a:rPr lang="ru-RU" dirty="0" err="1" smtClean="0">
                <a:latin typeface="Franklin Gothic Medium Cond" pitchFamily="34" charset="0"/>
              </a:rPr>
              <a:t>Тульчин</a:t>
            </a:r>
            <a:r>
              <a:rPr lang="ru-RU" dirty="0" smtClean="0">
                <a:latin typeface="Franklin Gothic Medium Cond" pitchFamily="34" charset="0"/>
              </a:rPr>
              <a:t>)</a:t>
            </a:r>
            <a:endParaRPr lang="ru-RU" dirty="0">
              <a:latin typeface="Franklin Gothic Medium Cond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412" y="3216424"/>
            <a:ext cx="9065096" cy="4177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367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8272" y="768152"/>
            <a:ext cx="9833168" cy="2016224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latin typeface="Franklin Gothic Medium Cond" pitchFamily="34" charset="0"/>
              </a:rPr>
              <a:t>Костел</a:t>
            </a:r>
            <a:r>
              <a:rPr lang="ru-RU" dirty="0" smtClean="0">
                <a:latin typeface="Franklin Gothic Medium Cond" pitchFamily="34" charset="0"/>
              </a:rPr>
              <a:t> Св. </a:t>
            </a:r>
            <a:r>
              <a:rPr lang="ru-RU" dirty="0" err="1" smtClean="0">
                <a:latin typeface="Franklin Gothic Medium Cond" pitchFamily="34" charset="0"/>
              </a:rPr>
              <a:t>Флоріана</a:t>
            </a:r>
            <a:r>
              <a:rPr lang="ru-RU" dirty="0" smtClean="0">
                <a:latin typeface="Franklin Gothic Medium Cond" pitchFamily="34" charset="0"/>
              </a:rPr>
              <a:t>, м. Шаргород</a:t>
            </a:r>
            <a:endParaRPr lang="ru-RU" dirty="0">
              <a:latin typeface="Franklin Gothic Medium Cond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416" y="2568352"/>
            <a:ext cx="7272808" cy="544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366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8272" y="768152"/>
            <a:ext cx="9833168" cy="2016224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latin typeface="Franklin Gothic Medium Cond" pitchFamily="34" charset="0"/>
              </a:rPr>
              <a:t>Палацово-парковий</a:t>
            </a:r>
            <a:r>
              <a:rPr lang="ru-RU" dirty="0" smtClean="0">
                <a:latin typeface="Franklin Gothic Medium Cond" pitchFamily="34" charset="0"/>
              </a:rPr>
              <a:t> ансамбль «</a:t>
            </a:r>
            <a:r>
              <a:rPr lang="ru-RU" dirty="0" err="1" smtClean="0">
                <a:latin typeface="Franklin Gothic Medium Cond" pitchFamily="34" charset="0"/>
              </a:rPr>
              <a:t>Самчики</a:t>
            </a:r>
            <a:r>
              <a:rPr lang="ru-RU" dirty="0" smtClean="0">
                <a:latin typeface="Franklin Gothic Medium Cond" pitchFamily="34" charset="0"/>
              </a:rPr>
              <a:t>»</a:t>
            </a:r>
            <a:endParaRPr lang="ru-RU" dirty="0">
              <a:latin typeface="Franklin Gothic Medium Cond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0240" y="2856384"/>
            <a:ext cx="8961120" cy="5037936"/>
          </a:xfrm>
        </p:spPr>
        <p:txBody>
          <a:bodyPr>
            <a:normAutofit/>
          </a:bodyPr>
          <a:lstStyle/>
          <a:p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музей-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садиба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у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селі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Самчики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на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схід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від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Старокостянтинова.Належить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до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кращих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пам'яток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стилю в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країні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. Палац є одним з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найкраще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збережених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,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що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дало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змогу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облаштувати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музей-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садибу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.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Садибу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почав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облаштовувати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Ян </a:t>
            </a:r>
            <a:r>
              <a:rPr lang="ru-RU" i="1" dirty="0" err="1" smtClean="0">
                <a:solidFill>
                  <a:schemeClr val="tx1"/>
                </a:solidFill>
                <a:latin typeface="Franklin Gothic Medium Cond" pitchFamily="34" charset="0"/>
              </a:rPr>
              <a:t>Хоєцький</a:t>
            </a:r>
            <a:r>
              <a:rPr lang="ru-RU" i="1" dirty="0" smtClean="0">
                <a:solidFill>
                  <a:schemeClr val="tx1"/>
                </a:solidFill>
                <a:latin typeface="Franklin Gothic Medium Cond" pitchFamily="34" charset="0"/>
              </a:rPr>
              <a:t> на початку 18 ст. </a:t>
            </a:r>
            <a:endParaRPr lang="ru-RU" i="1" dirty="0">
              <a:solidFill>
                <a:schemeClr val="tx1"/>
              </a:solidFill>
              <a:latin typeface="Franklin Gothic Medium Con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82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399</Words>
  <Application>Microsoft Office PowerPoint</Application>
  <PresentationFormat>A3 (297x420 мм)</PresentationFormat>
  <Paragraphs>24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Українська архітектура ХІХ століття</vt:lpstr>
      <vt:lpstr>Будинок міської адміністрації Полтави, частина відомого ансамблю Круглої площі, арх. А.Д.Захаров, 1803-1805 рр.</vt:lpstr>
      <vt:lpstr>м.Батурин, Воскресенська церква</vt:lpstr>
      <vt:lpstr>Обсерваторія, 1827 рік, Миколаїв.</vt:lpstr>
      <vt:lpstr>Бібліотека імені Стефаника, м.Львів</vt:lpstr>
      <vt:lpstr>Палац Потоцьких (Тульчин)</vt:lpstr>
      <vt:lpstr>Палац Потоцьких (Тульчин)</vt:lpstr>
      <vt:lpstr>Костел Св. Флоріана, м. Шаргород</vt:lpstr>
      <vt:lpstr>Палацово-парковий ансамбль «Самчики»</vt:lpstr>
      <vt:lpstr>Палацово-парковий ансамбль «Самчики»</vt:lpstr>
      <vt:lpstr>Церква Успіння Пресвятої Богородиці (Осинове), 1802 р., Луганська область</vt:lpstr>
      <vt:lpstr>Кременчуцька міська управа, 1803 р. Зруйнована.</vt:lpstr>
      <vt:lpstr>Кременчуцька міська управа, 1803 р. Зруйнована.</vt:lpstr>
      <vt:lpstr>Вознесенська церква (Ромни)</vt:lpstr>
      <vt:lpstr>Вознесенська церква (Ромни)</vt:lpstr>
      <vt:lpstr>Презентация PowerPoint</vt:lpstr>
      <vt:lpstr>Фердинанд Фельнер, Одеський національний академічний театр опери та балету </vt:lpstr>
      <vt:lpstr>Фердинанд Фельнер, Оперний театр , Чернівці.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4</cp:revision>
  <dcterms:created xsi:type="dcterms:W3CDTF">2013-05-24T13:01:25Z</dcterms:created>
  <dcterms:modified xsi:type="dcterms:W3CDTF">2013-05-24T13:52:41Z</dcterms:modified>
</cp:coreProperties>
</file>