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9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6553200" cy="457200"/>
          </a:xfrm>
        </p:spPr>
        <p:txBody>
          <a:bodyPr/>
          <a:lstStyle/>
          <a:p>
            <a:pPr algn="l"/>
            <a:r>
              <a:rPr lang="uk-UA" sz="2000" dirty="0" err="1" smtClean="0">
                <a:solidFill>
                  <a:schemeClr val="bg1"/>
                </a:solidFill>
                <a:latin typeface="Arial Black" pitchFamily="34" charset="0"/>
              </a:rPr>
              <a:t>Р</a:t>
            </a:r>
            <a:r>
              <a:rPr lang="uk-UA" dirty="0" err="1" smtClean="0">
                <a:solidFill>
                  <a:schemeClr val="bg1"/>
                </a:solidFill>
                <a:latin typeface="Arial Black" pitchFamily="34" charset="0"/>
              </a:rPr>
              <a:t>езник</a:t>
            </a:r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  11-</a:t>
            </a:r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Б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140968"/>
            <a:ext cx="6768752" cy="1368152"/>
          </a:xfrm>
        </p:spPr>
        <p:txBody>
          <a:bodyPr/>
          <a:lstStyle/>
          <a:p>
            <a:r>
              <a:rPr lang="uk-UA" sz="3600" dirty="0" smtClean="0"/>
              <a:t>Н</a:t>
            </a:r>
            <a:r>
              <a:rPr lang="uk-UA" sz="3200" dirty="0" smtClean="0"/>
              <a:t>аука в повоєнні роки на теренах </a:t>
            </a:r>
            <a:r>
              <a:rPr lang="uk-UA" sz="3600" dirty="0" smtClean="0"/>
              <a:t>У</a:t>
            </a:r>
            <a:r>
              <a:rPr lang="uk-UA" sz="3200" dirty="0" smtClean="0"/>
              <a:t>країни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414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35014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60672" cy="1039427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Перша́ </a:t>
            </a:r>
            <a:r>
              <a:rPr lang="ru-RU" sz="2800" dirty="0" err="1"/>
              <a:t>електро́нна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</a:t>
            </a:r>
            <a:r>
              <a:rPr lang="ru-RU" sz="2800" dirty="0" err="1" smtClean="0"/>
              <a:t>лічи́льна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маши́на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8800"/>
            <a:ext cx="6480720" cy="504056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   Мала́ </a:t>
            </a:r>
            <a:r>
              <a:rPr lang="ru-RU" sz="1800" dirty="0" err="1">
                <a:solidFill>
                  <a:srgbClr val="0070C0"/>
                </a:solidFill>
              </a:rPr>
              <a:t>електро́нна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лічи́льна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маши́на</a:t>
            </a:r>
            <a:r>
              <a:rPr lang="ru-RU" sz="1800" dirty="0"/>
              <a:t>  — </a:t>
            </a:r>
            <a:endParaRPr lang="ru-RU" sz="1800" dirty="0" smtClean="0"/>
          </a:p>
          <a:p>
            <a:pPr marL="114300" indent="0">
              <a:buNone/>
            </a:pPr>
            <a:r>
              <a:rPr lang="ru-RU" sz="1800" dirty="0" smtClean="0"/>
              <a:t>перша </a:t>
            </a:r>
            <a:r>
              <a:rPr lang="ru-RU" sz="1800" dirty="0"/>
              <a:t>в СРСР і в </a:t>
            </a:r>
            <a:r>
              <a:rPr lang="ru-RU" sz="1800" dirty="0" err="1"/>
              <a:t>Європі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err="1"/>
              <a:t>обчислювальна</a:t>
            </a:r>
            <a:r>
              <a:rPr lang="ru-RU" sz="1800" dirty="0"/>
              <a:t> </a:t>
            </a:r>
            <a:endParaRPr lang="ru-RU" sz="1800" dirty="0" smtClean="0"/>
          </a:p>
          <a:p>
            <a:pPr marL="114300" indent="0">
              <a:buNone/>
            </a:pPr>
            <a:r>
              <a:rPr lang="ru-RU" sz="1800" dirty="0" smtClean="0"/>
              <a:t>машина </a:t>
            </a:r>
            <a:r>
              <a:rPr lang="ru-RU" sz="1800" dirty="0"/>
              <a:t>з </a:t>
            </a:r>
            <a:r>
              <a:rPr lang="ru-RU" sz="1800" dirty="0" err="1"/>
              <a:t>програмою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зберігається</a:t>
            </a:r>
            <a:r>
              <a:rPr lang="ru-RU" sz="1800" dirty="0"/>
              <a:t> </a:t>
            </a:r>
            <a:r>
              <a:rPr lang="ru-RU" sz="1800" dirty="0" smtClean="0"/>
              <a:t>в</a:t>
            </a:r>
          </a:p>
          <a:p>
            <a:pPr marL="114300" indent="0">
              <a:buNone/>
            </a:pPr>
            <a:r>
              <a:rPr lang="ru-RU" sz="1800" dirty="0" smtClean="0"/>
              <a:t> </a:t>
            </a:r>
            <a:r>
              <a:rPr lang="ru-RU" sz="1800" dirty="0" err="1"/>
              <a:t>пам'яті</a:t>
            </a:r>
            <a:r>
              <a:rPr lang="ru-RU" sz="1800" dirty="0"/>
              <a:t>. Створена в </a:t>
            </a:r>
            <a:r>
              <a:rPr lang="ru-RU" sz="1800" dirty="0" err="1"/>
              <a:t>Інституті</a:t>
            </a:r>
            <a:r>
              <a:rPr lang="ru-RU" sz="1800" dirty="0"/>
              <a:t> </a:t>
            </a:r>
            <a:r>
              <a:rPr lang="ru-RU" sz="1800" dirty="0" err="1"/>
              <a:t>електротехніки</a:t>
            </a:r>
            <a:r>
              <a:rPr lang="ru-RU" sz="1800" dirty="0"/>
              <a:t> АН </a:t>
            </a:r>
            <a:r>
              <a:rPr lang="ru-RU" sz="1800" dirty="0" smtClean="0"/>
              <a:t>УРСР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керівництвом</a:t>
            </a:r>
            <a:r>
              <a:rPr lang="ru-RU" sz="1800" dirty="0"/>
              <a:t> </a:t>
            </a:r>
            <a:r>
              <a:rPr lang="ru-RU" sz="1800" dirty="0" err="1"/>
              <a:t>академіка</a:t>
            </a:r>
            <a:r>
              <a:rPr lang="ru-RU" sz="1800" dirty="0"/>
              <a:t> </a:t>
            </a:r>
            <a:r>
              <a:rPr lang="ru-RU" sz="1800" u="sng" dirty="0" err="1"/>
              <a:t>Сергія</a:t>
            </a:r>
            <a:r>
              <a:rPr lang="ru-RU" sz="1800" u="sng" dirty="0"/>
              <a:t> </a:t>
            </a:r>
            <a:r>
              <a:rPr lang="ru-RU" sz="1800" u="sng" dirty="0" err="1"/>
              <a:t>Олексійовича</a:t>
            </a:r>
            <a:r>
              <a:rPr lang="ru-RU" sz="1800" u="sng" dirty="0"/>
              <a:t> </a:t>
            </a:r>
            <a:r>
              <a:rPr lang="ru-RU" sz="1800" u="sng" dirty="0" err="1"/>
              <a:t>Лебедєва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на той час </a:t>
            </a:r>
            <a:r>
              <a:rPr lang="ru-RU" sz="1800" dirty="0" err="1"/>
              <a:t>був</a:t>
            </a:r>
            <a:r>
              <a:rPr lang="ru-RU" sz="1800" dirty="0"/>
              <a:t> директором </a:t>
            </a:r>
            <a:r>
              <a:rPr lang="ru-RU" sz="1800" dirty="0" err="1"/>
              <a:t>цього</a:t>
            </a:r>
            <a:r>
              <a:rPr lang="ru-RU" sz="1800" dirty="0"/>
              <a:t> </a:t>
            </a:r>
            <a:r>
              <a:rPr lang="ru-RU" sz="1800" dirty="0" err="1"/>
              <a:t>інституту</a:t>
            </a:r>
            <a:r>
              <a:rPr lang="ru-RU" sz="1800" dirty="0"/>
              <a:t>. Початок </a:t>
            </a:r>
            <a:r>
              <a:rPr lang="ru-RU" sz="1800" dirty="0" err="1"/>
              <a:t>розробки</a:t>
            </a:r>
            <a:r>
              <a:rPr lang="ru-RU" sz="1800" dirty="0"/>
              <a:t> — 1948 р., введена в </a:t>
            </a:r>
            <a:r>
              <a:rPr lang="ru-RU" sz="1800" dirty="0" err="1"/>
              <a:t>експлуатацію</a:t>
            </a:r>
            <a:r>
              <a:rPr lang="ru-RU" sz="1800" dirty="0"/>
              <a:t> в 1950 </a:t>
            </a:r>
            <a:r>
              <a:rPr lang="ru-RU" sz="1800" dirty="0" err="1"/>
              <a:t>році</a:t>
            </a:r>
            <a:r>
              <a:rPr lang="ru-RU" sz="1800" dirty="0" smtClean="0"/>
              <a:t>.</a:t>
            </a:r>
            <a:endParaRPr lang="ru-RU" sz="1800" dirty="0"/>
          </a:p>
          <a:p>
            <a:pPr marL="114300" indent="0">
              <a:buNone/>
            </a:pPr>
            <a:r>
              <a:rPr lang="ru-RU" sz="1800" dirty="0" smtClean="0"/>
              <a:t>    </a:t>
            </a:r>
            <a:r>
              <a:rPr lang="ru-RU" sz="1800" dirty="0" err="1" smtClean="0"/>
              <a:t>Розробка</a:t>
            </a:r>
            <a:r>
              <a:rPr lang="ru-RU" sz="1800" dirty="0" smtClean="0"/>
              <a:t> </a:t>
            </a:r>
            <a:r>
              <a:rPr lang="ru-RU" sz="1800" dirty="0" err="1"/>
              <a:t>цієї</a:t>
            </a:r>
            <a:r>
              <a:rPr lang="ru-RU" sz="1800" dirty="0"/>
              <a:t> </a:t>
            </a:r>
            <a:r>
              <a:rPr lang="ru-RU" sz="1800" dirty="0" err="1"/>
              <a:t>машини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розпочата</a:t>
            </a:r>
            <a:r>
              <a:rPr lang="ru-RU" sz="1800" dirty="0"/>
              <a:t> з </a:t>
            </a:r>
            <a:r>
              <a:rPr lang="ru-RU" sz="1800" dirty="0" err="1"/>
              <a:t>наміром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змоделювати</a:t>
            </a:r>
            <a:r>
              <a:rPr lang="ru-RU" sz="1800" dirty="0"/>
              <a:t> (</a:t>
            </a:r>
            <a:r>
              <a:rPr lang="ru-RU" sz="1800" dirty="0" err="1"/>
              <a:t>змакетувати</a:t>
            </a:r>
            <a:r>
              <a:rPr lang="ru-RU" sz="1800" dirty="0"/>
              <a:t>) </a:t>
            </a:r>
            <a:r>
              <a:rPr lang="ru-RU" sz="1800" dirty="0" err="1"/>
              <a:t>обчислювальну</a:t>
            </a:r>
            <a:r>
              <a:rPr lang="ru-RU" sz="1800" dirty="0"/>
              <a:t> машину БЭСМ і тому </a:t>
            </a:r>
            <a:r>
              <a:rPr lang="ru-RU" sz="1800" dirty="0" err="1"/>
              <a:t>спочатку</a:t>
            </a:r>
            <a:r>
              <a:rPr lang="ru-RU" sz="1800" dirty="0"/>
              <a:t> перше «М» </a:t>
            </a:r>
            <a:r>
              <a:rPr lang="ru-RU" sz="1800" dirty="0" err="1"/>
              <a:t>розшифровувалося</a:t>
            </a:r>
            <a:r>
              <a:rPr lang="ru-RU" sz="1800" dirty="0"/>
              <a:t> як «модель». </a:t>
            </a:r>
            <a:r>
              <a:rPr lang="ru-RU" sz="1800" dirty="0" err="1"/>
              <a:t>Після</a:t>
            </a:r>
            <a:r>
              <a:rPr lang="ru-RU" sz="1800" dirty="0"/>
              <a:t> перших </a:t>
            </a:r>
            <a:r>
              <a:rPr lang="ru-RU" sz="1800" dirty="0" err="1"/>
              <a:t>успіхів</a:t>
            </a:r>
            <a:r>
              <a:rPr lang="ru-RU" sz="1800" dirty="0"/>
              <a:t> та з </a:t>
            </a:r>
            <a:r>
              <a:rPr lang="ru-RU" sz="1800" dirty="0" err="1"/>
              <a:t>урахуванням</a:t>
            </a:r>
            <a:r>
              <a:rPr lang="ru-RU" sz="1800" dirty="0"/>
              <a:t> </a:t>
            </a:r>
            <a:r>
              <a:rPr lang="ru-RU" sz="1800" dirty="0" err="1"/>
              <a:t>гостроти</a:t>
            </a:r>
            <a:r>
              <a:rPr lang="ru-RU" sz="1800" dirty="0"/>
              <a:t> потреби (як в </a:t>
            </a:r>
            <a:r>
              <a:rPr lang="ru-RU" sz="1800" dirty="0" err="1"/>
              <a:t>Україні</a:t>
            </a:r>
            <a:r>
              <a:rPr lang="ru-RU" sz="1800" dirty="0"/>
              <a:t>, так і в СРСР в </a:t>
            </a:r>
            <a:r>
              <a:rPr lang="ru-RU" sz="1800" dirty="0" err="1"/>
              <a:t>цілому</a:t>
            </a:r>
            <a:r>
              <a:rPr lang="ru-RU" sz="1800" dirty="0"/>
              <a:t>) в </a:t>
            </a:r>
            <a:r>
              <a:rPr lang="ru-RU" sz="1800" dirty="0" err="1"/>
              <a:t>обчислювальних</a:t>
            </a:r>
            <a:r>
              <a:rPr lang="ru-RU" sz="1800" dirty="0"/>
              <a:t> </a:t>
            </a:r>
            <a:r>
              <a:rPr lang="ru-RU" sz="1800" dirty="0" err="1"/>
              <a:t>потужностях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прийнято</a:t>
            </a:r>
            <a:r>
              <a:rPr lang="ru-RU" sz="1800" dirty="0"/>
              <a:t> </a:t>
            </a:r>
            <a:r>
              <a:rPr lang="ru-RU" sz="1800" dirty="0" err="1"/>
              <a:t>рішення</a:t>
            </a:r>
            <a:r>
              <a:rPr lang="ru-RU" sz="1800" dirty="0"/>
              <a:t> макет </a:t>
            </a:r>
            <a:r>
              <a:rPr lang="ru-RU" sz="1800" dirty="0" err="1"/>
              <a:t>перетворити</a:t>
            </a:r>
            <a:r>
              <a:rPr lang="ru-RU" sz="1800" dirty="0"/>
              <a:t> на машину для </a:t>
            </a:r>
            <a:r>
              <a:rPr lang="ru-RU" sz="1800" dirty="0" err="1"/>
              <a:t>обчислення</a:t>
            </a:r>
            <a:r>
              <a:rPr lang="ru-RU" sz="1800" dirty="0"/>
              <a:t> </a:t>
            </a:r>
            <a:r>
              <a:rPr lang="ru-RU" sz="1800" dirty="0" err="1"/>
              <a:t>реальних</a:t>
            </a:r>
            <a:r>
              <a:rPr lang="ru-RU" sz="1800" dirty="0"/>
              <a:t> задач.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07" y="3551858"/>
            <a:ext cx="2143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96945" y="263691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Лічильна Машина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0906" y="6381384"/>
            <a:ext cx="214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С.О.  Лебедєв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5096442"/>
            <a:ext cx="4461887" cy="165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Турбореактивній двигун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" y="1707467"/>
            <a:ext cx="5472608" cy="50405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/>
              <a:t>28 </a:t>
            </a:r>
            <a:r>
              <a:rPr lang="ru-RU" sz="1800" dirty="0" err="1"/>
              <a:t>травня</a:t>
            </a:r>
            <a:r>
              <a:rPr lang="ru-RU" sz="1800" dirty="0"/>
              <a:t> 1947 року </a:t>
            </a:r>
            <a:r>
              <a:rPr lang="ru-RU" sz="1800" dirty="0" err="1"/>
              <a:t>літак</a:t>
            </a:r>
            <a:r>
              <a:rPr lang="ru-RU" sz="1800" dirty="0"/>
              <a:t> СУ-11 з </a:t>
            </a:r>
            <a:r>
              <a:rPr lang="ru-RU" sz="1800" dirty="0" err="1"/>
              <a:t>двигуном</a:t>
            </a:r>
            <a:r>
              <a:rPr lang="ru-RU" sz="1800" dirty="0"/>
              <a:t> </a:t>
            </a:r>
            <a:r>
              <a:rPr lang="ru-RU" sz="1800" dirty="0" err="1" smtClean="0"/>
              <a:t>конструкції</a:t>
            </a:r>
            <a:r>
              <a:rPr lang="ru-RU" sz="1800" dirty="0" smtClean="0"/>
              <a:t> </a:t>
            </a:r>
            <a:r>
              <a:rPr lang="ru-RU" sz="1800" dirty="0"/>
              <a:t>Люльки </a:t>
            </a:r>
            <a:r>
              <a:rPr lang="ru-RU" sz="1800" dirty="0" err="1"/>
              <a:t>розвинув</a:t>
            </a:r>
            <a:r>
              <a:rPr lang="ru-RU" sz="1800" dirty="0"/>
              <a:t> </a:t>
            </a:r>
            <a:r>
              <a:rPr lang="ru-RU" sz="1800" dirty="0" err="1"/>
              <a:t>швидкість</a:t>
            </a:r>
            <a:r>
              <a:rPr lang="ru-RU" sz="1800" dirty="0"/>
              <a:t> 900 км/год. </a:t>
            </a:r>
            <a:r>
              <a:rPr lang="ru-RU" sz="1800" dirty="0" err="1"/>
              <a:t>Згодом</a:t>
            </a:r>
            <a:r>
              <a:rPr lang="ru-RU" sz="1800" dirty="0"/>
              <a:t> ТР-1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встановлено</a:t>
            </a:r>
            <a:r>
              <a:rPr lang="ru-RU" sz="1800" dirty="0"/>
              <a:t> на </a:t>
            </a:r>
            <a:r>
              <a:rPr lang="ru-RU" sz="1800" dirty="0" err="1"/>
              <a:t>літаки</a:t>
            </a:r>
            <a:r>
              <a:rPr lang="ru-RU" sz="1800" dirty="0"/>
              <a:t> Ил-22. </a:t>
            </a:r>
            <a:r>
              <a:rPr lang="ru-RU" sz="1800" dirty="0" err="1"/>
              <a:t>Восени</a:t>
            </a:r>
            <a:r>
              <a:rPr lang="ru-RU" sz="1800" dirty="0"/>
              <a:t> 1957 року </a:t>
            </a:r>
            <a:r>
              <a:rPr lang="ru-RU" sz="1800" dirty="0" err="1"/>
              <a:t>відбулися</a:t>
            </a:r>
            <a:r>
              <a:rPr lang="ru-RU" sz="1800" dirty="0"/>
              <a:t> </a:t>
            </a:r>
            <a:r>
              <a:rPr lang="ru-RU" sz="1800" dirty="0" err="1"/>
              <a:t>випробування</a:t>
            </a:r>
            <a:r>
              <a:rPr lang="ru-RU" sz="1800" dirty="0"/>
              <a:t> </a:t>
            </a:r>
            <a:r>
              <a:rPr lang="ru-RU" sz="1800" dirty="0" err="1"/>
              <a:t>літака</a:t>
            </a:r>
            <a:r>
              <a:rPr lang="ru-RU" sz="1800" dirty="0"/>
              <a:t> СУ-7,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вперше</a:t>
            </a:r>
            <a:r>
              <a:rPr lang="ru-RU" sz="1800" dirty="0"/>
              <a:t> </a:t>
            </a:r>
            <a:r>
              <a:rPr lang="ru-RU" sz="1800" dirty="0" err="1"/>
              <a:t>перевищив</a:t>
            </a:r>
            <a:r>
              <a:rPr lang="ru-RU" sz="1800" dirty="0"/>
              <a:t> </a:t>
            </a:r>
            <a:r>
              <a:rPr lang="ru-RU" sz="1800" dirty="0" err="1"/>
              <a:t>швидкість</a:t>
            </a:r>
            <a:r>
              <a:rPr lang="ru-RU" sz="1800" dirty="0"/>
              <a:t> звуку </a:t>
            </a:r>
            <a:r>
              <a:rPr lang="ru-RU" sz="1800" dirty="0" err="1"/>
              <a:t>вдвічі</a:t>
            </a:r>
            <a:r>
              <a:rPr lang="ru-RU" sz="1800" dirty="0"/>
              <a:t>. На </a:t>
            </a:r>
            <a:r>
              <a:rPr lang="ru-RU" sz="1800" dirty="0" err="1"/>
              <a:t>базі</a:t>
            </a:r>
            <a:r>
              <a:rPr lang="ru-RU" sz="1800" dirty="0"/>
              <a:t> </a:t>
            </a:r>
            <a:r>
              <a:rPr lang="ru-RU" sz="1800" dirty="0" err="1"/>
              <a:t>цього</a:t>
            </a:r>
            <a:r>
              <a:rPr lang="ru-RU" sz="1800" dirty="0"/>
              <a:t> </a:t>
            </a:r>
            <a:r>
              <a:rPr lang="ru-RU" sz="1800" dirty="0" err="1"/>
              <a:t>літака</a:t>
            </a:r>
            <a:r>
              <a:rPr lang="ru-RU" sz="1800" dirty="0"/>
              <a:t> </a:t>
            </a:r>
            <a:r>
              <a:rPr lang="ru-RU" sz="1800" dirty="0" err="1"/>
              <a:t>згодом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створені</a:t>
            </a:r>
            <a:r>
              <a:rPr lang="ru-RU" sz="1800" dirty="0"/>
              <a:t> </a:t>
            </a:r>
            <a:r>
              <a:rPr lang="ru-RU" sz="1800" dirty="0" err="1"/>
              <a:t>бомбардувальник</a:t>
            </a:r>
            <a:r>
              <a:rPr lang="ru-RU" sz="1800" dirty="0"/>
              <a:t> і штурмовик. А один з </a:t>
            </a:r>
            <a:r>
              <a:rPr lang="ru-RU" sz="1800" dirty="0" err="1"/>
              <a:t>останніх</a:t>
            </a:r>
            <a:r>
              <a:rPr lang="ru-RU" sz="1800" dirty="0"/>
              <a:t> </a:t>
            </a:r>
            <a:r>
              <a:rPr lang="ru-RU" sz="1800" dirty="0" err="1"/>
              <a:t>створених</a:t>
            </a:r>
            <a:r>
              <a:rPr lang="ru-RU" sz="1800" dirty="0"/>
              <a:t> Люлькою </a:t>
            </a:r>
            <a:r>
              <a:rPr lang="ru-RU" sz="1800" dirty="0" err="1"/>
              <a:t>двигунів</a:t>
            </a:r>
            <a:r>
              <a:rPr lang="ru-RU" sz="1800" dirty="0"/>
              <a:t> АЛ-31 Ф </a:t>
            </a:r>
            <a:r>
              <a:rPr lang="ru-RU" sz="1800" dirty="0" err="1"/>
              <a:t>стоїть</a:t>
            </a:r>
            <a:r>
              <a:rPr lang="ru-RU" sz="1800" dirty="0"/>
              <a:t> на </a:t>
            </a:r>
            <a:r>
              <a:rPr lang="ru-RU" sz="1800" dirty="0" err="1"/>
              <a:t>всесвітньо</a:t>
            </a:r>
            <a:r>
              <a:rPr lang="ru-RU" sz="1800" dirty="0"/>
              <a:t> </a:t>
            </a:r>
            <a:r>
              <a:rPr lang="ru-RU" sz="1800" dirty="0" err="1"/>
              <a:t>відомому</a:t>
            </a:r>
            <a:r>
              <a:rPr lang="ru-RU" sz="1800" dirty="0"/>
              <a:t> СУ-27, </a:t>
            </a:r>
            <a:r>
              <a:rPr lang="ru-RU" sz="1800" dirty="0" err="1"/>
              <a:t>яким</a:t>
            </a:r>
            <a:r>
              <a:rPr lang="ru-RU" sz="1800" dirty="0"/>
              <a:t> </a:t>
            </a:r>
            <a:r>
              <a:rPr lang="ru-RU" sz="1800" dirty="0" err="1"/>
              <a:t>встановлено</a:t>
            </a:r>
            <a:r>
              <a:rPr lang="ru-RU" sz="1800" dirty="0"/>
              <a:t> 27 </a:t>
            </a:r>
            <a:r>
              <a:rPr lang="ru-RU" sz="1800" dirty="0" err="1"/>
              <a:t>світових</a:t>
            </a:r>
            <a:r>
              <a:rPr lang="ru-RU" sz="1800" dirty="0"/>
              <a:t> </a:t>
            </a:r>
            <a:r>
              <a:rPr lang="ru-RU" sz="1800" dirty="0" err="1"/>
              <a:t>рекордів</a:t>
            </a:r>
            <a:r>
              <a:rPr lang="ru-RU" sz="1800" dirty="0"/>
              <a:t> і </a:t>
            </a:r>
            <a:r>
              <a:rPr lang="ru-RU" sz="1800" dirty="0" err="1"/>
              <a:t>виконуються</a:t>
            </a:r>
            <a:r>
              <a:rPr lang="ru-RU" sz="1800" dirty="0"/>
              <a:t>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фігури</a:t>
            </a:r>
            <a:r>
              <a:rPr lang="ru-RU" sz="1800" dirty="0"/>
              <a:t> </a:t>
            </a:r>
            <a:r>
              <a:rPr lang="ru-RU" sz="1800" dirty="0" err="1"/>
              <a:t>вищого</a:t>
            </a:r>
            <a:r>
              <a:rPr lang="ru-RU" sz="1800" dirty="0"/>
              <a:t> </a:t>
            </a:r>
            <a:r>
              <a:rPr lang="ru-RU" sz="1800" dirty="0" err="1"/>
              <a:t>пілотажу</a:t>
            </a:r>
            <a:r>
              <a:rPr lang="ru-RU" sz="1800" dirty="0"/>
              <a:t>, як «Колокол» і «Кобра </a:t>
            </a:r>
            <a:r>
              <a:rPr lang="ru-RU" sz="1800" dirty="0" err="1"/>
              <a:t>Пугачова</a:t>
            </a:r>
            <a:r>
              <a:rPr lang="ru-RU" sz="1800" dirty="0"/>
              <a:t>». </a:t>
            </a:r>
            <a:r>
              <a:rPr lang="ru-RU" sz="1800" dirty="0" err="1"/>
              <a:t>Дітище</a:t>
            </a:r>
            <a:r>
              <a:rPr lang="ru-RU" sz="1800" dirty="0"/>
              <a:t> Архипа Люльки — </a:t>
            </a:r>
            <a:r>
              <a:rPr lang="ru-RU" sz="1800" dirty="0" err="1"/>
              <a:t>двигун</a:t>
            </a:r>
            <a:r>
              <a:rPr lang="ru-RU" sz="1800" dirty="0"/>
              <a:t> АЛ-29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встановлено</a:t>
            </a:r>
            <a:r>
              <a:rPr lang="ru-RU" sz="1800" dirty="0"/>
              <a:t> на </a:t>
            </a:r>
            <a:r>
              <a:rPr lang="ru-RU" sz="1800" dirty="0" err="1" smtClean="0"/>
              <a:t>макеті-аналозі</a:t>
            </a:r>
            <a:r>
              <a:rPr lang="ru-RU" sz="1800" dirty="0" smtClean="0"/>
              <a:t> </a:t>
            </a:r>
          </a:p>
          <a:p>
            <a:pPr marL="114300" indent="0">
              <a:buNone/>
            </a:pPr>
            <a:r>
              <a:rPr lang="ru-RU" sz="1800" dirty="0" err="1" smtClean="0"/>
              <a:t>космічного</a:t>
            </a:r>
            <a:r>
              <a:rPr lang="ru-RU" sz="1800" dirty="0" smtClean="0"/>
              <a:t> </a:t>
            </a:r>
            <a:r>
              <a:rPr lang="ru-RU" sz="1800" dirty="0"/>
              <a:t>корабля </a:t>
            </a:r>
            <a:r>
              <a:rPr lang="ru-RU" sz="1800" dirty="0" err="1" smtClean="0"/>
              <a:t>багаторазового</a:t>
            </a:r>
            <a:r>
              <a:rPr lang="ru-RU" sz="1800" dirty="0" smtClean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smtClean="0"/>
              <a:t>«</a:t>
            </a:r>
            <a:r>
              <a:rPr lang="ru-RU" sz="1800" dirty="0"/>
              <a:t>Буран</a:t>
            </a:r>
            <a:r>
              <a:rPr lang="ru-RU" sz="1800" dirty="0" smtClean="0"/>
              <a:t>».</a:t>
            </a:r>
            <a:endParaRPr lang="ru-RU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92" y="1484785"/>
            <a:ext cx="2549405" cy="361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88776" y="4615111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Архип   Люлька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err="1" smtClean="0"/>
              <a:t>З</a:t>
            </a:r>
            <a:r>
              <a:rPr lang="ru-RU" sz="2800" dirty="0" err="1" smtClean="0"/>
              <a:t>варювання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3200" dirty="0" smtClean="0"/>
              <a:t>Є</a:t>
            </a:r>
            <a:r>
              <a:rPr lang="ru-RU" sz="3200" dirty="0"/>
              <a:t>. О. П</a:t>
            </a:r>
            <a:r>
              <a:rPr lang="ru-RU" sz="2800" dirty="0"/>
              <a:t>атон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7274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 smtClean="0"/>
              <a:t>  З </a:t>
            </a:r>
            <a:r>
              <a:rPr lang="ru-RU" sz="1800" dirty="0"/>
              <a:t>1942 р. 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/>
              <a:t>евакуйований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Києва</a:t>
            </a:r>
            <a:r>
              <a:rPr lang="ru-RU" sz="1800" dirty="0"/>
              <a:t> в </a:t>
            </a:r>
            <a:r>
              <a:rPr lang="ru-RU" sz="1800" dirty="0" err="1"/>
              <a:t>Нижній</a:t>
            </a:r>
            <a:r>
              <a:rPr lang="ru-RU" sz="1800" dirty="0"/>
              <a:t> </a:t>
            </a:r>
            <a:r>
              <a:rPr lang="ru-RU" sz="1800" dirty="0" err="1" smtClean="0"/>
              <a:t>Тагіл</a:t>
            </a:r>
            <a:r>
              <a:rPr lang="ru-RU" sz="1800" dirty="0" smtClean="0"/>
              <a:t>, де взяв </a:t>
            </a:r>
            <a:r>
              <a:rPr lang="ru-RU" sz="1800" dirty="0" err="1"/>
              <a:t>активну</a:t>
            </a:r>
            <a:r>
              <a:rPr lang="ru-RU" sz="1800" dirty="0"/>
              <a:t> участь у </a:t>
            </a:r>
            <a:r>
              <a:rPr lang="ru-RU" sz="1800" dirty="0" err="1"/>
              <a:t>розробці</a:t>
            </a:r>
            <a:r>
              <a:rPr lang="ru-RU" sz="1800" dirty="0"/>
              <a:t> та </a:t>
            </a:r>
            <a:r>
              <a:rPr lang="ru-RU" sz="1800" dirty="0" err="1"/>
              <a:t>впровадженні</a:t>
            </a:r>
            <a:r>
              <a:rPr lang="ru-RU" sz="1800" dirty="0"/>
              <a:t> </a:t>
            </a:r>
            <a:r>
              <a:rPr lang="ru-RU" sz="1800" dirty="0" err="1"/>
              <a:t>відомої</a:t>
            </a:r>
            <a:r>
              <a:rPr lang="ru-RU" sz="1800" dirty="0"/>
              <a:t> </a:t>
            </a:r>
            <a:r>
              <a:rPr lang="ru-RU" sz="1800" dirty="0" err="1"/>
              <a:t>технологічної</a:t>
            </a:r>
            <a:r>
              <a:rPr lang="ru-RU" sz="1800" dirty="0"/>
              <a:t> </a:t>
            </a:r>
            <a:r>
              <a:rPr lang="ru-RU" sz="1800" dirty="0" err="1"/>
              <a:t>інновації</a:t>
            </a:r>
            <a:r>
              <a:rPr lang="ru-RU" sz="1800" dirty="0"/>
              <a:t> — автоматичного </a:t>
            </a:r>
            <a:r>
              <a:rPr lang="ru-RU" sz="1800" dirty="0" err="1"/>
              <a:t>зварювання</a:t>
            </a:r>
            <a:r>
              <a:rPr lang="ru-RU" sz="1800" dirty="0"/>
              <a:t> </a:t>
            </a:r>
            <a:r>
              <a:rPr lang="ru-RU" sz="1800" dirty="0" err="1" smtClean="0"/>
              <a:t>броні</a:t>
            </a:r>
            <a:r>
              <a:rPr lang="ru-RU" sz="1800" dirty="0" smtClean="0"/>
              <a:t> Танка Т-34.Ця </a:t>
            </a:r>
            <a:r>
              <a:rPr lang="ru-RU" sz="1800" dirty="0" err="1"/>
              <a:t>технологія</a:t>
            </a:r>
            <a:r>
              <a:rPr lang="ru-RU" sz="1800" dirty="0"/>
              <a:t> дозволяла </a:t>
            </a:r>
            <a:r>
              <a:rPr lang="ru-RU" sz="1800" dirty="0" err="1"/>
              <a:t>навіть</a:t>
            </a:r>
            <a:r>
              <a:rPr lang="ru-RU" sz="1800" dirty="0"/>
              <a:t> </a:t>
            </a:r>
            <a:r>
              <a:rPr lang="ru-RU" sz="1800" dirty="0" err="1"/>
              <a:t>некваліфікованому</a:t>
            </a:r>
            <a:r>
              <a:rPr lang="ru-RU" sz="1800" dirty="0"/>
              <a:t> </a:t>
            </a:r>
            <a:r>
              <a:rPr lang="ru-RU" sz="1800" dirty="0" err="1"/>
              <a:t>працівнику</a:t>
            </a:r>
            <a:r>
              <a:rPr lang="ru-RU" sz="1800" dirty="0"/>
              <a:t> </a:t>
            </a:r>
            <a:r>
              <a:rPr lang="ru-RU" sz="1800" dirty="0" err="1"/>
              <a:t>замінити</a:t>
            </a:r>
            <a:r>
              <a:rPr lang="ru-RU" sz="1800" dirty="0"/>
              <a:t> </a:t>
            </a:r>
            <a:r>
              <a:rPr lang="ru-RU" sz="1800" dirty="0" err="1"/>
              <a:t>працю</a:t>
            </a:r>
            <a:r>
              <a:rPr lang="ru-RU" sz="1800" dirty="0"/>
              <a:t> восьми-</a:t>
            </a:r>
            <a:r>
              <a:rPr lang="ru-RU" sz="1800" dirty="0" err="1"/>
              <a:t>дев’яти</a:t>
            </a:r>
            <a:r>
              <a:rPr lang="ru-RU" sz="1800" dirty="0"/>
              <a:t> </a:t>
            </a:r>
            <a:r>
              <a:rPr lang="ru-RU" sz="1800" dirty="0" err="1"/>
              <a:t>досвідчених</a:t>
            </a:r>
            <a:r>
              <a:rPr lang="ru-RU" sz="1800" dirty="0"/>
              <a:t> </a:t>
            </a:r>
            <a:r>
              <a:rPr lang="ru-RU" sz="1800" dirty="0" err="1"/>
              <a:t>зварювальників</a:t>
            </a:r>
            <a:r>
              <a:rPr lang="ru-RU" sz="1800" dirty="0"/>
              <a:t>. </a:t>
            </a:r>
            <a:endParaRPr lang="ru-RU" sz="1800" dirty="0" smtClean="0"/>
          </a:p>
          <a:p>
            <a:pPr marL="114300" indent="0">
              <a:buNone/>
            </a:pPr>
            <a:r>
              <a:rPr lang="ru-RU" sz="1800" dirty="0" smtClean="0"/>
              <a:t> 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/>
              <a:t>керівництвом</a:t>
            </a:r>
            <a:r>
              <a:rPr lang="ru-RU" sz="1800" dirty="0"/>
              <a:t> Б. Є. Патона і за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безпосередньою</a:t>
            </a:r>
            <a:r>
              <a:rPr lang="ru-RU" sz="1800" dirty="0"/>
              <a:t> </a:t>
            </a:r>
            <a:r>
              <a:rPr lang="ru-RU" sz="1800" dirty="0" err="1"/>
              <a:t>участю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здійснені</a:t>
            </a:r>
            <a:r>
              <a:rPr lang="ru-RU" sz="1800" dirty="0"/>
              <a:t> </a:t>
            </a:r>
            <a:r>
              <a:rPr lang="ru-RU" sz="1800" dirty="0" err="1"/>
              <a:t>дослідження</a:t>
            </a:r>
            <a:r>
              <a:rPr lang="ru-RU" sz="1800" dirty="0"/>
              <a:t> з </a:t>
            </a:r>
            <a:r>
              <a:rPr lang="ru-RU" sz="1800" dirty="0" err="1"/>
              <a:t>розробки</a:t>
            </a:r>
            <a:r>
              <a:rPr lang="ru-RU" sz="1800" dirty="0"/>
              <a:t> </a:t>
            </a:r>
            <a:r>
              <a:rPr lang="ru-RU" sz="1800" dirty="0" err="1"/>
              <a:t>прогресивних</a:t>
            </a:r>
            <a:r>
              <a:rPr lang="ru-RU" sz="1800" dirty="0"/>
              <a:t> </a:t>
            </a:r>
            <a:r>
              <a:rPr lang="ru-RU" sz="1800" dirty="0" err="1"/>
              <a:t>технологій</a:t>
            </a:r>
            <a:r>
              <a:rPr lang="ru-RU" sz="1800" dirty="0"/>
              <a:t> </a:t>
            </a:r>
            <a:r>
              <a:rPr lang="ru-RU" sz="1800" dirty="0" err="1"/>
              <a:t>нероз’ємного</a:t>
            </a:r>
            <a:r>
              <a:rPr lang="ru-RU" sz="1800" dirty="0"/>
              <a:t> </a:t>
            </a:r>
            <a:r>
              <a:rPr lang="ru-RU" sz="1800" dirty="0" err="1"/>
              <a:t>з’єднання</a:t>
            </a:r>
            <a:r>
              <a:rPr lang="ru-RU" sz="1800" dirty="0"/>
              <a:t> й </a:t>
            </a:r>
            <a:r>
              <a:rPr lang="ru-RU" sz="1800" dirty="0" err="1"/>
              <a:t>обробки</a:t>
            </a:r>
            <a:r>
              <a:rPr lang="ru-RU" sz="1800" dirty="0"/>
              <a:t> </a:t>
            </a:r>
            <a:r>
              <a:rPr lang="ru-RU" sz="1800" dirty="0" err="1"/>
              <a:t>металів</a:t>
            </a:r>
            <a:r>
              <a:rPr lang="ru-RU" sz="1800" dirty="0"/>
              <a:t> і </a:t>
            </a:r>
            <a:r>
              <a:rPr lang="ru-RU" sz="1800" dirty="0" err="1"/>
              <a:t>неметалів</a:t>
            </a:r>
            <a:r>
              <a:rPr lang="ru-RU" sz="1800" dirty="0"/>
              <a:t> у </a:t>
            </a:r>
            <a:r>
              <a:rPr lang="ru-RU" sz="1800" dirty="0" err="1"/>
              <a:t>різних</a:t>
            </a:r>
            <a:r>
              <a:rPr lang="ru-RU" sz="1800" dirty="0"/>
              <a:t> </a:t>
            </a:r>
            <a:r>
              <a:rPr lang="ru-RU" sz="1800" dirty="0" err="1"/>
              <a:t>умовах</a:t>
            </a:r>
            <a:r>
              <a:rPr lang="ru-RU" sz="1800" dirty="0"/>
              <a:t> і </a:t>
            </a:r>
            <a:r>
              <a:rPr lang="ru-RU" sz="1800" dirty="0" err="1"/>
              <a:t>середовищах</a:t>
            </a:r>
            <a:r>
              <a:rPr lang="ru-RU" sz="1800" dirty="0"/>
              <a:t>. </a:t>
            </a:r>
            <a:r>
              <a:rPr lang="ru-RU" sz="1800" dirty="0" err="1"/>
              <a:t>Серед</a:t>
            </a:r>
            <a:r>
              <a:rPr lang="ru-RU" sz="1800" dirty="0"/>
              <a:t> них — </a:t>
            </a:r>
            <a:r>
              <a:rPr lang="ru-RU" sz="1800" dirty="0" err="1"/>
              <a:t>зварювання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флюсом, </a:t>
            </a:r>
            <a:r>
              <a:rPr lang="ru-RU" sz="1800" dirty="0" err="1"/>
              <a:t>зварювання</a:t>
            </a:r>
            <a:r>
              <a:rPr lang="ru-RU" sz="1800" dirty="0"/>
              <a:t> в </a:t>
            </a:r>
            <a:r>
              <a:rPr lang="ru-RU" sz="1800" dirty="0" err="1"/>
              <a:t>захисних</a:t>
            </a:r>
            <a:r>
              <a:rPr lang="ru-RU" sz="1800" dirty="0"/>
              <a:t> газах </a:t>
            </a:r>
            <a:r>
              <a:rPr lang="ru-RU" sz="1800" dirty="0" err="1"/>
              <a:t>суцільним</a:t>
            </a:r>
            <a:r>
              <a:rPr lang="ru-RU" sz="1800" dirty="0"/>
              <a:t> і </a:t>
            </a:r>
            <a:r>
              <a:rPr lang="ru-RU" sz="1800" dirty="0" err="1"/>
              <a:t>порошковим</a:t>
            </a:r>
            <a:r>
              <a:rPr lang="ru-RU" sz="1800" dirty="0"/>
              <a:t> дротом, </a:t>
            </a:r>
            <a:r>
              <a:rPr lang="ru-RU" sz="1800" dirty="0" err="1"/>
              <a:t>електрошлакове</a:t>
            </a:r>
            <a:r>
              <a:rPr lang="ru-RU" sz="1800" dirty="0"/>
              <a:t> </a:t>
            </a:r>
            <a:r>
              <a:rPr lang="ru-RU" sz="1800" dirty="0" err="1"/>
              <a:t>зварювання</a:t>
            </a:r>
            <a:r>
              <a:rPr lang="ru-RU" sz="1800" dirty="0"/>
              <a:t>, </a:t>
            </a:r>
            <a:r>
              <a:rPr lang="ru-RU" sz="1800" dirty="0" err="1"/>
              <a:t>стикове</a:t>
            </a:r>
            <a:r>
              <a:rPr lang="ru-RU" sz="1800" dirty="0"/>
              <a:t> </a:t>
            </a:r>
            <a:r>
              <a:rPr lang="ru-RU" sz="1800" dirty="0" err="1"/>
              <a:t>зварювання</a:t>
            </a:r>
            <a:r>
              <a:rPr lang="ru-RU" sz="1800" dirty="0"/>
              <a:t> </a:t>
            </a:r>
            <a:r>
              <a:rPr lang="ru-RU" sz="1800" dirty="0" err="1"/>
              <a:t>оплавленням</a:t>
            </a:r>
            <a:r>
              <a:rPr lang="ru-RU" sz="1800" dirty="0"/>
              <a:t>, </a:t>
            </a:r>
            <a:r>
              <a:rPr lang="ru-RU" sz="1800" dirty="0" err="1"/>
              <a:t>газотермічне</a:t>
            </a:r>
            <a:r>
              <a:rPr lang="ru-RU" sz="1800" dirty="0"/>
              <a:t> </a:t>
            </a:r>
            <a:r>
              <a:rPr lang="ru-RU" sz="1800" dirty="0" err="1"/>
              <a:t>напилювання</a:t>
            </a:r>
            <a:r>
              <a:rPr lang="ru-RU" sz="1800" dirty="0"/>
              <a:t>, </a:t>
            </a:r>
            <a:r>
              <a:rPr lang="ru-RU" sz="1800" dirty="0" err="1"/>
              <a:t>променеві</a:t>
            </a:r>
            <a:r>
              <a:rPr lang="ru-RU" sz="1800" dirty="0"/>
              <a:t> </a:t>
            </a:r>
            <a:r>
              <a:rPr lang="ru-RU" sz="1800" dirty="0" err="1"/>
              <a:t>технології</a:t>
            </a:r>
            <a:r>
              <a:rPr lang="ru-RU" sz="1800" dirty="0"/>
              <a:t> та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процеси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дозволило </a:t>
            </a:r>
            <a:r>
              <a:rPr lang="ru-RU" sz="1800" dirty="0" err="1"/>
              <a:t>розробити</a:t>
            </a:r>
            <a:r>
              <a:rPr lang="ru-RU" sz="1800" dirty="0"/>
              <a:t> </a:t>
            </a:r>
            <a:r>
              <a:rPr lang="ru-RU" sz="1800" dirty="0" err="1"/>
              <a:t>нові</a:t>
            </a:r>
            <a:r>
              <a:rPr lang="ru-RU" sz="1800" dirty="0"/>
              <a:t> </a:t>
            </a:r>
            <a:r>
              <a:rPr lang="ru-RU" sz="1800" dirty="0" err="1"/>
              <a:t>типи</a:t>
            </a:r>
            <a:r>
              <a:rPr lang="ru-RU" sz="1800" dirty="0"/>
              <a:t> </a:t>
            </a:r>
            <a:r>
              <a:rPr lang="ru-RU" sz="1800" dirty="0" err="1"/>
              <a:t>зварних</a:t>
            </a:r>
            <a:r>
              <a:rPr lang="ru-RU" sz="1800" dirty="0"/>
              <a:t> </a:t>
            </a:r>
            <a:r>
              <a:rPr lang="ru-RU" sz="1800" dirty="0" err="1"/>
              <a:t>конструкцій</a:t>
            </a:r>
            <a:r>
              <a:rPr lang="ru-RU" sz="1800" dirty="0"/>
              <a:t>, </a:t>
            </a:r>
            <a:r>
              <a:rPr lang="ru-RU" sz="1800" dirty="0" err="1"/>
              <a:t>індустріальних</a:t>
            </a:r>
            <a:r>
              <a:rPr lang="ru-RU" sz="1800" dirty="0"/>
              <a:t> </a:t>
            </a:r>
            <a:r>
              <a:rPr lang="ru-RU" sz="1800" dirty="0" err="1"/>
              <a:t>способів</a:t>
            </a:r>
            <a:r>
              <a:rPr lang="ru-RU" sz="1800" dirty="0"/>
              <a:t> </a:t>
            </a:r>
            <a:r>
              <a:rPr lang="ru-RU" sz="1800" dirty="0" err="1"/>
              <a:t>зварювання</a:t>
            </a:r>
            <a:r>
              <a:rPr lang="ru-RU" sz="1800" dirty="0"/>
              <a:t> </a:t>
            </a:r>
            <a:r>
              <a:rPr lang="ru-RU" sz="1800" dirty="0" err="1"/>
              <a:t>магістральних</a:t>
            </a:r>
            <a:r>
              <a:rPr lang="ru-RU" sz="1800" dirty="0"/>
              <a:t> </a:t>
            </a:r>
            <a:r>
              <a:rPr lang="ru-RU" sz="1800" dirty="0" err="1"/>
              <a:t>трубопроводів</a:t>
            </a:r>
            <a:r>
              <a:rPr lang="ru-RU" sz="1800" dirty="0"/>
              <a:t>, </a:t>
            </a:r>
            <a:r>
              <a:rPr lang="ru-RU" sz="1800" dirty="0" err="1"/>
              <a:t>великогабаритних</a:t>
            </a:r>
            <a:r>
              <a:rPr lang="ru-RU" sz="1800" dirty="0"/>
              <a:t> </a:t>
            </a:r>
            <a:r>
              <a:rPr lang="ru-RU" sz="1800" dirty="0" err="1"/>
              <a:t>резервуарів</a:t>
            </a:r>
            <a:r>
              <a:rPr lang="ru-RU" sz="1800" dirty="0"/>
              <a:t> для </a:t>
            </a:r>
            <a:r>
              <a:rPr lang="ru-RU" sz="1800" dirty="0" err="1"/>
              <a:t>зберігання</a:t>
            </a:r>
            <a:r>
              <a:rPr lang="ru-RU" sz="1800" dirty="0"/>
              <a:t> </a:t>
            </a:r>
            <a:r>
              <a:rPr lang="ru-RU" sz="1800" dirty="0" err="1"/>
              <a:t>нафти</a:t>
            </a:r>
            <a:r>
              <a:rPr lang="ru-RU" sz="1800" dirty="0"/>
              <a:t>, </a:t>
            </a:r>
            <a:r>
              <a:rPr lang="ru-RU" sz="1800" dirty="0" err="1"/>
              <a:t>кожухів</a:t>
            </a:r>
            <a:r>
              <a:rPr lang="ru-RU" sz="1800" dirty="0"/>
              <a:t> </a:t>
            </a:r>
            <a:r>
              <a:rPr lang="ru-RU" sz="1800" dirty="0" err="1"/>
              <a:t>доменних</a:t>
            </a:r>
            <a:r>
              <a:rPr lang="ru-RU" sz="1800" dirty="0"/>
              <a:t> печей, </a:t>
            </a:r>
            <a:r>
              <a:rPr lang="ru-RU" sz="1800" dirty="0" err="1"/>
              <a:t>висотних</a:t>
            </a:r>
            <a:r>
              <a:rPr lang="ru-RU" sz="1800" dirty="0"/>
              <a:t> </a:t>
            </a:r>
            <a:r>
              <a:rPr lang="ru-RU" sz="1800" dirty="0" err="1"/>
              <a:t>баштових</a:t>
            </a:r>
            <a:r>
              <a:rPr lang="ru-RU" sz="1800" dirty="0"/>
              <a:t> </a:t>
            </a:r>
            <a:r>
              <a:rPr lang="ru-RU" sz="1800" dirty="0" err="1"/>
              <a:t>конструкцій</a:t>
            </a:r>
            <a:r>
              <a:rPr lang="ru-RU" sz="1800" dirty="0"/>
              <a:t> </a:t>
            </a:r>
            <a:r>
              <a:rPr lang="ru-RU" sz="1800" dirty="0" err="1"/>
              <a:t>тощо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239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344"/>
            <a:ext cx="8424936" cy="5426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603" y="589420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B5E95"/>
                </a:solidFill>
              </a:rPr>
              <a:t>Є. О. Патон </a:t>
            </a:r>
            <a:r>
              <a:rPr lang="ru-RU" b="1" dirty="0" err="1">
                <a:solidFill>
                  <a:srgbClr val="1B5E95"/>
                </a:solidFill>
              </a:rPr>
              <a:t>із</a:t>
            </a:r>
            <a:r>
              <a:rPr lang="ru-RU" b="1" dirty="0">
                <a:solidFill>
                  <a:srgbClr val="1B5E95"/>
                </a:solidFill>
              </a:rPr>
              <a:t> </a:t>
            </a:r>
            <a:r>
              <a:rPr lang="ru-RU" b="1" dirty="0" err="1">
                <a:solidFill>
                  <a:srgbClr val="1B5E95"/>
                </a:solidFill>
              </a:rPr>
              <a:t>синами</a:t>
            </a:r>
            <a:r>
              <a:rPr lang="ru-RU" b="1" dirty="0">
                <a:solidFill>
                  <a:srgbClr val="1B5E95"/>
                </a:solidFill>
              </a:rPr>
              <a:t> </a:t>
            </a:r>
            <a:r>
              <a:rPr lang="ru-RU" b="1" dirty="0" err="1">
                <a:solidFill>
                  <a:srgbClr val="1B5E95"/>
                </a:solidFill>
              </a:rPr>
              <a:t>Володимиром</a:t>
            </a:r>
            <a:r>
              <a:rPr lang="ru-RU" b="1" dirty="0">
                <a:solidFill>
                  <a:srgbClr val="1B5E95"/>
                </a:solidFill>
              </a:rPr>
              <a:t> (</a:t>
            </a:r>
            <a:r>
              <a:rPr lang="ru-RU" b="1" dirty="0" err="1" smtClean="0">
                <a:solidFill>
                  <a:srgbClr val="1B5E95"/>
                </a:solidFill>
              </a:rPr>
              <a:t>ліворуч</a:t>
            </a:r>
            <a:r>
              <a:rPr lang="ru-RU" b="1" dirty="0" smtClean="0">
                <a:solidFill>
                  <a:srgbClr val="1B5E95"/>
                </a:solidFill>
              </a:rPr>
              <a:t>)  і </a:t>
            </a:r>
            <a:r>
              <a:rPr lang="ru-RU" b="1" dirty="0">
                <a:solidFill>
                  <a:srgbClr val="1B5E95"/>
                </a:solidFill>
              </a:rPr>
              <a:t>Борисом (</a:t>
            </a:r>
            <a:r>
              <a:rPr lang="ru-RU" b="1" dirty="0" err="1">
                <a:solidFill>
                  <a:srgbClr val="1B5E95"/>
                </a:solidFill>
              </a:rPr>
              <a:t>праворуч</a:t>
            </a:r>
            <a:r>
              <a:rPr lang="ru-RU" b="1" dirty="0">
                <a:solidFill>
                  <a:srgbClr val="1B5E95"/>
                </a:solidFill>
              </a:rPr>
              <a:t>) </a:t>
            </a:r>
            <a:endParaRPr lang="ru-RU" b="1" dirty="0" smtClean="0">
              <a:solidFill>
                <a:srgbClr val="1B5E95"/>
              </a:solidFill>
            </a:endParaRPr>
          </a:p>
          <a:p>
            <a:r>
              <a:rPr lang="ru-RU" b="1" dirty="0" smtClean="0">
                <a:solidFill>
                  <a:srgbClr val="1B5E95"/>
                </a:solidFill>
              </a:rPr>
              <a:t>   </a:t>
            </a:r>
            <a:r>
              <a:rPr lang="ru-RU" b="1" dirty="0" err="1" smtClean="0">
                <a:solidFill>
                  <a:srgbClr val="1B5E95"/>
                </a:solidFill>
              </a:rPr>
              <a:t>біля</a:t>
            </a:r>
            <a:r>
              <a:rPr lang="ru-RU" b="1" dirty="0" smtClean="0">
                <a:solidFill>
                  <a:srgbClr val="1B5E95"/>
                </a:solidFill>
              </a:rPr>
              <a:t> </a:t>
            </a:r>
            <a:r>
              <a:rPr lang="ru-RU" b="1" dirty="0">
                <a:solidFill>
                  <a:srgbClr val="1B5E95"/>
                </a:solidFill>
              </a:rPr>
              <a:t>нового </a:t>
            </a:r>
            <a:r>
              <a:rPr lang="ru-RU" b="1" dirty="0" err="1">
                <a:solidFill>
                  <a:srgbClr val="1B5E95"/>
                </a:solidFill>
              </a:rPr>
              <a:t>універсального</a:t>
            </a:r>
            <a:r>
              <a:rPr lang="ru-RU" b="1" dirty="0">
                <a:solidFill>
                  <a:srgbClr val="1B5E95"/>
                </a:solidFill>
              </a:rPr>
              <a:t> </a:t>
            </a:r>
            <a:r>
              <a:rPr lang="ru-RU" b="1" dirty="0" err="1">
                <a:solidFill>
                  <a:srgbClr val="1B5E95"/>
                </a:solidFill>
              </a:rPr>
              <a:t>зварювального</a:t>
            </a:r>
            <a:r>
              <a:rPr lang="ru-RU" b="1" dirty="0">
                <a:solidFill>
                  <a:srgbClr val="1B5E95"/>
                </a:solidFill>
              </a:rPr>
              <a:t> автомата ТС-17, 1949 р.</a:t>
            </a:r>
          </a:p>
        </p:txBody>
      </p:sp>
    </p:spTree>
    <p:extLst>
      <p:ext uri="{BB962C8B-B14F-4D97-AF65-F5344CB8AC3E}">
        <p14:creationId xmlns:p14="http://schemas.microsoft.com/office/powerpoint/2010/main" val="22895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Невизнання деяких наук</a:t>
            </a:r>
            <a:br>
              <a:rPr lang="uk-UA" dirty="0" smtClean="0"/>
            </a:br>
            <a:r>
              <a:rPr lang="uk-UA" dirty="0" smtClean="0"/>
              <a:t>(генетика)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712968" cy="491676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науки і </a:t>
            </a:r>
            <a:r>
              <a:rPr lang="ru-RU" dirty="0" err="1"/>
              <a:t>техніки</a:t>
            </a:r>
            <a:r>
              <a:rPr lang="ru-RU" dirty="0"/>
              <a:t> належали </a:t>
            </a:r>
            <a:r>
              <a:rPr lang="ru-RU" dirty="0" err="1"/>
              <a:t>галузям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воєнним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суміжним</a:t>
            </a:r>
            <a:r>
              <a:rPr lang="ru-RU" dirty="0"/>
              <a:t> з ним </a:t>
            </a:r>
            <a:r>
              <a:rPr lang="ru-RU" dirty="0" err="1"/>
              <a:t>виробництвом</a:t>
            </a:r>
            <a:r>
              <a:rPr lang="ru-RU" dirty="0"/>
              <a:t>. </a:t>
            </a:r>
            <a:r>
              <a:rPr lang="ru-RU" dirty="0" err="1"/>
              <a:t>Суспільні</a:t>
            </a:r>
            <a:r>
              <a:rPr lang="ru-RU" dirty="0"/>
              <a:t> ж науки остаточно </a:t>
            </a:r>
            <a:r>
              <a:rPr lang="ru-RU" dirty="0" err="1"/>
              <a:t>перетворилися</a:t>
            </a:r>
            <a:r>
              <a:rPr lang="ru-RU" dirty="0"/>
              <a:t> на </a:t>
            </a:r>
            <a:r>
              <a:rPr lang="ru-RU" dirty="0" err="1"/>
              <a:t>служницю</a:t>
            </a:r>
            <a:r>
              <a:rPr lang="ru-RU" dirty="0"/>
              <a:t> </a:t>
            </a:r>
            <a:r>
              <a:rPr lang="ru-RU" dirty="0" err="1"/>
              <a:t>існуючої</a:t>
            </a:r>
            <a:r>
              <a:rPr lang="ru-RU" dirty="0"/>
              <a:t> 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Значної</a:t>
            </a:r>
            <a:r>
              <a:rPr lang="ru-RU" dirty="0" smtClean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наук </a:t>
            </a:r>
            <a:r>
              <a:rPr lang="ru-RU" dirty="0" err="1"/>
              <a:t>завдала</a:t>
            </a:r>
            <a:r>
              <a:rPr lang="ru-RU" dirty="0"/>
              <a:t> «</a:t>
            </a:r>
            <a:r>
              <a:rPr lang="ru-RU" dirty="0" err="1"/>
              <a:t>лисенківщина</a:t>
            </a:r>
            <a:r>
              <a:rPr lang="ru-RU" dirty="0"/>
              <a:t>» - </a:t>
            </a:r>
            <a:r>
              <a:rPr lang="ru-RU" dirty="0" err="1"/>
              <a:t>засилля</a:t>
            </a:r>
            <a:r>
              <a:rPr lang="ru-RU" dirty="0"/>
              <a:t> в </a:t>
            </a:r>
            <a:r>
              <a:rPr lang="ru-RU" dirty="0" err="1"/>
              <a:t>науці</a:t>
            </a:r>
            <a:r>
              <a:rPr lang="ru-RU" dirty="0"/>
              <a:t>  </a:t>
            </a:r>
            <a:r>
              <a:rPr lang="ru-RU" dirty="0" err="1"/>
              <a:t>посередностей</a:t>
            </a:r>
            <a:r>
              <a:rPr lang="ru-RU" dirty="0"/>
              <a:t>, людей </a:t>
            </a:r>
            <a:r>
              <a:rPr lang="ru-RU" dirty="0" err="1"/>
              <a:t>споживацького</a:t>
            </a:r>
            <a:r>
              <a:rPr lang="ru-RU" dirty="0"/>
              <a:t> </a:t>
            </a:r>
            <a:r>
              <a:rPr lang="ru-RU" dirty="0" err="1"/>
              <a:t>ґатунку</a:t>
            </a:r>
            <a:r>
              <a:rPr lang="ru-RU" dirty="0"/>
              <a:t>, </a:t>
            </a:r>
            <a:r>
              <a:rPr lang="ru-RU" dirty="0" err="1"/>
              <a:t>авантюристів</a:t>
            </a:r>
            <a:r>
              <a:rPr lang="ru-RU" dirty="0"/>
              <a:t>. У 1947—1948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відновилися</a:t>
            </a:r>
            <a:r>
              <a:rPr lang="ru-RU" dirty="0"/>
              <a:t> </a:t>
            </a:r>
            <a:r>
              <a:rPr lang="ru-RU" dirty="0" err="1"/>
              <a:t>переслідувана</a:t>
            </a:r>
            <a:r>
              <a:rPr lang="ru-RU" dirty="0"/>
              <a:t> </a:t>
            </a:r>
            <a:r>
              <a:rPr lang="ru-RU" dirty="0" err="1"/>
              <a:t>генетиків</a:t>
            </a:r>
            <a:r>
              <a:rPr lang="ru-RU" dirty="0"/>
              <a:t>. Президент </a:t>
            </a:r>
            <a:r>
              <a:rPr lang="ru-RU" dirty="0" err="1"/>
              <a:t>Всесоюзної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наук Т. Лисенко, </a:t>
            </a:r>
            <a:r>
              <a:rPr lang="ru-RU" dirty="0" err="1"/>
              <a:t>підтриманий</a:t>
            </a:r>
            <a:r>
              <a:rPr lang="ru-RU" dirty="0"/>
              <a:t> Й. </a:t>
            </a:r>
            <a:r>
              <a:rPr lang="ru-RU" dirty="0" err="1"/>
              <a:t>Сталіним</a:t>
            </a:r>
            <a:r>
              <a:rPr lang="ru-RU" dirty="0"/>
              <a:t>, </a:t>
            </a:r>
            <a:r>
              <a:rPr lang="ru-RU" dirty="0" err="1"/>
              <a:t>оголосив</a:t>
            </a:r>
            <a:r>
              <a:rPr lang="ru-RU" dirty="0"/>
              <a:t> ген </a:t>
            </a:r>
            <a:r>
              <a:rPr lang="ru-RU" dirty="0" err="1"/>
              <a:t>міфічною</a:t>
            </a:r>
            <a:r>
              <a:rPr lang="ru-RU" dirty="0"/>
              <a:t> </a:t>
            </a:r>
            <a:r>
              <a:rPr lang="ru-RU" dirty="0" err="1"/>
              <a:t>частинкою</a:t>
            </a:r>
            <a:r>
              <a:rPr lang="ru-RU" dirty="0"/>
              <a:t>.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переслідувань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</a:t>
            </a:r>
            <a:r>
              <a:rPr lang="ru-RU" dirty="0" err="1"/>
              <a:t>вчені-біологи</a:t>
            </a:r>
            <a:r>
              <a:rPr lang="ru-RU" dirty="0"/>
              <a:t> Д.  </a:t>
            </a:r>
            <a:r>
              <a:rPr lang="ru-RU" dirty="0" err="1"/>
              <a:t>Третяков</a:t>
            </a:r>
            <a:r>
              <a:rPr lang="ru-RU" dirty="0"/>
              <a:t>, М. Гришко, І. Шмальгаузен, І. Поляков, С.  Делоне,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загальмувало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біологічної</a:t>
            </a:r>
            <a:r>
              <a:rPr lang="ru-RU" dirty="0"/>
              <a:t> науки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r>
              <a:rPr lang="ru-RU" dirty="0"/>
              <a:t> </a:t>
            </a:r>
            <a:r>
              <a:rPr lang="ru-RU" dirty="0" smtClean="0"/>
              <a:t> За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лисенківщини</a:t>
            </a:r>
            <a:r>
              <a:rPr lang="ru-RU" dirty="0"/>
              <a:t> </a:t>
            </a:r>
            <a:r>
              <a:rPr lang="ru-RU" dirty="0" err="1"/>
              <a:t>радянська</a:t>
            </a:r>
            <a:r>
              <a:rPr lang="ru-RU" dirty="0"/>
              <a:t> генетика, яка </a:t>
            </a:r>
            <a:r>
              <a:rPr lang="ru-RU" dirty="0" err="1"/>
              <a:t>наприкінці</a:t>
            </a:r>
            <a:r>
              <a:rPr lang="ru-RU" dirty="0"/>
              <a:t> 40-х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займала</a:t>
            </a:r>
            <a:r>
              <a:rPr lang="ru-RU" dirty="0"/>
              <a:t> </a:t>
            </a:r>
            <a:r>
              <a:rPr lang="ru-RU" dirty="0" err="1"/>
              <a:t>передові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відкинута</a:t>
            </a:r>
            <a:r>
              <a:rPr lang="ru-RU" dirty="0"/>
              <a:t> далеко назад, і головне, </a:t>
            </a:r>
            <a:r>
              <a:rPr lang="ru-RU" dirty="0" err="1"/>
              <a:t>це</a:t>
            </a:r>
            <a:r>
              <a:rPr lang="ru-RU" dirty="0"/>
              <a:t> негативно </a:t>
            </a:r>
            <a:r>
              <a:rPr lang="ru-RU" dirty="0" err="1"/>
              <a:t>позначилося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 — </a:t>
            </a:r>
            <a:r>
              <a:rPr lang="ru-RU" dirty="0" err="1"/>
              <a:t>загальмувалася</a:t>
            </a:r>
            <a:r>
              <a:rPr lang="ru-RU" dirty="0"/>
              <a:t> й </a:t>
            </a:r>
            <a:r>
              <a:rPr lang="ru-RU" dirty="0" err="1"/>
              <a:t>селекційна</a:t>
            </a:r>
            <a:r>
              <a:rPr lang="ru-RU" dirty="0"/>
              <a:t> робота. </a:t>
            </a:r>
            <a:r>
              <a:rPr lang="ru-RU" dirty="0" err="1"/>
              <a:t>Реабілітація</a:t>
            </a:r>
            <a:r>
              <a:rPr lang="ru-RU" dirty="0"/>
              <a:t> генетики </a:t>
            </a:r>
            <a:r>
              <a:rPr lang="ru-RU" dirty="0" err="1"/>
              <a:t>відбулася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50-х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1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Невизнання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наук</a:t>
            </a:r>
            <a:br>
              <a:rPr lang="ru-RU" dirty="0"/>
            </a:br>
            <a:r>
              <a:rPr lang="ru-RU" dirty="0" smtClean="0"/>
              <a:t>(</a:t>
            </a:r>
            <a:r>
              <a:rPr lang="ru-RU" dirty="0" err="1" smtClean="0"/>
              <a:t>кібернетика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676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/>
              <a:t>1948 року </a:t>
            </a:r>
            <a:r>
              <a:rPr lang="ru-RU" dirty="0" smtClean="0"/>
              <a:t>на </a:t>
            </a:r>
            <a:r>
              <a:rPr lang="ru-RU" dirty="0" err="1"/>
              <a:t>Заході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книга «</a:t>
            </a:r>
            <a:r>
              <a:rPr lang="ru-RU" dirty="0" err="1"/>
              <a:t>Кібернетика</a:t>
            </a:r>
            <a:r>
              <a:rPr lang="ru-RU" dirty="0"/>
              <a:t> 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і </a:t>
            </a:r>
            <a:r>
              <a:rPr lang="ru-RU" dirty="0" err="1"/>
              <a:t>зв'язок</a:t>
            </a:r>
            <a:r>
              <a:rPr lang="ru-RU" dirty="0"/>
              <a:t> в </a:t>
            </a:r>
            <a:r>
              <a:rPr lang="ru-RU" dirty="0" err="1"/>
              <a:t>тварині</a:t>
            </a:r>
            <a:r>
              <a:rPr lang="ru-RU" dirty="0"/>
              <a:t> і </a:t>
            </a:r>
            <a:r>
              <a:rPr lang="ru-RU" dirty="0" err="1"/>
              <a:t>машині</a:t>
            </a:r>
            <a:r>
              <a:rPr lang="ru-RU" dirty="0"/>
              <a:t> » </a:t>
            </a:r>
            <a:r>
              <a:rPr lang="ru-RU" dirty="0" err="1"/>
              <a:t>Норберта</a:t>
            </a:r>
            <a:r>
              <a:rPr lang="ru-RU" dirty="0"/>
              <a:t> </a:t>
            </a:r>
            <a:r>
              <a:rPr lang="ru-RU" dirty="0" err="1"/>
              <a:t>Вінера</a:t>
            </a:r>
            <a:r>
              <a:rPr lang="ru-RU" dirty="0"/>
              <a:t> . У СРСР книга </a:t>
            </a:r>
            <a:r>
              <a:rPr lang="ru-RU" dirty="0" err="1"/>
              <a:t>була</a:t>
            </a:r>
            <a:r>
              <a:rPr lang="ru-RU" dirty="0"/>
              <a:t> видана </a:t>
            </a:r>
            <a:r>
              <a:rPr lang="ru-RU" dirty="0" err="1"/>
              <a:t>лише</a:t>
            </a:r>
            <a:r>
              <a:rPr lang="ru-RU" dirty="0"/>
              <a:t> в 1958 </a:t>
            </a:r>
            <a:r>
              <a:rPr lang="ru-RU" dirty="0" err="1" smtClean="0"/>
              <a:t>році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 err="1"/>
              <a:t>Однак</a:t>
            </a:r>
            <a:r>
              <a:rPr lang="ru-RU" dirty="0"/>
              <a:t> , </a:t>
            </a:r>
            <a:r>
              <a:rPr lang="ru-RU" dirty="0" err="1"/>
              <a:t>вихід</a:t>
            </a:r>
            <a:r>
              <a:rPr lang="ru-RU" dirty="0"/>
              <a:t> книги </a:t>
            </a:r>
            <a:r>
              <a:rPr lang="ru-RU" dirty="0" err="1"/>
              <a:t>викликав</a:t>
            </a:r>
            <a:r>
              <a:rPr lang="ru-RU" dirty="0"/>
              <a:t> </a:t>
            </a:r>
            <a:r>
              <a:rPr lang="ru-RU" dirty="0" err="1"/>
              <a:t>галас</a:t>
            </a:r>
            <a:r>
              <a:rPr lang="ru-RU" dirty="0"/>
              <a:t> у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пресі</a:t>
            </a:r>
            <a:r>
              <a:rPr lang="ru-RU" dirty="0"/>
              <a:t> і </a:t>
            </a:r>
            <a:r>
              <a:rPr lang="ru-RU" dirty="0" err="1"/>
              <a:t>змусив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на себе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партійної</a:t>
            </a:r>
            <a:r>
              <a:rPr lang="ru-RU" dirty="0"/>
              <a:t> та </a:t>
            </a:r>
            <a:r>
              <a:rPr lang="ru-RU" dirty="0" err="1"/>
              <a:t>ідеологічної</a:t>
            </a:r>
            <a:r>
              <a:rPr lang="ru-RU" dirty="0"/>
              <a:t> </a:t>
            </a:r>
            <a:r>
              <a:rPr lang="ru-RU" dirty="0" err="1"/>
              <a:t>верхівки</a:t>
            </a:r>
            <a:r>
              <a:rPr lang="ru-RU" dirty="0"/>
              <a:t> </a:t>
            </a:r>
            <a:r>
              <a:rPr lang="ru-RU" dirty="0" err="1"/>
              <a:t>СРСР.На</a:t>
            </a:r>
            <a:r>
              <a:rPr lang="ru-RU" dirty="0"/>
              <a:t> початку 50- х </a:t>
            </a:r>
            <a:r>
              <a:rPr lang="ru-RU" dirty="0" err="1"/>
              <a:t>років</a:t>
            </a:r>
            <a:r>
              <a:rPr lang="ru-RU" dirty="0"/>
              <a:t> у </a:t>
            </a:r>
            <a:r>
              <a:rPr lang="ru-RU" dirty="0" err="1"/>
              <a:t>науковій</a:t>
            </a:r>
            <a:r>
              <a:rPr lang="ru-RU" dirty="0"/>
              <a:t> , </a:t>
            </a:r>
            <a:r>
              <a:rPr lang="ru-RU" dirty="0" err="1"/>
              <a:t>науково</a:t>
            </a:r>
            <a:r>
              <a:rPr lang="ru-RU" dirty="0"/>
              <a:t> -</a:t>
            </a:r>
            <a:r>
              <a:rPr lang="ru-RU" dirty="0" err="1" smtClean="0"/>
              <a:t>популярній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 smtClean="0"/>
              <a:t>партійній</a:t>
            </a:r>
            <a:r>
              <a:rPr lang="ru-RU" dirty="0" smtClean="0"/>
              <a:t> </a:t>
            </a:r>
            <a:r>
              <a:rPr lang="ru-RU" dirty="0" err="1"/>
              <a:t>пресі</a:t>
            </a:r>
            <a:r>
              <a:rPr lang="ru-RU" dirty="0"/>
              <a:t> </a:t>
            </a:r>
            <a:r>
              <a:rPr lang="ru-RU" dirty="0" err="1"/>
              <a:t>з'явилося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критичних</a:t>
            </a:r>
            <a:r>
              <a:rPr lang="ru-RU" dirty="0"/>
              <a:t> </a:t>
            </a:r>
            <a:r>
              <a:rPr lang="ru-RU" dirty="0" smtClean="0"/>
              <a:t>статей:</a:t>
            </a:r>
          </a:p>
          <a:p>
            <a:pPr marL="114300" indent="0">
              <a:buNone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 Буржуазна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друк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широко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розрекламувала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нову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науку -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кібернетику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.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Ця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модна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лжетеорії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,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висунута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групою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американських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«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учених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» ,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претендує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вирішення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всіх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стрижневих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наукових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проблем і на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порятунок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людства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від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всіх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соціальних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лих.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Кібернетичне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пошесть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пішла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по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різноманітним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галузям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знання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фізіології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,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психології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,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соціології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,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психіатрії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,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лінгвістиці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ін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За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твердженням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кібернетиків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, приводом до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створення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їх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лженауки послужило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подібність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між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мозком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людини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сучасними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складними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машинами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 err="1"/>
              <a:t>Ярошевський</a:t>
            </a:r>
            <a:r>
              <a:rPr lang="ru-RU" dirty="0"/>
              <a:t> М. « </a:t>
            </a:r>
            <a:r>
              <a:rPr lang="ru-RU" dirty="0" err="1"/>
              <a:t>Кібернетика</a:t>
            </a:r>
            <a:r>
              <a:rPr lang="ru-RU" dirty="0"/>
              <a:t> - « наука » </a:t>
            </a:r>
            <a:r>
              <a:rPr lang="ru-RU" dirty="0" err="1"/>
              <a:t>мракобісів</a:t>
            </a:r>
            <a:r>
              <a:rPr lang="ru-RU" dirty="0"/>
              <a:t> » , «</a:t>
            </a:r>
            <a:r>
              <a:rPr lang="ru-RU" dirty="0" err="1"/>
              <a:t>Літературна</a:t>
            </a:r>
            <a:r>
              <a:rPr lang="ru-RU" dirty="0"/>
              <a:t> газета » , 1952 , 5 </a:t>
            </a:r>
            <a:r>
              <a:rPr lang="ru-RU" dirty="0" err="1"/>
              <a:t>квітня</a:t>
            </a:r>
            <a:r>
              <a:rPr lang="ru-RU" dirty="0"/>
              <a:t>. № 42 ( 2915 ) , стор.4</a:t>
            </a:r>
          </a:p>
        </p:txBody>
      </p:sp>
    </p:spTree>
    <p:extLst>
      <p:ext uri="{BB962C8B-B14F-4D97-AF65-F5344CB8AC3E}">
        <p14:creationId xmlns:p14="http://schemas.microsoft.com/office/powerpoint/2010/main" val="16126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254</TotalTime>
  <Words>746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Аптека</vt:lpstr>
      <vt:lpstr>Наука в повоєнні роки на теренах України</vt:lpstr>
      <vt:lpstr>Перша́ електро́нна        лічи́льна маши́на</vt:lpstr>
      <vt:lpstr>Турбореактивній двигун</vt:lpstr>
      <vt:lpstr>Зварювання   Є. О. Патон</vt:lpstr>
      <vt:lpstr> </vt:lpstr>
      <vt:lpstr>Невизнання деяких наук (генетика)</vt:lpstr>
      <vt:lpstr>Невизнання деяких наук (кібернетика)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 в повоєнні роки на теренах України</dc:title>
  <dc:creator>1</dc:creator>
  <cp:lastModifiedBy>1</cp:lastModifiedBy>
  <cp:revision>10</cp:revision>
  <dcterms:created xsi:type="dcterms:W3CDTF">2013-10-19T19:04:25Z</dcterms:created>
  <dcterms:modified xsi:type="dcterms:W3CDTF">2013-10-19T23:29:30Z</dcterms:modified>
</cp:coreProperties>
</file>