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7" autoAdjust="0"/>
  </p:normalViewPr>
  <p:slideViewPr>
    <p:cSldViewPr>
      <p:cViewPr>
        <p:scale>
          <a:sx n="70" d="100"/>
          <a:sy n="70" d="100"/>
        </p:scale>
        <p:origin x="-13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BD1E-5F69-49D1-AD05-43B5B5BD4C5E}" type="datetimeFigureOut">
              <a:rPr lang="uk-UA" smtClean="0"/>
              <a:pPr/>
              <a:t>20.12.2012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E081-C091-46F4-AEA8-CD5A5A5D5B7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BD1E-5F69-49D1-AD05-43B5B5BD4C5E}" type="datetimeFigureOut">
              <a:rPr lang="uk-UA" smtClean="0"/>
              <a:pPr/>
              <a:t>20.12.2012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E081-C091-46F4-AEA8-CD5A5A5D5B7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BD1E-5F69-49D1-AD05-43B5B5BD4C5E}" type="datetimeFigureOut">
              <a:rPr lang="uk-UA" smtClean="0"/>
              <a:pPr/>
              <a:t>20.12.2012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E081-C091-46F4-AEA8-CD5A5A5D5B7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BD1E-5F69-49D1-AD05-43B5B5BD4C5E}" type="datetimeFigureOut">
              <a:rPr lang="uk-UA" smtClean="0"/>
              <a:pPr/>
              <a:t>20.12.2012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E081-C091-46F4-AEA8-CD5A5A5D5B7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BD1E-5F69-49D1-AD05-43B5B5BD4C5E}" type="datetimeFigureOut">
              <a:rPr lang="uk-UA" smtClean="0"/>
              <a:pPr/>
              <a:t>20.12.2012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E081-C091-46F4-AEA8-CD5A5A5D5B7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BD1E-5F69-49D1-AD05-43B5B5BD4C5E}" type="datetimeFigureOut">
              <a:rPr lang="uk-UA" smtClean="0"/>
              <a:pPr/>
              <a:t>20.12.2012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E081-C091-46F4-AEA8-CD5A5A5D5B7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BD1E-5F69-49D1-AD05-43B5B5BD4C5E}" type="datetimeFigureOut">
              <a:rPr lang="uk-UA" smtClean="0"/>
              <a:pPr/>
              <a:t>20.12.2012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E081-C091-46F4-AEA8-CD5A5A5D5B7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BD1E-5F69-49D1-AD05-43B5B5BD4C5E}" type="datetimeFigureOut">
              <a:rPr lang="uk-UA" smtClean="0"/>
              <a:pPr/>
              <a:t>20.12.2012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E081-C091-46F4-AEA8-CD5A5A5D5B7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BD1E-5F69-49D1-AD05-43B5B5BD4C5E}" type="datetimeFigureOut">
              <a:rPr lang="uk-UA" smtClean="0"/>
              <a:pPr/>
              <a:t>20.12.2012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E081-C091-46F4-AEA8-CD5A5A5D5B7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BD1E-5F69-49D1-AD05-43B5B5BD4C5E}" type="datetimeFigureOut">
              <a:rPr lang="uk-UA" smtClean="0"/>
              <a:pPr/>
              <a:t>20.12.2012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E081-C091-46F4-AEA8-CD5A5A5D5B7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з одним вирізаним округленим кут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й трикут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BD1E-5F69-49D1-AD05-43B5B5BD4C5E}" type="datetimeFigureOut">
              <a:rPr lang="uk-UA" smtClean="0"/>
              <a:pPr/>
              <a:t>20.12.2012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CE081-C091-46F4-AEA8-CD5A5A5D5B7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10" name="Поліліні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іліні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A3BD1E-5F69-49D1-AD05-43B5B5BD4C5E}" type="datetimeFigureOut">
              <a:rPr lang="uk-UA" smtClean="0"/>
              <a:pPr/>
              <a:t>20.12.2012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CE081-C091-46F4-AEA8-CD5A5A5D5B72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2.jpeg"/><Relationship Id="rId7" Type="http://schemas.openxmlformats.org/officeDocument/2006/relationships/slide" Target="slide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slide" Target="slide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6600" dirty="0" smtClean="0">
                <a:solidFill>
                  <a:srgbClr val="FFC000"/>
                </a:solidFill>
              </a:rPr>
              <a:t>Гетьманські столиці України</a:t>
            </a:r>
            <a:endParaRPr lang="uk-UA" sz="6600" dirty="0">
              <a:solidFill>
                <a:srgbClr val="FFC000"/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4143372" y="4643446"/>
            <a:ext cx="4387600" cy="1194946"/>
          </a:xfrm>
        </p:spPr>
        <p:txBody>
          <a:bodyPr>
            <a:noAutofit/>
          </a:bodyPr>
          <a:lstStyle/>
          <a:p>
            <a:pPr marL="355600" algn="l"/>
            <a:r>
              <a:rPr lang="uk-UA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Чули, </a:t>
            </a:r>
            <a:r>
              <a:rPr lang="uk-UA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чули</a:t>
            </a:r>
            <a:r>
              <a:rPr lang="uk-UA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запорожці </a:t>
            </a:r>
            <a:br>
              <a:rPr lang="uk-UA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далекого Криму, </a:t>
            </a:r>
            <a:br>
              <a:rPr lang="uk-UA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 конає Гетьманщина, </a:t>
            </a:r>
            <a:br>
              <a:rPr lang="uk-UA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Неповинно гине. (Т. Шевченко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uk-UA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750" advClick="0" advTm="3000">
        <p:wheel spokes="1"/>
      </p:transition>
    </mc:Choice>
    <mc:Fallback>
      <p:transition spd="slow" advClick="0" advTm="3000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305800" cy="1143000"/>
          </a:xfrm>
        </p:spPr>
        <p:txBody>
          <a:bodyPr>
            <a:noAutofit/>
          </a:bodyPr>
          <a:lstStyle/>
          <a:p>
            <a:r>
              <a:rPr lang="uk-UA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Герби гетьманських столиць</a:t>
            </a:r>
            <a:endParaRPr lang="uk-UA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oat of arms of Chyhyry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898908" y="2500282"/>
            <a:ext cx="1754825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Gluhov city coa 178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896689" y="260648"/>
            <a:ext cx="1752606" cy="208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Рисунок 1" descr="Baturyn gerb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969928" y="4643422"/>
            <a:ext cx="189908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57224" y="478632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hlinkClick r:id="rId6" action="ppaction://hlinksldjump"/>
              </a:rPr>
              <a:t>Чигирин</a:t>
            </a:r>
            <a:endParaRPr lang="uk-UA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71868" y="478632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hlinkClick r:id="rId7" action="ppaction://hlinksldjump"/>
              </a:rPr>
              <a:t>Батурин</a:t>
            </a:r>
            <a:endParaRPr lang="uk-UA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357950" y="478632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hlinkClick r:id="rId8" action="ppaction://hlinksldjump"/>
              </a:rPr>
              <a:t>Глухів</a:t>
            </a:r>
            <a:endParaRPr lang="uk-UA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00100" y="528638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1648 </a:t>
            </a:r>
            <a:r>
              <a:rPr lang="uk-UA" b="1" dirty="0" smtClean="0"/>
              <a:t>– 1669 </a:t>
            </a:r>
            <a:endParaRPr lang="uk-UA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643306" y="528638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1669 – 1708 </a:t>
            </a:r>
            <a:endParaRPr lang="uk-UA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572264" y="528638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1708 – 1764 </a:t>
            </a:r>
            <a:endParaRPr lang="uk-UA" b="1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812360" y="5877272"/>
            <a:ext cx="474416" cy="3693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 advTm="5000">
    <p:pull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-0.18941 L 0.90643 0.320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104" y="2546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0.2967 0.0421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26" y="210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07407E-6 L 0.60382 -0.2858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191" y="-1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957506" cy="1162050"/>
          </a:xfrm>
        </p:spPr>
        <p:txBody>
          <a:bodyPr/>
          <a:lstStyle/>
          <a:p>
            <a:r>
              <a:rPr lang="uk-UA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Чигирин</a:t>
            </a:r>
            <a:endParaRPr lang="uk-UA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42910" y="1890714"/>
            <a:ext cx="2786090" cy="3752864"/>
          </a:xfrm>
        </p:spPr>
        <p:txBody>
          <a:bodyPr/>
          <a:lstStyle/>
          <a:p>
            <a:pPr marL="174625" indent="-174625"/>
            <a:r>
              <a:rPr lang="uk-UA" b="1" dirty="0" smtClean="0"/>
              <a:t>Чигирин</a:t>
            </a:r>
            <a:r>
              <a:rPr lang="uk-UA" dirty="0" smtClean="0"/>
              <a:t> — місто районного підпорядкування, районний центр Чигиринського району Черкаської області України.</a:t>
            </a:r>
          </a:p>
          <a:p>
            <a:endParaRPr lang="uk-UA" dirty="0" smtClean="0"/>
          </a:p>
          <a:p>
            <a:pPr indent="93663" algn="just"/>
            <a:r>
              <a:rPr lang="uk-UA" dirty="0" smtClean="0"/>
              <a:t>З 1648 по 1660 роки Чигирин був резиденцією Б.Хмельницького і столицею гетьманської держави.</a:t>
            </a:r>
          </a:p>
          <a:p>
            <a:pPr indent="93663" algn="just"/>
            <a:endParaRPr lang="uk-UA" dirty="0" smtClean="0"/>
          </a:p>
          <a:p>
            <a:pPr indent="93663" algn="just"/>
            <a:r>
              <a:rPr lang="uk-UA" dirty="0" smtClean="0"/>
              <a:t>З історичних джерел відомо, що Чигирин правив за резиденцію і наступним гетьманам – </a:t>
            </a:r>
            <a:r>
              <a:rPr lang="uk-UA" b="1" dirty="0" smtClean="0"/>
              <a:t>Івану Виговському</a:t>
            </a:r>
            <a:r>
              <a:rPr lang="uk-UA" dirty="0" smtClean="0"/>
              <a:t>, </a:t>
            </a:r>
            <a:r>
              <a:rPr lang="uk-UA" b="1" dirty="0" smtClean="0"/>
              <a:t>Юрію Хмельницькому</a:t>
            </a:r>
            <a:r>
              <a:rPr lang="uk-UA" dirty="0" smtClean="0"/>
              <a:t>, </a:t>
            </a:r>
            <a:r>
              <a:rPr lang="uk-UA" b="1" dirty="0" smtClean="0"/>
              <a:t>Павлу Тетері </a:t>
            </a:r>
            <a:r>
              <a:rPr lang="uk-UA" dirty="0" smtClean="0"/>
              <a:t>та </a:t>
            </a:r>
            <a:r>
              <a:rPr lang="uk-UA" b="1" dirty="0" smtClean="0"/>
              <a:t>Петру Дорошенку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5" name="Місце для вмісту 4" descr="PB019292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786314" y="857232"/>
            <a:ext cx="3696893" cy="4929190"/>
          </a:xfrm>
        </p:spPr>
      </p:pic>
      <p:sp>
        <p:nvSpPr>
          <p:cNvPr id="6" name="TextBox 5"/>
          <p:cNvSpPr txBox="1"/>
          <p:nvPr/>
        </p:nvSpPr>
        <p:spPr>
          <a:xfrm>
            <a:off x="4786314" y="5786454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Пам'ятник Б.Хмельницькому на Замковій горі</a:t>
            </a:r>
            <a:endParaRPr lang="uk-UA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323528" y="6309320"/>
            <a:ext cx="360040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971600" y="6309320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омой 7">
            <a:hlinkClick r:id="rId3" action="ppaction://hlinksldjump" highlightClick="1"/>
          </p:cNvPr>
          <p:cNvSpPr/>
          <p:nvPr/>
        </p:nvSpPr>
        <p:spPr>
          <a:xfrm>
            <a:off x="8172400" y="6309320"/>
            <a:ext cx="328690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 advTm="5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3500462" cy="1071570"/>
          </a:xfrm>
        </p:spPr>
        <p:txBody>
          <a:bodyPr>
            <a:normAutofit/>
          </a:bodyPr>
          <a:lstStyle/>
          <a:p>
            <a:pPr lvl="0"/>
            <a:r>
              <a:rPr lang="uk-UA" sz="6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Чигирин</a:t>
            </a:r>
            <a:endParaRPr lang="uk-UA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85800" y="514352"/>
            <a:ext cx="2957506" cy="1162050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6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Рисунок 3" descr="PB01931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857752" y="1285860"/>
            <a:ext cx="4000528" cy="30003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57752" y="4286256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Бастіон Дорошенка на Замковій горі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5429264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err="1"/>
              <a:t>Іллінська</a:t>
            </a:r>
            <a:r>
              <a:rPr lang="uk-UA" dirty="0"/>
              <a:t> </a:t>
            </a:r>
            <a:r>
              <a:rPr lang="uk-UA" dirty="0" smtClean="0"/>
              <a:t>церква у </a:t>
            </a:r>
            <a:r>
              <a:rPr lang="uk-UA" dirty="0" err="1" smtClean="0"/>
              <a:t>Суботові</a:t>
            </a:r>
            <a:r>
              <a:rPr lang="uk-UA" dirty="0" smtClean="0"/>
              <a:t> – усипальниця Б.Хмельницького</a:t>
            </a:r>
            <a:endParaRPr lang="uk-UA" dirty="0"/>
          </a:p>
        </p:txBody>
      </p:sp>
      <p:pic>
        <p:nvPicPr>
          <p:cNvPr id="8" name="Рисунок 7" descr="PB019347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285720" y="1982652"/>
            <a:ext cx="4000528" cy="3446588"/>
          </a:xfrm>
          <a:prstGeom prst="rect">
            <a:avLst/>
          </a:prstGeom>
        </p:spPr>
      </p:pic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428596" y="6309320"/>
            <a:ext cx="398988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1043608" y="6309320"/>
            <a:ext cx="360040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омой 9">
            <a:hlinkClick r:id="rId4" action="ppaction://hlinksldjump" highlightClick="1"/>
          </p:cNvPr>
          <p:cNvSpPr/>
          <p:nvPr/>
        </p:nvSpPr>
        <p:spPr>
          <a:xfrm>
            <a:off x="7956376" y="6075595"/>
            <a:ext cx="432048" cy="41374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957506" cy="1162050"/>
          </a:xfrm>
        </p:spPr>
        <p:txBody>
          <a:bodyPr/>
          <a:lstStyle/>
          <a:p>
            <a:r>
              <a:rPr lang="uk-UA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Батурин</a:t>
            </a:r>
            <a:endParaRPr lang="uk-UA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3568" y="1916832"/>
            <a:ext cx="2786090" cy="4395806"/>
          </a:xfrm>
        </p:spPr>
        <p:txBody>
          <a:bodyPr>
            <a:normAutofit lnSpcReduction="10000"/>
          </a:bodyPr>
          <a:lstStyle/>
          <a:p>
            <a:pPr marL="174625" indent="-174625"/>
            <a:r>
              <a:rPr lang="uk-UA" b="1" dirty="0" err="1" smtClean="0"/>
              <a:t>Бату́рин</a:t>
            </a:r>
            <a:r>
              <a:rPr lang="uk-UA" dirty="0" smtClean="0"/>
              <a:t> — місто Бахмацького району Чернігівської області, на річці Сейм. Статус міста з 2008 року.</a:t>
            </a:r>
          </a:p>
          <a:p>
            <a:endParaRPr lang="uk-UA" dirty="0" smtClean="0"/>
          </a:p>
          <a:p>
            <a:pPr indent="93663" algn="just"/>
            <a:r>
              <a:rPr lang="uk-UA" dirty="0" smtClean="0"/>
              <a:t>1669—1708 — резиденція гетьманів Лівобережної України (</a:t>
            </a:r>
            <a:r>
              <a:rPr lang="uk-UA" b="1" dirty="0" smtClean="0"/>
              <a:t>Дем'яна Многогрішного</a:t>
            </a:r>
            <a:r>
              <a:rPr lang="uk-UA" dirty="0" smtClean="0"/>
              <a:t>, </a:t>
            </a:r>
            <a:r>
              <a:rPr lang="uk-UA" b="1" dirty="0" smtClean="0"/>
              <a:t>Івана Самойловича</a:t>
            </a:r>
            <a:r>
              <a:rPr lang="uk-UA" dirty="0" smtClean="0"/>
              <a:t>, </a:t>
            </a:r>
            <a:r>
              <a:rPr lang="uk-UA" b="1" dirty="0" smtClean="0"/>
              <a:t>Івана Мазепи</a:t>
            </a:r>
            <a:r>
              <a:rPr lang="uk-UA" dirty="0" smtClean="0"/>
              <a:t>).</a:t>
            </a:r>
          </a:p>
          <a:p>
            <a:pPr indent="93663" algn="just"/>
            <a:endParaRPr lang="uk-UA" dirty="0" smtClean="0"/>
          </a:p>
          <a:p>
            <a:pPr indent="93663" algn="just"/>
            <a:r>
              <a:rPr lang="uk-UA" b="1" dirty="0" smtClean="0"/>
              <a:t>2 листопада 1708 р. </a:t>
            </a:r>
            <a:r>
              <a:rPr lang="uk-UA" dirty="0" smtClean="0"/>
              <a:t>московські війська під командуванням Олександра Меншикова захопили Батурин, вщент зруйнували оборонний замок і саме місто. Жертвами погрому Батурина стали 6-7,5 тисяч мирних громадян і 5-6,5 тисяч військовиків - сердюків і козаків (разом 11-14 тисяч загиблих).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5572140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Відбудована Батуринська Цитадель</a:t>
            </a:r>
            <a:endParaRPr lang="uk-UA" dirty="0"/>
          </a:p>
        </p:txBody>
      </p:sp>
      <p:pic>
        <p:nvPicPr>
          <p:cNvPr id="8" name="Місце для вмісту 7" descr="DSC_0307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3714744" y="2000240"/>
            <a:ext cx="5111750" cy="3431368"/>
          </a:xfrm>
        </p:spPr>
      </p:pic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611560" y="6381328"/>
            <a:ext cx="360040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1115616" y="6381328"/>
            <a:ext cx="360040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омой 6">
            <a:hlinkClick r:id="rId3" action="ppaction://hlinksldjump" highlightClick="1"/>
          </p:cNvPr>
          <p:cNvSpPr/>
          <p:nvPr/>
        </p:nvSpPr>
        <p:spPr>
          <a:xfrm>
            <a:off x="7812360" y="6381328"/>
            <a:ext cx="474416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 advTm="5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3500462" cy="1071570"/>
          </a:xfrm>
        </p:spPr>
        <p:txBody>
          <a:bodyPr>
            <a:normAutofit fontScale="90000"/>
          </a:bodyPr>
          <a:lstStyle/>
          <a:p>
            <a:pPr lvl="0"/>
            <a:r>
              <a:rPr lang="uk-UA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Батурин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4857752" y="4286256"/>
            <a:ext cx="4000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Скульптурна група </a:t>
            </a:r>
            <a:r>
              <a:rPr lang="ru-RU" dirty="0" err="1" smtClean="0"/>
              <a:t>Гетьманам</a:t>
            </a:r>
            <a:r>
              <a:rPr lang="ru-RU" dirty="0" smtClean="0"/>
              <a:t> </a:t>
            </a:r>
            <a:r>
              <a:rPr lang="ru-RU" dirty="0" err="1" smtClean="0"/>
              <a:t>Многогрішному</a:t>
            </a:r>
            <a:r>
              <a:rPr lang="ru-RU" dirty="0" smtClean="0"/>
              <a:t>, Самойловичу, </a:t>
            </a:r>
            <a:r>
              <a:rPr lang="ru-RU" dirty="0" err="1" smtClean="0"/>
              <a:t>Мазепі</a:t>
            </a:r>
            <a:r>
              <a:rPr lang="ru-RU" dirty="0" smtClean="0"/>
              <a:t>, </a:t>
            </a:r>
            <a:r>
              <a:rPr lang="ru-RU" dirty="0" err="1" smtClean="0"/>
              <a:t>Розумовському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5715016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Палац останнього гетьмана Кирила Розумовського</a:t>
            </a:r>
            <a:endParaRPr lang="uk-UA" dirty="0"/>
          </a:p>
        </p:txBody>
      </p:sp>
      <p:pic>
        <p:nvPicPr>
          <p:cNvPr id="9" name="Рисунок 8" descr="DSC_033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374372" y="1142984"/>
            <a:ext cx="4363304" cy="2928958"/>
          </a:xfrm>
          <a:prstGeom prst="rect">
            <a:avLst/>
          </a:prstGeom>
        </p:spPr>
      </p:pic>
      <p:pic>
        <p:nvPicPr>
          <p:cNvPr id="10" name="Рисунок 9" descr="DSC_0288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214282" y="2214554"/>
            <a:ext cx="4063020" cy="3421381"/>
          </a:xfrm>
          <a:prstGeom prst="rect">
            <a:avLst/>
          </a:prstGeom>
        </p:spPr>
      </p:pic>
      <p:sp>
        <p:nvSpPr>
          <p:cNvPr id="3" name="Управляющая кнопка: назад 2">
            <a:hlinkClick r:id="" action="ppaction://hlinkshowjump?jump=previousslide" highlightClick="1"/>
          </p:cNvPr>
          <p:cNvSpPr/>
          <p:nvPr/>
        </p:nvSpPr>
        <p:spPr>
          <a:xfrm>
            <a:off x="4716016" y="5715016"/>
            <a:ext cx="504056" cy="52229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5436096" y="5715016"/>
            <a:ext cx="504056" cy="52229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72400" y="6237312"/>
            <a:ext cx="432048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957506" cy="1162050"/>
          </a:xfrm>
        </p:spPr>
        <p:txBody>
          <a:bodyPr/>
          <a:lstStyle/>
          <a:p>
            <a:r>
              <a:rPr lang="uk-UA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Глухів</a:t>
            </a:r>
            <a:endParaRPr lang="uk-UA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42910" y="1890714"/>
            <a:ext cx="2786090" cy="4610120"/>
          </a:xfrm>
        </p:spPr>
        <p:txBody>
          <a:bodyPr>
            <a:normAutofit fontScale="92500" lnSpcReduction="20000"/>
          </a:bodyPr>
          <a:lstStyle/>
          <a:p>
            <a:pPr marL="174625" indent="-174625"/>
            <a:r>
              <a:rPr lang="uk-UA" b="1" dirty="0" err="1" smtClean="0"/>
              <a:t>Глу́хів</a:t>
            </a:r>
            <a:r>
              <a:rPr lang="uk-UA" dirty="0" smtClean="0"/>
              <a:t> — місто обласного підпорядкування в Сумській області, центр Глухівського району. Перша писемна згадка — 998 р., Розташоване на ріці Есмань.</a:t>
            </a:r>
          </a:p>
          <a:p>
            <a:endParaRPr lang="uk-UA" dirty="0" smtClean="0"/>
          </a:p>
          <a:p>
            <a:pPr indent="93663" algn="just"/>
            <a:r>
              <a:rPr lang="uk-UA" dirty="0" smtClean="0"/>
              <a:t>У 1708-1764 місто стало резиденцією українських гетьманів.</a:t>
            </a:r>
          </a:p>
          <a:p>
            <a:pPr indent="93663" algn="just"/>
            <a:r>
              <a:rPr lang="uk-UA" dirty="0" smtClean="0"/>
              <a:t>Гетьманщина Глухівської доби боролася проти Москви й намагалася триматися національних державницьких традицій, для яких Глухів зрештою став не лише осередком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символом.</a:t>
            </a:r>
            <a:endParaRPr lang="uk-UA" dirty="0" smtClean="0"/>
          </a:p>
          <a:p>
            <a:pPr indent="93663" algn="just"/>
            <a:r>
              <a:rPr lang="ru-RU" dirty="0" err="1" smtClean="0"/>
              <a:t>Керували</a:t>
            </a:r>
            <a:r>
              <a:rPr lang="ru-RU" dirty="0" smtClean="0"/>
              <a:t> </a:t>
            </a:r>
            <a:r>
              <a:rPr lang="ru-RU" dirty="0" err="1" smtClean="0"/>
              <a:t>краєм</a:t>
            </a:r>
            <a:r>
              <a:rPr lang="ru-RU" dirty="0" smtClean="0"/>
              <a:t> </a:t>
            </a:r>
            <a:r>
              <a:rPr lang="ru-RU" dirty="0" err="1" smtClean="0"/>
              <a:t>гетьман</a:t>
            </a:r>
            <a:r>
              <a:rPr lang="ru-RU" dirty="0" smtClean="0"/>
              <a:t> </a:t>
            </a:r>
            <a:r>
              <a:rPr lang="ru-RU" b="1" dirty="0" err="1" smtClean="0"/>
              <a:t>Іван</a:t>
            </a:r>
            <a:r>
              <a:rPr lang="ru-RU" b="1" dirty="0" smtClean="0"/>
              <a:t> </a:t>
            </a:r>
            <a:r>
              <a:rPr lang="ru-RU" b="1" dirty="0" err="1" smtClean="0"/>
              <a:t>Скоропадський</a:t>
            </a:r>
            <a:r>
              <a:rPr lang="uk-UA" dirty="0" smtClean="0"/>
              <a:t>,</a:t>
            </a:r>
            <a:r>
              <a:rPr lang="ru-RU" dirty="0" smtClean="0"/>
              <a:t> </a:t>
            </a:r>
            <a:r>
              <a:rPr lang="ru-RU" b="1" dirty="0" err="1" smtClean="0"/>
              <a:t>Павло</a:t>
            </a:r>
            <a:r>
              <a:rPr lang="ru-RU" b="1" dirty="0" smtClean="0"/>
              <a:t> </a:t>
            </a:r>
            <a:r>
              <a:rPr lang="ru-RU" b="1" dirty="0" err="1" smtClean="0"/>
              <a:t>Полуботок</a:t>
            </a:r>
            <a:r>
              <a:rPr lang="ru-RU" dirty="0" smtClean="0"/>
              <a:t>, </a:t>
            </a:r>
            <a:r>
              <a:rPr lang="uk-UA" b="1" dirty="0" smtClean="0"/>
              <a:t>Данило Апостол</a:t>
            </a:r>
            <a:r>
              <a:rPr lang="uk-UA" dirty="0" smtClean="0"/>
              <a:t>, </a:t>
            </a:r>
            <a:r>
              <a:rPr lang="uk-UA" b="1" dirty="0" smtClean="0"/>
              <a:t>Кирило Розумовський</a:t>
            </a:r>
          </a:p>
          <a:p>
            <a:pPr indent="93663" algn="just"/>
            <a:endParaRPr lang="uk-UA" dirty="0" smtClean="0"/>
          </a:p>
          <a:p>
            <a:pPr indent="93663" algn="just"/>
            <a:r>
              <a:rPr lang="uk-UA" dirty="0" smtClean="0"/>
              <a:t>10 листопада 1764 року за наказом імператриці </a:t>
            </a:r>
            <a:r>
              <a:rPr lang="uk-UA" dirty="0" err="1" smtClean="0"/>
              <a:t>Єкатерини</a:t>
            </a:r>
            <a:r>
              <a:rPr lang="uk-UA" dirty="0" smtClean="0"/>
              <a:t> ІІ зрікся гетьманства останній гетьман Кирило Розумовський</a:t>
            </a:r>
            <a:endParaRPr lang="uk-UA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5572140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Київська брама</a:t>
            </a:r>
            <a:endParaRPr lang="uk-UA" dirty="0"/>
          </a:p>
        </p:txBody>
      </p:sp>
      <p:pic>
        <p:nvPicPr>
          <p:cNvPr id="9" name="Місце для вмісту 8" descr="DSC_0060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214810" y="1643050"/>
            <a:ext cx="4667283" cy="3500462"/>
          </a:xfrm>
        </p:spPr>
      </p:pic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899592" y="6381328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1403648" y="6381328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956376" y="6093296"/>
            <a:ext cx="432048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 advTm="5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3500462" cy="1071570"/>
          </a:xfrm>
        </p:spPr>
        <p:txBody>
          <a:bodyPr>
            <a:normAutofit fontScale="90000"/>
          </a:bodyPr>
          <a:lstStyle/>
          <a:p>
            <a:pPr lvl="0"/>
            <a:r>
              <a:rPr lang="uk-UA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Глухів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4786314" y="4857760"/>
            <a:ext cx="4000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Миколаївська церква, в якій освячували всіх гетьманів Глухівського періоду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600076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err="1" smtClean="0"/>
              <a:t>Трьох-Анастасіївська</a:t>
            </a:r>
            <a:r>
              <a:rPr lang="uk-UA" dirty="0" smtClean="0"/>
              <a:t> церква</a:t>
            </a:r>
            <a:endParaRPr lang="uk-UA" dirty="0"/>
          </a:p>
        </p:txBody>
      </p:sp>
      <p:pic>
        <p:nvPicPr>
          <p:cNvPr id="8" name="Рисунок 7" descr="DSC_0024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572000" y="928670"/>
            <a:ext cx="4353857" cy="3929090"/>
          </a:xfrm>
          <a:prstGeom prst="rect">
            <a:avLst/>
          </a:prstGeom>
        </p:spPr>
      </p:pic>
      <p:pic>
        <p:nvPicPr>
          <p:cNvPr id="11" name="Рисунок 10" descr="P2070016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00034" y="1785926"/>
            <a:ext cx="3657082" cy="4214842"/>
          </a:xfrm>
          <a:prstGeom prst="rect">
            <a:avLst/>
          </a:prstGeom>
        </p:spPr>
      </p:pic>
      <p:sp>
        <p:nvSpPr>
          <p:cNvPr id="3" name="Управляющая кнопка: назад 2">
            <a:hlinkClick r:id="" action="ppaction://hlinkshowjump?jump=previousslide" highlightClick="1"/>
          </p:cNvPr>
          <p:cNvSpPr/>
          <p:nvPr/>
        </p:nvSpPr>
        <p:spPr>
          <a:xfrm>
            <a:off x="2843808" y="6370100"/>
            <a:ext cx="360040" cy="37126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3347864" y="6370100"/>
            <a:ext cx="360040" cy="37126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7956376" y="6000768"/>
            <a:ext cx="576064" cy="5549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dirty="0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/>
        </p:nvGraphicFramePr>
        <p:xfrm>
          <a:off x="1071538" y="1714488"/>
          <a:ext cx="7431182" cy="4632960"/>
        </p:xfrm>
        <a:graphic>
          <a:graphicData uri="http://schemas.openxmlformats.org/drawingml/2006/table">
            <a:tbl>
              <a:tblPr/>
              <a:tblGrid>
                <a:gridCol w="2385648"/>
                <a:gridCol w="2039476"/>
                <a:gridCol w="3006058"/>
              </a:tblGrid>
              <a:tr h="326281"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Період правління</a:t>
                      </a:r>
                      <a:endParaRPr lang="uk-UA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Столиця</a:t>
                      </a:r>
                      <a:endParaRPr lang="uk-UA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Гетьман</a:t>
                      </a:r>
                      <a:endParaRPr lang="uk-UA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1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1648 - 1657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Чигирин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 smtClean="0"/>
                        <a:t>Богдан Хмельницький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/>
                        <a:t>1657, 1659—1663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Чигирин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 smtClean="0"/>
                        <a:t>Юрій Хмельницький</a:t>
                      </a:r>
                      <a:endParaRPr lang="uk-UA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1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1657—1659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Чигирин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 smtClean="0"/>
                        <a:t>Іван Виговський</a:t>
                      </a:r>
                      <a:endParaRPr lang="uk-UA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612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1663—1665</a:t>
                      </a:r>
                    </a:p>
                    <a:p>
                      <a:r>
                        <a:rPr lang="uk-UA" sz="1600" dirty="0" smtClean="0"/>
                        <a:t>1963-1965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Чигирин</a:t>
                      </a:r>
                    </a:p>
                    <a:p>
                      <a:r>
                        <a:rPr lang="uk-UA" sz="1600" dirty="0" smtClean="0"/>
                        <a:t>Гадяч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Павло Тетеря  та </a:t>
                      </a:r>
                    </a:p>
                    <a:p>
                      <a:r>
                        <a:rPr kumimoji="0" lang="uk-UA" sz="16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Іван Брюховецький</a:t>
                      </a:r>
                      <a:endParaRPr lang="uk-U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/>
                        <a:t>1665—1676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Чигирин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Петро Дорошенко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1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1669—1672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Батурин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Дем'ян Многогрішний</a:t>
                      </a:r>
                      <a:endParaRPr lang="uk-U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1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1672—1687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/>
                        <a:t>Батурин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Івана Самойловича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1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1687—1708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/>
                        <a:t>Батурин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Івана Мазепи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1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1708—1722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/>
                        <a:t>Глухів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/>
                        <a:t>Іван Скоропадський</a:t>
                      </a:r>
                      <a:endParaRPr lang="uk-U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1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1722－1724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Глухів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Павло Полуботок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1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1727—1734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Глухів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Данило Апостол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091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1750—1764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Глухів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Кирило Розумовський</a:t>
                      </a:r>
                      <a:endParaRPr lang="uk-U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Заголовок 1"/>
          <p:cNvSpPr txBox="1">
            <a:spLocks/>
          </p:cNvSpPr>
          <p:nvPr/>
        </p:nvSpPr>
        <p:spPr>
          <a:xfrm>
            <a:off x="714348" y="571480"/>
            <a:ext cx="7929618" cy="1071570"/>
          </a:xfrm>
          <a:prstGeom prst="rect">
            <a:avLst/>
          </a:prstGeom>
        </p:spPr>
        <p:txBody>
          <a:bodyPr vert="horz" lIns="0" tIns="45720" rIns="0" bIns="0" anchor="b">
            <a:normAutofit fontScale="97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Періоди правління і столиці українських гетьманів</a:t>
            </a: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6228184" y="6453336"/>
            <a:ext cx="504056" cy="4046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244408" y="6453336"/>
            <a:ext cx="399558" cy="4046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 advTm="5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Поті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725</TotalTime>
  <Words>200</Words>
  <Application>Microsoft Office PowerPoint</Application>
  <PresentationFormat>Экран (4:3)</PresentationFormat>
  <Paragraphs>85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Потік</vt:lpstr>
      <vt:lpstr>Гетьманські столиці України</vt:lpstr>
      <vt:lpstr>Герби гетьманських столиць</vt:lpstr>
      <vt:lpstr>Чигирин</vt:lpstr>
      <vt:lpstr>Чигирин</vt:lpstr>
      <vt:lpstr>Батурин</vt:lpstr>
      <vt:lpstr>Батурин</vt:lpstr>
      <vt:lpstr>Глухів</vt:lpstr>
      <vt:lpstr>Глухів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Avtor</dc:creator>
  <cp:lastModifiedBy>Саша</cp:lastModifiedBy>
  <cp:revision>73</cp:revision>
  <dcterms:created xsi:type="dcterms:W3CDTF">2009-10-30T22:28:33Z</dcterms:created>
  <dcterms:modified xsi:type="dcterms:W3CDTF">2012-12-20T17:43:19Z</dcterms:modified>
</cp:coreProperties>
</file>