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804" r:id="rId2"/>
    <p:sldMasterId id="2147483816" r:id="rId3"/>
    <p:sldMasterId id="2147483852" r:id="rId4"/>
    <p:sldMasterId id="2147483888" r:id="rId5"/>
    <p:sldMasterId id="2147483960" r:id="rId6"/>
  </p:sldMasterIdLst>
  <p:sldIdLst>
    <p:sldId id="256" r:id="rId7"/>
    <p:sldId id="257" r:id="rId8"/>
    <p:sldId id="258" r:id="rId9"/>
    <p:sldId id="259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FF66FF"/>
    <a:srgbClr val="CC3300"/>
    <a:srgbClr val="FFFF00"/>
    <a:srgbClr val="66CCFF"/>
    <a:srgbClr val="3399FF"/>
    <a:srgbClr val="66FF33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FFC2A53B-8057-45ED-AF1E-6BEFB23320F0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F66BE5C-0DA4-495B-BA74-7037E60AE4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F6553-BC80-4374-96AC-05A420128B62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AA8A8-3F68-4C03-9959-E377A48350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BB688-46A9-495A-976B-219745325D90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8E025-203A-4084-99C4-720E68E7AC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AA99516E-CECC-455B-A20F-8D8C27EF98F2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9779A2D-69BE-407C-B5F9-BA5650EC5B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E02BC-FE77-4248-B1A0-72758AF7E4D9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AB3F-FFBC-4CD6-B471-CCC3DA8C3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C5ECA-E6AA-463E-ACD0-B7A79D4D6C26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482E0-ADBC-4516-9977-75C415A258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67638-A666-474A-91A5-74DD97995BCB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1F4BF-0823-4BB7-A06E-B17BD217FD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5F402-015F-4219-A541-748E27F3AD16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FC4A5DC-08A9-4618-A003-2A2BE64DAE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7CDD8-3D30-43E3-9031-5F78B142B16E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A53AA-400A-4CAF-ABCF-FD170BA09E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C68CF-EB36-4236-9D7C-6BC25AADC235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21066-E6C9-4960-BF1A-3A3F8FE787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A36CC408-2051-44D7-84E5-BCCB542DC8E7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8A9867C-DFBA-433B-9106-F8B17E577B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359EC-A54C-4836-9341-46D7404C7354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2514F-9423-4A4F-99B6-82467442A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6AC9FEDD-DC08-4FB0-9E10-5259889B381F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F0EC23A4-D5F0-45B6-93F4-8ED84AE884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BFF70-2713-4524-B2B3-2EADC30F4663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C8775-55D6-41B7-9AC6-26181D256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F121A-0ACA-4266-9755-C7E6FF40904C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B9718-10DB-4EC2-8058-93FA29F1AC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39501-E990-4AD8-9ED6-F5C8D968A47D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5DDEE-6240-43D9-9E49-D71B41424F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7F324-1131-45F8-9259-C941CE62BA29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732AB-0A17-455C-82DA-70ABE6FC49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23D17-5483-496E-B7D1-887039E3EA81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6CF12-2D24-43A1-A763-B4A41967F1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31DC1-3E37-4849-BEFD-2D662EBD9F0C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2BD4F-5A0C-4E9A-827C-D1BD2A48A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D592D-4E57-49B5-A2D2-45B7A73A2986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11125-64E9-4607-91E6-A37C9713A9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937FD-2151-4AE3-81B0-0A76E9518A69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6EF50-05F1-4F1A-BBDC-0CED9124E4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D96D0-92E3-4B45-A586-2B57B0C6DFCD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2BE55-DBD8-4781-B941-F4033D404E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7F754-3FB5-4BB1-B5D7-0BB24BE6B1FC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BDCEE-1FF1-4941-8610-68B6A3DE78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E670E-F4E0-443E-9795-2272E42BC04B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550AD-B60E-4945-AB8D-7A9CE8F4C5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39E1C-AE7C-4EA5-B80A-8110C0A70363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AABBD-5625-416D-9578-5A070F8437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20D5-9CFA-42F4-80AF-FCEDAB7801C1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4DB79-E30D-4BBB-BC54-B64FAEA0EE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053E8-1978-4650-A565-4F192327730E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FE1A6-67DB-405F-8611-AAB8F0A170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A08EF-597E-4FFB-B9BF-99D8CE9C28F2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FF88D-00DE-454F-9A02-CA624E8F0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5EE90-A2BA-4FF1-B558-C02A1D13A462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A581A-8540-4753-9503-D8DD9F950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97783-0B81-4994-AD40-B64A53380044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21D06-C877-47DA-98A6-D3574A60A5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126EF-2CDE-4E3C-BB57-6949A8B11EEA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281BB-A43B-40AA-AE53-C4983987D2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D651C-77EC-49BE-9109-FECD8E0A552D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A462E-EB0B-49BB-9D7B-3B8F754B9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9E667-1331-4DEE-8920-0546C905093C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AAA59-CE3A-43DB-8634-F43D367196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2E8A2-F352-47ED-B757-9C34E3A8C1A1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247CF-F0C2-4206-B64F-EC5ACA7860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8D703-61CC-452C-B0AD-51C65694DAEA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3A8F8-630F-4ED6-AD90-F7C33D0D5F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0CA40-15C5-4B91-8758-2C9DBE204B42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43EB1-C707-47C1-99D1-0249FAF624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31783-30C3-4F54-B20C-F6B70E656ADA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71C77-A648-45E9-BA4D-91F55D2B04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BDB68-1B41-44CC-B65B-B9815565667A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DC492-E91D-4EA6-BBEC-E770B28470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4C6EE-64E3-48F5-B918-38DECC2E14D2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24D13-A84E-48F7-AEA9-ED11180160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9EE32C11-1A58-4EC6-A2C0-6333E574DCA0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0460FF-DDCB-4F2A-A6F1-BB5291B012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83023-95AA-4886-88BA-C8DD6444E80A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F6196-E1BB-4744-8EF0-5D4A2081F7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4432E-803D-4240-93BE-251F81CA1FC4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4E1E2-EEF6-4C8B-A9FA-6E97E7348D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6CA0-5372-4B65-8D98-0AB77A531F51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14D7-F32C-48B4-9D79-FD0E6A9D0D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F2AAA-F7F2-4122-8FAD-218D0C3DD4FB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8878E29-83CC-484C-A383-B36F68F39D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AE472-182E-4ECF-B0FA-857F059EA555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CB81F2F-2D33-499B-9CFD-C8B39A1B96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E8C6E-B33F-479E-A69B-F9EB05950476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F92C4-E9E1-4F4F-B955-8ED48F31A6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B6940-96F3-4514-9691-2603B641E863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C0516-2D6F-41D1-A5A1-069CCA2701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AE725FB4-D91F-4469-AE7C-366F2F16B5F0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1F644C3B-DBD1-4156-A70D-1998C2BB70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CDCDA8A9-5E06-4040-B4A9-C4DCE0D871CD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4E649111-F80A-489B-94FC-D6C313A2AA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39EEF-B809-47A9-9A21-837DECD0CEEA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B130C-6074-4D3A-ADFF-49A5CEBA90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4B9D5-3581-44B6-B74F-8FE080CF5702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18351-47B8-40B2-8E67-A296C27721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ED9FF11D-701F-46F6-B3A4-E30F1651A848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45B3BAB-EB21-4B3C-AD20-95D6204559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EE0FB-4678-49A0-B8D0-7C4402EB9A93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3DEAC-6A7A-40F4-BAA9-C2DC8BD6AE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02DC3-BFCC-4F0E-A573-AA6494E6D3EC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C2B19-9EAA-4C14-AA7F-F0DBCF228E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EEAEB-D249-4FF1-80E6-1FB64BD59F2B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83B62-4499-4E13-A316-860627E056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711CA-0A1A-4897-8E2F-631641B01391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BEFEB-E769-4BCE-93CC-E7E02783A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37404-EFC1-4266-B488-A626D4F88667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8FB992B-CDA3-48D1-9297-82F5280217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7509A-89CC-4253-99B4-B9AB14662FC5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C4242-7259-42E4-83E2-163EF17D6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B9CE7-ED6A-4BCB-8F13-BBA52DC12A76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C0DAC-EC41-470C-A3A7-D8F57831B6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96BAF359-E06C-40DC-8210-E6107EF57AFF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30A26DB5-8FFD-4FCC-8377-719CB43FF5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8DED4BD-8867-40D5-A44C-AB333D781BCA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B069B939-E0CC-4B28-8287-88028801CA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DC02F-E334-40B4-86FF-A85E489880D3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48D54-2A37-4D81-80D0-1C043B6F4C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894C2-1F41-4FE3-9E9E-F7A98932794F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3ACBA-EC58-4039-A261-D7B4432BBE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82601-AF83-4864-AC51-482F2D6B4601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86500-26FD-471D-8C46-DE77439A70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84A4287-CF43-4801-9DBF-23986326D6E2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1A3F9173-3882-4137-A206-A8D37BCA6A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0908067D-84C7-4B59-A75E-131150C0D6BD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A0263736-F177-4EDB-9F50-AE76855A61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2C6605-266E-4D92-8980-9EC3F9F1204A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FB0754-3617-44A9-BD76-5F921EFC5E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7" r:id="rId1"/>
    <p:sldLayoutId id="2147484028" r:id="rId2"/>
    <p:sldLayoutId id="2147484029" r:id="rId3"/>
    <p:sldLayoutId id="2147483995" r:id="rId4"/>
    <p:sldLayoutId id="2147484030" r:id="rId5"/>
    <p:sldLayoutId id="2147483994" r:id="rId6"/>
    <p:sldLayoutId id="2147483993" r:id="rId7"/>
    <p:sldLayoutId id="2147484031" r:id="rId8"/>
    <p:sldLayoutId id="2147484032" r:id="rId9"/>
    <p:sldLayoutId id="2147483992" r:id="rId10"/>
    <p:sldLayoutId id="2147483991" r:id="rId11"/>
  </p:sldLayoutIdLst>
  <p:txStyles>
    <p:titleStyle>
      <a:lvl1pPr marL="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31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180434-B7A1-47C5-8266-2EB2F50A2284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2E1BCE-C4A1-49A3-A916-D79E43319E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00" r:id="rId4"/>
    <p:sldLayoutId id="2147484036" r:id="rId5"/>
    <p:sldLayoutId id="2147483999" r:id="rId6"/>
    <p:sldLayoutId id="2147483998" r:id="rId7"/>
    <p:sldLayoutId id="2147484037" r:id="rId8"/>
    <p:sldLayoutId id="2147484038" r:id="rId9"/>
    <p:sldLayoutId id="2147483997" r:id="rId10"/>
    <p:sldLayoutId id="2147483996" r:id="rId11"/>
  </p:sldLayoutIdLst>
  <p:txStyles>
    <p:titleStyle>
      <a:lvl1pPr marL="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E3E3E3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E3E3E3"/>
          </a:solidFill>
          <a:latin typeface="Century Gothic" pitchFamily="34" charset="0"/>
        </a:defRPr>
      </a:lvl2pPr>
      <a:lvl3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E3E3E3"/>
          </a:solidFill>
          <a:latin typeface="Century Gothic" pitchFamily="34" charset="0"/>
        </a:defRPr>
      </a:lvl3pPr>
      <a:lvl4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E3E3E3"/>
          </a:solidFill>
          <a:latin typeface="Century Gothic" pitchFamily="34" charset="0"/>
        </a:defRPr>
      </a:lvl4pPr>
      <a:lvl5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E3E3E3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E3E3E3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E3E3E3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E3E3E3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E3E3E3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E6E6E6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5604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5605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2380CB-226B-4A8E-B8F7-3B5FF936EE3D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CBD3B0-4FC1-4357-B6B8-20CFCF54D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06" r:id="rId2"/>
    <p:sldLayoutId id="2147484040" r:id="rId3"/>
    <p:sldLayoutId id="2147484005" r:id="rId4"/>
    <p:sldLayoutId id="2147484041" r:id="rId5"/>
    <p:sldLayoutId id="2147484004" r:id="rId6"/>
    <p:sldLayoutId id="2147484003" r:id="rId7"/>
    <p:sldLayoutId id="2147484042" r:id="rId8"/>
    <p:sldLayoutId id="2147484043" r:id="rId9"/>
    <p:sldLayoutId id="2147484002" r:id="rId10"/>
    <p:sldLayoutId id="21474840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789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789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39B4E9-9524-43B3-B54E-B255C7C26662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50EE6A-2BAD-409B-B633-E4FA682ACA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37897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16" r:id="rId1"/>
    <p:sldLayoutId id="2147484015" r:id="rId2"/>
    <p:sldLayoutId id="2147484014" r:id="rId3"/>
    <p:sldLayoutId id="2147484013" r:id="rId4"/>
    <p:sldLayoutId id="2147484012" r:id="rId5"/>
    <p:sldLayoutId id="2147484011" r:id="rId6"/>
    <p:sldLayoutId id="2147484010" r:id="rId7"/>
    <p:sldLayoutId id="2147484009" r:id="rId8"/>
    <p:sldLayoutId id="2147484044" r:id="rId9"/>
    <p:sldLayoutId id="2147484008" r:id="rId10"/>
    <p:sldLayoutId id="21474840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0182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A04ED2-62CD-4A53-B500-2AEF2EB87631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85A8FE-1235-43F5-ACD6-31D2533809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21" r:id="rId4"/>
    <p:sldLayoutId id="2147484048" r:id="rId5"/>
    <p:sldLayoutId id="2147484020" r:id="rId6"/>
    <p:sldLayoutId id="2147484019" r:id="rId7"/>
    <p:sldLayoutId id="2147484049" r:id="rId8"/>
    <p:sldLayoutId id="2147484050" r:id="rId9"/>
    <p:sldLayoutId id="2147484018" r:id="rId10"/>
    <p:sldLayoutId id="2147484017" r:id="rId11"/>
  </p:sldLayoutIdLst>
  <p:txStyles>
    <p:titleStyle>
      <a:lvl1pPr marL="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749CD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2pPr>
      <a:lvl3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3pPr>
      <a:lvl4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4pPr>
      <a:lvl5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97ACD0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247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71FC43-6074-46B9-8AEE-BF42C76E1CAA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577CF6-96DA-43C6-9401-1969573E95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26" r:id="rId4"/>
    <p:sldLayoutId id="2147484054" r:id="rId5"/>
    <p:sldLayoutId id="2147484025" r:id="rId6"/>
    <p:sldLayoutId id="2147484024" r:id="rId7"/>
    <p:sldLayoutId id="2147484055" r:id="rId8"/>
    <p:sldLayoutId id="2147484056" r:id="rId9"/>
    <p:sldLayoutId id="2147484023" r:id="rId10"/>
    <p:sldLayoutId id="2147484022" r:id="rId11"/>
  </p:sldLayoutIdLst>
  <p:txStyles>
    <p:titleStyle>
      <a:lvl1pPr marL="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D96C89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D96C89"/>
          </a:solidFill>
          <a:latin typeface="Century Gothic" pitchFamily="34" charset="0"/>
        </a:defRPr>
      </a:lvl2pPr>
      <a:lvl3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D96C89"/>
          </a:solidFill>
          <a:latin typeface="Century Gothic" pitchFamily="34" charset="0"/>
        </a:defRPr>
      </a:lvl3pPr>
      <a:lvl4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D96C89"/>
          </a:solidFill>
          <a:latin typeface="Century Gothic" pitchFamily="34" charset="0"/>
        </a:defRPr>
      </a:lvl4pPr>
      <a:lvl5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D96C89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D96C89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D96C89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D96C89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D96C89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CD91A0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User\&#1056;&#1072;&#1073;&#1086;&#1095;&#1080;&#1081;%20&#1089;&#1090;&#1086;&#1083;\&#1055;&#1088;&#1077;&#1079;&#1077;&#1085;&#1090;&#1072;&#1094;&#1110;&#1103;\chris_spheeris_-_always(zaycev.net).mp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928802"/>
            <a:ext cx="9144000" cy="17526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4000" b="1" cap="all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Презентація на тему: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4000" b="1" cap="all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“ Голодомор 1921 – 1923 років “</a:t>
            </a:r>
            <a:endParaRPr lang="ru-RU" sz="4000" b="1" cap="all" dirty="0">
              <a:ln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7" name="chris_spheeris_-_always(zaycev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313" y="1428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5703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00174"/>
          </a:xfrm>
        </p:spPr>
        <p:txBody>
          <a:bodyPr/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ПЛАН:</a:t>
            </a: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071678"/>
            <a:ext cx="8929718" cy="4071966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  </a:t>
            </a:r>
            <a: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Причини першого Голодомору в Україні 1921-1923 </a:t>
            </a:r>
            <a:r>
              <a:rPr lang="uk-UA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р.р</a:t>
            </a:r>
            <a: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.;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b="1" dirty="0" smtClean="0">
              <a:solidFill>
                <a:schemeClr val="bg1">
                  <a:lumMod val="95000"/>
                  <a:lumOff val="5000"/>
                </a:schemeClr>
              </a:solidFill>
              <a:latin typeface="+mj-lt"/>
            </a:endParaRP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  </a:t>
            </a:r>
            <a: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Події, які спіткали український народ;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b="1" dirty="0" smtClean="0">
              <a:solidFill>
                <a:schemeClr val="bg1">
                  <a:lumMod val="95000"/>
                  <a:lumOff val="5000"/>
                </a:schemeClr>
              </a:solidFill>
              <a:latin typeface="+mj-lt"/>
            </a:endParaRP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  Наслідки Голодомору в Україні;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uk-UA" b="1" dirty="0" smtClean="0">
              <a:solidFill>
                <a:schemeClr val="bg1">
                  <a:lumMod val="95000"/>
                  <a:lumOff val="5000"/>
                </a:schemeClr>
              </a:solidFill>
              <a:latin typeface="+mj-lt"/>
            </a:endParaRP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  Висновок.</a:t>
            </a:r>
          </a:p>
        </p:txBody>
      </p:sp>
    </p:spTree>
  </p:cSld>
  <p:clrMapOvr>
    <a:masterClrMapping/>
  </p:clrMapOvr>
  <p:transition spd="slow" advTm="5500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143116"/>
            <a:ext cx="9144000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Голодомор – геноцид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української нації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slow" advTm="3391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28670"/>
            <a:ext cx="9144000" cy="1399032"/>
          </a:xfrm>
        </p:spPr>
        <p:txBody>
          <a:bodyPr>
            <a:noAutofit/>
          </a:bodyPr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uk-UA" sz="8800" dirty="0" smtClean="0">
                <a:ln w="6350"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latin typeface="Bickham Script Two" pitchFamily="66" charset="0"/>
                <a:cs typeface="Arial" pitchFamily="34" charset="0"/>
              </a:rPr>
              <a:t>Причини голодомору:</a:t>
            </a:r>
            <a:endParaRPr lang="ru-RU" sz="8800" dirty="0">
              <a:ln w="6350">
                <a:solidFill>
                  <a:srgbClr val="C00000"/>
                </a:solidFill>
              </a:ln>
              <a:solidFill>
                <a:srgbClr val="C00000"/>
              </a:solidFill>
              <a:effectLst/>
              <a:latin typeface="Bickham Script Two" pitchFamily="66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786063"/>
            <a:ext cx="9144000" cy="3046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sz="2400" dirty="0">
                <a:ln w="18415" cmpd="sng">
                  <a:noFill/>
                  <a:prstDash val="solid"/>
                </a:ln>
                <a:solidFill>
                  <a:srgbClr val="FFCC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Політика продрозкладки вбачала: вилучення зерна та продуктів харчування в селян продзагонами…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sz="2400" dirty="0">
                <a:ln w="18415" cmpd="sng">
                  <a:noFill/>
                  <a:prstDash val="solid"/>
                </a:ln>
                <a:solidFill>
                  <a:srgbClr val="FFCC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Не сприйняття радянської влади та політики в Україні…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sz="2400" dirty="0">
                <a:ln w="18415" cmpd="sng">
                  <a:noFill/>
                  <a:prstDash val="solid"/>
                </a:ln>
                <a:solidFill>
                  <a:srgbClr val="FFCC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Відсутність допомоги з боку держави…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sz="2400" dirty="0">
                <a:ln w="18415" cmpd="sng">
                  <a:noFill/>
                  <a:prstDash val="solid"/>
                </a:ln>
                <a:solidFill>
                  <a:srgbClr val="FFCC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Неврожай, посуха;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sz="2400" dirty="0">
                <a:ln w="18415" cmpd="sng">
                  <a:noFill/>
                  <a:prstDash val="solid"/>
                </a:ln>
                <a:solidFill>
                  <a:srgbClr val="FFCC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Скорочення посівних площ;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sz="2400" dirty="0">
                <a:ln w="18415" cmpd="sng">
                  <a:noFill/>
                  <a:prstDash val="solid"/>
                </a:ln>
                <a:solidFill>
                  <a:srgbClr val="FFCC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Недолуга аграрна політика уряду…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sz="2400" dirty="0">
                <a:ln w="18415" cmpd="sng">
                  <a:noFill/>
                  <a:prstDash val="solid"/>
                </a:ln>
                <a:solidFill>
                  <a:srgbClr val="FFCC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Незацікавленість селян в своїй праці.</a:t>
            </a:r>
          </a:p>
        </p:txBody>
      </p:sp>
    </p:spTree>
  </p:cSld>
  <p:clrMapOvr>
    <a:masterClrMapping/>
  </p:clrMapOvr>
  <p:transition spd="slow" advTm="8890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42875" y="1000125"/>
            <a:ext cx="5143500" cy="58578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Володимир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Ілліч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Ленін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(1870 - 1924) 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- </a:t>
            </a:r>
            <a:r>
              <a:rPr lang="ru-RU" sz="1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політичний</a:t>
            </a:r>
            <a:r>
              <a:rPr lang="ru-RU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діяч</a:t>
            </a:r>
            <a:r>
              <a:rPr lang="ru-RU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 </a:t>
            </a:r>
            <a:r>
              <a:rPr lang="ru-RU" sz="1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революціонер</a:t>
            </a:r>
            <a:r>
              <a:rPr lang="ru-RU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 </a:t>
            </a:r>
            <a:r>
              <a:rPr lang="ru-RU" sz="1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засновник</a:t>
            </a:r>
            <a:r>
              <a:rPr lang="ru-RU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Більшовицької</a:t>
            </a:r>
            <a:r>
              <a:rPr lang="ru-RU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партії</a:t>
            </a:r>
            <a:r>
              <a:rPr lang="ru-RU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500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Саме Ленін заснував політику Голодомору: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5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·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Плавномірно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проводима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політику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московських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загарб-ників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щодо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українського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народу,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що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мала на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меті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: </a:t>
            </a:r>
            <a:r>
              <a:rPr lang="ru-RU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</a:t>
            </a:r>
            <a:r>
              <a:rPr lang="ru-RU" sz="16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без-карний</a:t>
            </a:r>
            <a:r>
              <a:rPr lang="ru-RU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економічний</a:t>
            </a:r>
            <a:r>
              <a:rPr lang="ru-RU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грабунок</a:t>
            </a:r>
            <a:r>
              <a:rPr lang="ru-RU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 2. </a:t>
            </a:r>
            <a:r>
              <a:rPr lang="ru-RU" sz="16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підрив</a:t>
            </a:r>
            <a:r>
              <a:rPr lang="ru-RU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генофонду </a:t>
            </a:r>
            <a:r>
              <a:rPr lang="ru-RU" sz="16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ук-раїнської</a:t>
            </a:r>
            <a:r>
              <a:rPr lang="ru-RU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нації</a:t>
            </a:r>
            <a:r>
              <a:rPr lang="ru-RU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 3. </a:t>
            </a:r>
            <a:r>
              <a:rPr lang="ru-RU" sz="16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придушення</a:t>
            </a:r>
            <a:r>
              <a:rPr lang="ru-RU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національно</a:t>
            </a:r>
            <a:r>
              <a:rPr lang="ru-RU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- </a:t>
            </a:r>
            <a:r>
              <a:rPr lang="ru-RU" sz="16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визвольного</a:t>
            </a:r>
            <a:r>
              <a:rPr lang="ru-RU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руху</a:t>
            </a:r>
            <a:r>
              <a:rPr lang="ru-RU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·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Нещадний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економічний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взиск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та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грабунок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українського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народу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московськими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окупантами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з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метою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забеспечення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радянської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влади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ресурсами до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існування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·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Планове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вилучення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московськими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військами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продукції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у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населення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незважаючи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навіть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на посуху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і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велику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шкоду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нанесену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сільському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господарству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за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період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затяжної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вій-ни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·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Нищеня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великих та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малих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землевласників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-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господарів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і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вперше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запроваджене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рабство в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Україні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у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формі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колгосп-ного</a:t>
            </a:r>
            <a:r>
              <a:rPr lang="ru-RU" sz="160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ладу;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7" name="Содержимое 6" descr="wallpaper_lenin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286380" y="1357298"/>
            <a:ext cx="3703998" cy="5102526"/>
          </a:xfrm>
          <a:ln w="38100"/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285728"/>
            <a:ext cx="9144000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“Діяч-мучитель”</a:t>
            </a:r>
            <a:r>
              <a:rPr lang="uk-UA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українського народу.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slow" advTm="6484">
    <p:cover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57950" y="642918"/>
            <a:ext cx="2786050" cy="600079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Голодне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лихо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спричинило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значний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спад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сільського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гос-подарства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Миколаївській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Запорізькій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повітах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Одесь-кої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Катеринославської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До-нецької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губерній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засівна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площа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зменшилася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25% нормального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засіву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Порівняно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1920 р., на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За-поріжжі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недосів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ярини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3 рази, а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озимини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у 2 рази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більший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На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Донеччині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засіяно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всього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70%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площі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ми-нулого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року.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Загальне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число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худоби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голодних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губерніях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зменшилося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майже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поло-вину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За браком коней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більша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частина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селян не мала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змоги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обробити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поле. За таких умов,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наприклад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кукурудза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могла бути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вповні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засіяна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Селяни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внаслідок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три-валого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голоду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підупали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си-лах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могли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обробляти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по-ля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</a:t>
            </a:r>
            <a:r>
              <a:rPr lang="ru-RU" sz="1600" dirty="0" err="1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належить</a:t>
            </a:r>
            <a:r>
              <a:rPr lang="ru-RU" sz="1600" dirty="0" smtClean="0">
                <a:ln>
                  <a:solidFill>
                    <a:srgbClr val="FF66FF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1600" dirty="0">
              <a:ln>
                <a:solidFill>
                  <a:srgbClr val="FF66FF"/>
                </a:solidFill>
              </a:ln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Содержимое 4" descr="1224844848-57949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785794"/>
            <a:ext cx="2666426" cy="2857520"/>
          </a:xfrm>
          <a:effectLst>
            <a:softEdge rad="112500"/>
          </a:effec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313" y="0"/>
            <a:ext cx="8715375" cy="6143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Наслідки Голокосту - Голодомору в Україні: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6" name="Рисунок 5" descr="humanitarian-1276-1-57950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928670"/>
            <a:ext cx="3400273" cy="25336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golod 193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44" y="3571876"/>
            <a:ext cx="6037284" cy="32861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Tm="6828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1"/>
            <a:ext cx="7317604" cy="1285860"/>
          </a:xfrm>
        </p:spPr>
        <p:txBody>
          <a:bodyPr numCol="1">
            <a:prstTxWarp prst="textCurveUp">
              <a:avLst/>
            </a:prstTxWarp>
            <a:noAutofit/>
          </a:bodyPr>
          <a:lstStyle/>
          <a:p>
            <a:pPr marL="484632" algn="l" eaLnBrk="1" fontAlgn="auto" hangingPunct="1">
              <a:spcAft>
                <a:spcPts val="0"/>
              </a:spcAft>
              <a:defRPr/>
            </a:pPr>
            <a:r>
              <a:rPr lang="uk-UA" sz="4000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Calibri" pitchFamily="34" charset="0"/>
                <a:cs typeface="Calibri" pitchFamily="34" charset="0"/>
              </a:rPr>
              <a:t>Висновок:</a:t>
            </a:r>
            <a:endParaRPr lang="ru-RU" sz="4000" cap="all" dirty="0">
              <a:ln w="9000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571612"/>
            <a:ext cx="8929718" cy="5286388"/>
          </a:xfrm>
        </p:spPr>
        <p:txBody>
          <a:bodyPr>
            <a:normAutofit fontScale="700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3400" dirty="0" smtClean="0">
                <a:ln>
                  <a:solidFill>
                    <a:srgbClr val="66CCFF"/>
                  </a:solidFill>
                </a:ln>
                <a:solidFill>
                  <a:srgbClr val="66CCFF"/>
                </a:solidFill>
              </a:rPr>
              <a:t>Голодомор приніс такі наслідки: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dirty="0" smtClean="0">
              <a:ln>
                <a:solidFill>
                  <a:srgbClr val="66CCFF"/>
                </a:solidFill>
              </a:ln>
              <a:solidFill>
                <a:srgbClr val="66CCFF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ln>
                  <a:solidFill>
                    <a:srgbClr val="66CCFF"/>
                  </a:solidFill>
                </a:ln>
                <a:solidFill>
                  <a:srgbClr val="66CCFF"/>
                </a:solidFill>
              </a:rPr>
              <a:t>- Людські втрати: тільки в 1921 р. в Україні померли від голоду </a:t>
            </a:r>
            <a:r>
              <a:rPr lang="uk-UA" b="1" dirty="0" smtClean="0">
                <a:ln>
                  <a:solidFill>
                    <a:srgbClr val="66CCFF"/>
                  </a:solidFill>
                </a:ln>
                <a:solidFill>
                  <a:srgbClr val="FF0000"/>
                </a:solidFill>
              </a:rPr>
              <a:t>сотні тисяч селян;</a:t>
            </a:r>
            <a:endParaRPr lang="ru-RU" b="1" dirty="0" smtClean="0">
              <a:ln>
                <a:solidFill>
                  <a:srgbClr val="66CCFF"/>
                </a:solidFill>
              </a:ln>
              <a:solidFill>
                <a:srgbClr val="FF000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ln>
                  <a:solidFill>
                    <a:srgbClr val="66CCFF"/>
                  </a:solidFill>
                </a:ln>
                <a:solidFill>
                  <a:srgbClr val="66CCFF"/>
                </a:solidFill>
              </a:rPr>
              <a:t> </a:t>
            </a:r>
            <a:endParaRPr lang="ru-RU" dirty="0" smtClean="0">
              <a:ln>
                <a:solidFill>
                  <a:srgbClr val="66CCFF"/>
                </a:solidFill>
              </a:ln>
              <a:solidFill>
                <a:srgbClr val="66CCFF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ln>
                  <a:solidFill>
                    <a:srgbClr val="66CCFF"/>
                  </a:solidFill>
                </a:ln>
                <a:solidFill>
                  <a:srgbClr val="66CCFF"/>
                </a:solidFill>
              </a:rPr>
              <a:t>- Придушення повстанського руху на півдні Україні. В умовах </a:t>
            </a:r>
            <a:r>
              <a:rPr lang="uk-UA" dirty="0" err="1" smtClean="0">
                <a:ln>
                  <a:solidFill>
                    <a:srgbClr val="66CCFF"/>
                  </a:solidFill>
                </a:ln>
                <a:solidFill>
                  <a:srgbClr val="66CCFF"/>
                </a:solidFill>
              </a:rPr>
              <a:t>го-лоду</a:t>
            </a:r>
            <a:r>
              <a:rPr lang="uk-UA" dirty="0" smtClean="0">
                <a:ln>
                  <a:solidFill>
                    <a:srgbClr val="66CCFF"/>
                  </a:solidFill>
                </a:ln>
                <a:solidFill>
                  <a:srgbClr val="66CCFF"/>
                </a:solidFill>
              </a:rPr>
              <a:t> повстанський рух позбавився підтримки селянства і пішов на спад; для більшовицького режиму голод став фактором, який заспокоював селян ефективніше, </a:t>
            </a:r>
            <a:r>
              <a:rPr lang="uk-UA" b="1" dirty="0" smtClean="0">
                <a:ln>
                  <a:solidFill>
                    <a:srgbClr val="66CCFF"/>
                  </a:solidFill>
                </a:ln>
                <a:solidFill>
                  <a:srgbClr val="FF0000"/>
                </a:solidFill>
              </a:rPr>
              <a:t>ніж каральні експедиції більшовицьких військ;</a:t>
            </a:r>
            <a:endParaRPr lang="ru-RU" b="1" dirty="0" smtClean="0">
              <a:ln>
                <a:solidFill>
                  <a:srgbClr val="66CCFF"/>
                </a:solidFill>
              </a:ln>
              <a:solidFill>
                <a:srgbClr val="FF000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ln>
                  <a:solidFill>
                    <a:srgbClr val="66CCFF"/>
                  </a:solidFill>
                </a:ln>
                <a:solidFill>
                  <a:srgbClr val="66CCFF"/>
                </a:solidFill>
              </a:rPr>
              <a:t> </a:t>
            </a:r>
            <a:endParaRPr lang="ru-RU" dirty="0" smtClean="0">
              <a:ln>
                <a:solidFill>
                  <a:srgbClr val="66CCFF"/>
                </a:solidFill>
              </a:ln>
              <a:solidFill>
                <a:srgbClr val="66CCFF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ln>
                  <a:solidFill>
                    <a:srgbClr val="66CCFF"/>
                  </a:solidFill>
                </a:ln>
                <a:solidFill>
                  <a:srgbClr val="66CCFF"/>
                </a:solidFill>
              </a:rPr>
              <a:t>- За рахунок українського селянства більшовики вирішили </a:t>
            </a:r>
            <a:r>
              <a:rPr lang="uk-UA" dirty="0" err="1" smtClean="0">
                <a:ln>
                  <a:solidFill>
                    <a:srgbClr val="66CCFF"/>
                  </a:solidFill>
                </a:ln>
                <a:solidFill>
                  <a:srgbClr val="66CCFF"/>
                </a:solidFill>
              </a:rPr>
              <a:t>проб-лему</a:t>
            </a:r>
            <a:r>
              <a:rPr lang="uk-UA" dirty="0" smtClean="0">
                <a:ln>
                  <a:solidFill>
                    <a:srgbClr val="66CCFF"/>
                  </a:solidFill>
                </a:ln>
                <a:solidFill>
                  <a:srgbClr val="66CCFF"/>
                </a:solidFill>
              </a:rPr>
              <a:t> поставок продовольства в промислові центри і змогли втримати владу в умовах кризи.</a:t>
            </a:r>
            <a:endParaRPr lang="ru-RU" dirty="0" smtClean="0">
              <a:ln>
                <a:solidFill>
                  <a:srgbClr val="66CCFF"/>
                </a:solidFill>
              </a:ln>
              <a:solidFill>
                <a:srgbClr val="66CCFF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3400" b="1" dirty="0" smtClean="0">
                <a:ln>
                  <a:solidFill>
                    <a:srgbClr val="66CCFF"/>
                  </a:solidFill>
                </a:ln>
                <a:solidFill>
                  <a:srgbClr val="FF0000"/>
                </a:solidFill>
              </a:rPr>
              <a:t> </a:t>
            </a:r>
            <a:endParaRPr lang="ru-RU" sz="3400" b="1" dirty="0" smtClean="0">
              <a:ln>
                <a:solidFill>
                  <a:srgbClr val="66CCFF"/>
                </a:solidFill>
              </a:ln>
              <a:solidFill>
                <a:srgbClr val="FF000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3400" b="1" dirty="0" smtClean="0">
                <a:ln>
                  <a:solidFill>
                    <a:srgbClr val="66CCFF"/>
                  </a:solidFill>
                </a:ln>
                <a:solidFill>
                  <a:srgbClr val="FF0000"/>
                </a:solidFill>
              </a:rPr>
              <a:t>Таким чином, в 1921-1923 </a:t>
            </a:r>
            <a:r>
              <a:rPr lang="uk-UA" sz="3400" b="1" dirty="0" err="1" smtClean="0">
                <a:ln>
                  <a:solidFill>
                    <a:srgbClr val="66CCFF"/>
                  </a:solidFill>
                </a:ln>
                <a:solidFill>
                  <a:srgbClr val="FF0000"/>
                </a:solidFill>
              </a:rPr>
              <a:t>р.р</a:t>
            </a:r>
            <a:r>
              <a:rPr lang="uk-UA" sz="3400" b="1" dirty="0" smtClean="0">
                <a:ln>
                  <a:solidFill>
                    <a:srgbClr val="66CCFF"/>
                  </a:solidFill>
                </a:ln>
                <a:solidFill>
                  <a:srgbClr val="FF0000"/>
                </a:solidFill>
              </a:rPr>
              <a:t>. в Україну вперше був </a:t>
            </a:r>
            <a:r>
              <a:rPr lang="uk-UA" sz="3400" b="1" dirty="0" err="1" smtClean="0">
                <a:ln>
                  <a:solidFill>
                    <a:srgbClr val="66CCFF"/>
                  </a:solidFill>
                </a:ln>
                <a:solidFill>
                  <a:srgbClr val="FF0000"/>
                </a:solidFill>
              </a:rPr>
              <a:t>ви-користаний</a:t>
            </a:r>
            <a:r>
              <a:rPr lang="uk-UA" sz="3400" b="1" dirty="0" smtClean="0">
                <a:ln>
                  <a:solidFill>
                    <a:srgbClr val="66CCFF"/>
                  </a:solidFill>
                </a:ln>
                <a:solidFill>
                  <a:srgbClr val="FF0000"/>
                </a:solidFill>
              </a:rPr>
              <a:t> терор голодом, як форма здійснення </a:t>
            </a:r>
            <a:r>
              <a:rPr lang="uk-UA" sz="3400" b="1" dirty="0" err="1" smtClean="0">
                <a:ln>
                  <a:solidFill>
                    <a:srgbClr val="66CCFF"/>
                  </a:solidFill>
                </a:ln>
                <a:solidFill>
                  <a:srgbClr val="FF0000"/>
                </a:solidFill>
              </a:rPr>
              <a:t>дер-жавної</a:t>
            </a:r>
            <a:r>
              <a:rPr lang="uk-UA" sz="3400" b="1" dirty="0" smtClean="0">
                <a:ln>
                  <a:solidFill>
                    <a:srgbClr val="66CCFF"/>
                  </a:solidFill>
                </a:ln>
                <a:solidFill>
                  <a:srgbClr val="FF0000"/>
                </a:solidFill>
              </a:rPr>
              <a:t> політики.</a:t>
            </a:r>
            <a:endParaRPr lang="ru-RU" sz="3400" b="1" dirty="0" smtClean="0">
              <a:ln>
                <a:solidFill>
                  <a:srgbClr val="66CCFF"/>
                </a:solidFill>
              </a:ln>
              <a:solidFill>
                <a:srgbClr val="FF000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3400" b="1" dirty="0">
              <a:ln>
                <a:solidFill>
                  <a:srgbClr val="66CCFF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7703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428868"/>
            <a:ext cx="9143999" cy="201593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500" b="1" dirty="0" err="1">
                <a:ln w="24500" cmpd="dbl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CC33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nastasiaScript" pitchFamily="2" charset="0"/>
                <a:cs typeface="+mn-cs"/>
              </a:rPr>
              <a:t>Кінець</a:t>
            </a:r>
            <a:endParaRPr lang="ru-RU" sz="12500" b="1" dirty="0">
              <a:ln w="24500" cmpd="dbl">
                <a:solidFill>
                  <a:schemeClr val="bg1"/>
                </a:solidFill>
                <a:prstDash val="solid"/>
                <a:miter lim="800000"/>
              </a:ln>
              <a:solidFill>
                <a:srgbClr val="CC33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nastasiaScript" pitchFamily="2" charset="0"/>
              <a:cs typeface="+mn-cs"/>
            </a:endParaRPr>
          </a:p>
        </p:txBody>
      </p:sp>
    </p:spTree>
  </p:cSld>
  <p:clrMapOvr>
    <a:masterClrMapping/>
  </p:clrMapOvr>
  <p:transition spd="slow" advTm="4937"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Ярк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Ярк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139</Words>
  <Application>Microsoft Office PowerPoint</Application>
  <PresentationFormat>Экран (4:3)</PresentationFormat>
  <Paragraphs>16</Paragraphs>
  <Slides>8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Шаблон оформления</vt:lpstr>
      </vt:variant>
      <vt:variant>
        <vt:i4>36</vt:i4>
      </vt:variant>
      <vt:variant>
        <vt:lpstr>Заголовки слайдов</vt:lpstr>
      </vt:variant>
      <vt:variant>
        <vt:i4>8</vt:i4>
      </vt:variant>
    </vt:vector>
  </HeadingPairs>
  <TitlesOfParts>
    <vt:vector size="53" baseType="lpstr">
      <vt:lpstr>Arial</vt:lpstr>
      <vt:lpstr>Century Gothic</vt:lpstr>
      <vt:lpstr>Wingdings 2</vt:lpstr>
      <vt:lpstr>Verdana</vt:lpstr>
      <vt:lpstr>Calibri</vt:lpstr>
      <vt:lpstr>Franklin Gothic Book</vt:lpstr>
      <vt:lpstr>Constantia</vt:lpstr>
      <vt:lpstr>Arial Narrow</vt:lpstr>
      <vt:lpstr>Times New Roman</vt:lpstr>
      <vt:lpstr>Яркая</vt:lpstr>
      <vt:lpstr>1_Яркая</vt:lpstr>
      <vt:lpstr>Техническая</vt:lpstr>
      <vt:lpstr>Поток</vt:lpstr>
      <vt:lpstr>2_Яркая</vt:lpstr>
      <vt:lpstr>3_Яркая</vt:lpstr>
      <vt:lpstr>Яркая</vt:lpstr>
      <vt:lpstr>Яркая</vt:lpstr>
      <vt:lpstr>Яркая</vt:lpstr>
      <vt:lpstr>Яркая</vt:lpstr>
      <vt:lpstr>Яркая</vt:lpstr>
      <vt:lpstr>Яркая</vt:lpstr>
      <vt:lpstr>1_Яркая</vt:lpstr>
      <vt:lpstr>1_Яркая</vt:lpstr>
      <vt:lpstr>1_Яркая</vt:lpstr>
      <vt:lpstr>1_Яркая</vt:lpstr>
      <vt:lpstr>1_Яркая</vt:lpstr>
      <vt:lpstr>1_Яркая</vt:lpstr>
      <vt:lpstr>Техническая</vt:lpstr>
      <vt:lpstr>Техническая</vt:lpstr>
      <vt:lpstr>Техническая</vt:lpstr>
      <vt:lpstr>Техническая</vt:lpstr>
      <vt:lpstr>Техническая</vt:lpstr>
      <vt:lpstr>Поток</vt:lpstr>
      <vt:lpstr>2_Яркая</vt:lpstr>
      <vt:lpstr>2_Яркая</vt:lpstr>
      <vt:lpstr>2_Яркая</vt:lpstr>
      <vt:lpstr>2_Яркая</vt:lpstr>
      <vt:lpstr>2_Яркая</vt:lpstr>
      <vt:lpstr>2_Яркая</vt:lpstr>
      <vt:lpstr>3_Яркая</vt:lpstr>
      <vt:lpstr>3_Яркая</vt:lpstr>
      <vt:lpstr>3_Яркая</vt:lpstr>
      <vt:lpstr>3_Яркая</vt:lpstr>
      <vt:lpstr>3_Яркая</vt:lpstr>
      <vt:lpstr>3_Яркая</vt:lpstr>
      <vt:lpstr>Слайд 1</vt:lpstr>
      <vt:lpstr>Слайд 2</vt:lpstr>
      <vt:lpstr>Слайд 3</vt:lpstr>
      <vt:lpstr>Слайд 4</vt:lpstr>
      <vt:lpstr>Слайд 5</vt:lpstr>
      <vt:lpstr>Наслідки Голокосту - Голодомору в Україні:</vt:lpstr>
      <vt:lpstr>Слайд 7</vt:lpstr>
      <vt:lpstr>Слайд 8</vt:lpstr>
    </vt:vector>
  </TitlesOfParts>
  <Company>X-ТEAM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Вище професійне училище № 7 </dc:title>
  <dc:creator>Admin</dc:creator>
  <cp:lastModifiedBy>Максим</cp:lastModifiedBy>
  <cp:revision>25</cp:revision>
  <dcterms:created xsi:type="dcterms:W3CDTF">2012-03-28T10:23:54Z</dcterms:created>
  <dcterms:modified xsi:type="dcterms:W3CDTF">2012-04-27T13:49:11Z</dcterms:modified>
</cp:coreProperties>
</file>