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0" r:id="rId4"/>
    <p:sldId id="258" r:id="rId5"/>
    <p:sldId id="285" r:id="rId6"/>
    <p:sldId id="293" r:id="rId7"/>
    <p:sldId id="259" r:id="rId8"/>
    <p:sldId id="292" r:id="rId9"/>
    <p:sldId id="294" r:id="rId10"/>
    <p:sldId id="287" r:id="rId11"/>
    <p:sldId id="296" r:id="rId12"/>
    <p:sldId id="288" r:id="rId13"/>
    <p:sldId id="291" r:id="rId14"/>
    <p:sldId id="289" r:id="rId15"/>
    <p:sldId id="290" r:id="rId16"/>
    <p:sldId id="297" r:id="rId17"/>
    <p:sldId id="298" r:id="rId18"/>
    <p:sldId id="302" r:id="rId19"/>
    <p:sldId id="301" r:id="rId20"/>
    <p:sldId id="299" r:id="rId21"/>
    <p:sldId id="27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7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69A51C-02B7-444D-9406-45BBAF9C28EB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238520-3C3D-49E9-AFC8-E5431CEE5D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3FCDE-32EF-4842-A511-F98129380217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0C263-330B-40AC-8076-8F1F9BC241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BB0A9-BC59-431C-8EFA-CCF500AD18B8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17BFC-D42C-4873-B404-650BF34679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A9C84-48C7-41D3-91FC-58ECBF5D69DE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B5016-C0B0-4D38-A2E0-B7E707C86B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6134941-5046-4638-B4C3-D76D81771759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1BCA235-AC75-47D0-A2F9-A02EA20EE9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B01CB-F17D-43E5-B2FE-344BB5F0FB7D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A6D6B-8E2D-4F6B-9CFC-7A0443D6CD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C3EF40A-7E9B-4E2D-888C-B8A551322F16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DF2AD3-EE48-415A-9631-B0872436BC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B6D95-191B-4A4B-A1C0-81471BFC4A22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F4C4EC-D796-437C-AD49-E4E576307E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B55B4E4-1268-4C7F-A3BB-41F1BDF39E61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3D8942-E6F0-477F-9E38-AE4D717CF7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EE0687-0372-43A5-8A0D-5102EAD93998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7EB5D4-1F05-4884-AADA-1F9C8A050C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0B9D06-E2A3-4319-A016-75AF7D0C1040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BD77426-A95B-4E88-89CF-BA3A092D4D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BED38CAE-B65A-45B6-9EA3-69FA37AE94C8}" type="datetimeFigureOut">
              <a:rPr lang="ru-RU"/>
              <a:pPr>
                <a:defRPr/>
              </a:pPr>
              <a:t>22.04.2012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2D1F8B2B-6CE9-4CB8-8C56-A41882EB4C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6" r:id="rId5"/>
    <p:sldLayoutId id="2147483681" r:id="rId6"/>
    <p:sldLayoutId id="2147483687" r:id="rId7"/>
    <p:sldLayoutId id="2147483688" r:id="rId8"/>
    <p:sldLayoutId id="2147483689" r:id="rId9"/>
    <p:sldLayoutId id="2147483680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9413" y="3500438"/>
            <a:ext cx="8458200" cy="12223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Українська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ідея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культурницькому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і 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політичному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етапах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визвольного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руху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C:\Downloads\Політичне життя України в ІІ половині ХІХ с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98438" y="-133350"/>
            <a:ext cx="9540876" cy="71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err="1" smtClean="0">
                <a:solidFill>
                  <a:schemeClr val="tx2">
                    <a:satMod val="130000"/>
                  </a:schemeClr>
                </a:solidFill>
              </a:rPr>
              <a:t>Націотворчі</a:t>
            </a:r>
            <a:r>
              <a:rPr lang="uk-UA" dirty="0" smtClean="0">
                <a:solidFill>
                  <a:schemeClr val="tx2">
                    <a:satMod val="130000"/>
                  </a:schemeClr>
                </a:solidFill>
              </a:rPr>
              <a:t> процеси у ІІ половині ХІХ століття.</a:t>
            </a:r>
            <a:endParaRPr lang="uk-U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Які, на вашу думку,  могли існувати фактори, які сприяли формуванню української нації?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Опрацювати документ на с.238 – 239 ( І.</a:t>
            </a:r>
            <a:r>
              <a:rPr lang="uk-UA" dirty="0" err="1" smtClean="0"/>
              <a:t>Лисяк</a:t>
            </a:r>
            <a:r>
              <a:rPr lang="uk-UA" dirty="0" smtClean="0"/>
              <a:t> – </a:t>
            </a:r>
            <a:r>
              <a:rPr lang="uk-UA" dirty="0" err="1" smtClean="0"/>
              <a:t>Рудицький</a:t>
            </a:r>
            <a:r>
              <a:rPr lang="uk-UA" dirty="0" smtClean="0"/>
              <a:t> про економічне </a:t>
            </a:r>
            <a:r>
              <a:rPr lang="uk-UA" dirty="0" err="1" smtClean="0"/>
              <a:t>об»єднання</a:t>
            </a:r>
            <a:r>
              <a:rPr lang="uk-UA" dirty="0" smtClean="0"/>
              <a:t> українських земель ) і визначте: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dirty="0" smtClean="0"/>
              <a:t>Яку роль відігравало економічне </a:t>
            </a:r>
            <a:r>
              <a:rPr lang="uk-UA" dirty="0" err="1" smtClean="0"/>
              <a:t>об»єднання</a:t>
            </a:r>
            <a:r>
              <a:rPr lang="uk-UA" dirty="0" smtClean="0"/>
              <a:t> різних регіонів України в процесі націотворення?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dirty="0" smtClean="0"/>
              <a:t>Виділіть інші фактори, які сприяли консолідації української нації.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376488" y="2997200"/>
            <a:ext cx="4967287" cy="7191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 err="1"/>
              <a:t>Націотворчі</a:t>
            </a:r>
            <a:r>
              <a:rPr lang="uk-UA" dirty="0"/>
              <a:t> процеси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ІІ половини ХІХ століття</a:t>
            </a:r>
            <a:endParaRPr lang="uk-UA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16013" y="476250"/>
            <a:ext cx="2879725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80% українців проживали в Російській імперії</a:t>
            </a: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011863" y="476250"/>
            <a:ext cx="2663825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Капіталістичний розвиток  зміцнював економічні </a:t>
            </a:r>
            <a:r>
              <a:rPr lang="uk-UA" dirty="0" err="1"/>
              <a:t>зв»язки</a:t>
            </a:r>
            <a:r>
              <a:rPr lang="uk-UA" dirty="0"/>
              <a:t> регіонів України</a:t>
            </a:r>
            <a:endParaRPr lang="uk-UA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16013" y="4797425"/>
            <a:ext cx="2879725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Розвиток української культури ХІХ ст.</a:t>
            </a:r>
            <a:endParaRPr lang="uk-UA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11863" y="4797425"/>
            <a:ext cx="2881312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Існування центрів українського відродження</a:t>
            </a:r>
            <a:endParaRPr lang="uk-UA" dirty="0"/>
          </a:p>
        </p:txBody>
      </p:sp>
      <p:cxnSp>
        <p:nvCxnSpPr>
          <p:cNvPr id="10" name="Прямая со стрелкой 9"/>
          <p:cNvCxnSpPr>
            <a:stCxn id="6" idx="2"/>
          </p:cNvCxnSpPr>
          <p:nvPr/>
        </p:nvCxnSpPr>
        <p:spPr>
          <a:xfrm flipH="1">
            <a:off x="5003800" y="1628775"/>
            <a:ext cx="2339975" cy="1295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5" idx="2"/>
          </p:cNvCxnSpPr>
          <p:nvPr/>
        </p:nvCxnSpPr>
        <p:spPr>
          <a:xfrm>
            <a:off x="2555875" y="1628775"/>
            <a:ext cx="2303463" cy="1295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7" idx="0"/>
          </p:cNvCxnSpPr>
          <p:nvPr/>
        </p:nvCxnSpPr>
        <p:spPr>
          <a:xfrm flipV="1">
            <a:off x="2555875" y="3789363"/>
            <a:ext cx="1944688" cy="10080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8" idx="0"/>
          </p:cNvCxnSpPr>
          <p:nvPr/>
        </p:nvCxnSpPr>
        <p:spPr>
          <a:xfrm flipH="1" flipV="1">
            <a:off x="5003800" y="3789363"/>
            <a:ext cx="2447925" cy="10080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76350" y="260350"/>
            <a:ext cx="7759700" cy="386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Прямоугольник 3"/>
          <p:cNvSpPr>
            <a:spLocks noChangeArrowheads="1"/>
          </p:cNvSpPr>
          <p:nvPr/>
        </p:nvSpPr>
        <p:spPr bwMode="auto">
          <a:xfrm>
            <a:off x="1131888" y="4365625"/>
            <a:ext cx="7904162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2400">
                <a:latin typeface="Corbel" pitchFamily="34" charset="0"/>
              </a:rPr>
              <a:t>Яким чином багатонаціональний склад населення України вплинув на процес націотворення?</a:t>
            </a:r>
          </a:p>
          <a:p>
            <a:pPr marL="342900" indent="-342900">
              <a:buFontTx/>
              <a:buAutoNum type="arabicPeriod"/>
            </a:pPr>
            <a:r>
              <a:rPr lang="ru-RU" sz="2400">
                <a:latin typeface="Corbel" pitchFamily="34" charset="0"/>
              </a:rPr>
              <a:t>Які особливості національного складу міського населення України?</a:t>
            </a:r>
          </a:p>
          <a:p>
            <a:pPr marL="342900" indent="-342900">
              <a:buFontTx/>
              <a:buAutoNum type="arabicPeriod"/>
            </a:pPr>
            <a:r>
              <a:rPr lang="ru-RU" sz="2400">
                <a:latin typeface="Corbel" pitchFamily="34" charset="0"/>
              </a:rPr>
              <a:t>Які особливості національного складу  найманих робітників в Україні?</a:t>
            </a:r>
            <a:endParaRPr lang="uk-UA" sz="2400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547813" y="404813"/>
            <a:ext cx="7345362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Основні перешкоди </a:t>
            </a:r>
            <a:r>
              <a:rPr lang="uk-UA" dirty="0" err="1"/>
              <a:t>націотворчим</a:t>
            </a:r>
            <a:r>
              <a:rPr lang="uk-UA" dirty="0"/>
              <a:t> процесам ІІ половини ХІХ ст.</a:t>
            </a:r>
            <a:endParaRPr lang="uk-UA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42988" y="2133600"/>
            <a:ext cx="3024187" cy="10080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Поділ України між двома імперіями</a:t>
            </a: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227763" y="2060575"/>
            <a:ext cx="2808287" cy="1081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Подвійна лояльність</a:t>
            </a:r>
            <a:endParaRPr lang="uk-UA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300788" y="3429000"/>
            <a:ext cx="2735262" cy="792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Комплекс </a:t>
            </a:r>
            <a:r>
              <a:rPr lang="uk-UA" dirty="0" err="1"/>
              <a:t>малоросійства</a:t>
            </a:r>
            <a:endParaRPr lang="uk-UA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300788" y="4508500"/>
            <a:ext cx="2735262" cy="7921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москвофільство</a:t>
            </a:r>
            <a:endParaRPr lang="uk-UA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03350" y="3824288"/>
            <a:ext cx="3313113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Несприятлива соціальна ситуація</a:t>
            </a:r>
            <a:endParaRPr lang="uk-UA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563938" y="5805488"/>
            <a:ext cx="3529012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Низький культурний рівень українців</a:t>
            </a:r>
            <a:endParaRPr lang="uk-UA" dirty="0"/>
          </a:p>
        </p:txBody>
      </p:sp>
      <p:cxnSp>
        <p:nvCxnSpPr>
          <p:cNvPr id="12" name="Прямая со стрелкой 11"/>
          <p:cNvCxnSpPr>
            <a:stCxn id="4" idx="2"/>
          </p:cNvCxnSpPr>
          <p:nvPr/>
        </p:nvCxnSpPr>
        <p:spPr>
          <a:xfrm flipH="1">
            <a:off x="3924300" y="1196975"/>
            <a:ext cx="1295400" cy="863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</p:cNvCxnSpPr>
          <p:nvPr/>
        </p:nvCxnSpPr>
        <p:spPr>
          <a:xfrm flipH="1">
            <a:off x="4572000" y="1196975"/>
            <a:ext cx="647700" cy="262731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2"/>
          </p:cNvCxnSpPr>
          <p:nvPr/>
        </p:nvCxnSpPr>
        <p:spPr>
          <a:xfrm>
            <a:off x="5219700" y="1196975"/>
            <a:ext cx="1152525" cy="7921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2"/>
          </p:cNvCxnSpPr>
          <p:nvPr/>
        </p:nvCxnSpPr>
        <p:spPr>
          <a:xfrm>
            <a:off x="5219700" y="1196975"/>
            <a:ext cx="107950" cy="45354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3200" dirty="0">
                <a:solidFill>
                  <a:schemeClr val="tx2">
                    <a:satMod val="130000"/>
                  </a:schemeClr>
                </a:solidFill>
              </a:rPr>
              <a:t>Участь в українському визвольному русі представників різних етносів</a:t>
            </a:r>
            <a:r>
              <a:rPr lang="uk-UA" sz="3200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  <a:endParaRPr lang="uk-UA" sz="32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Опрацювати п. </a:t>
            </a:r>
            <a:r>
              <a:rPr lang="uk-UA" dirty="0"/>
              <a:t>3 </a:t>
            </a:r>
            <a:r>
              <a:rPr lang="uk-UA" dirty="0" smtClean="0"/>
              <a:t>§24 – 25 ( с.230 – 231) і визначте: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dirty="0" smtClean="0"/>
              <a:t>Яку особливість українського національного руху ви можете виділити?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dirty="0" smtClean="0"/>
              <a:t>В чому це проявилося?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dirty="0" smtClean="0"/>
              <a:t>Чому в українському визвольного русі значне місце займали представники різних етносів?</a:t>
            </a:r>
            <a:endParaRPr lang="ru-RU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satMod val="130000"/>
                  </a:schemeClr>
                </a:solidFill>
              </a:rPr>
              <a:t>Роль національної ідеї в українському відродженні.</a:t>
            </a:r>
            <a:endParaRPr lang="uk-U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Основні положення української національної ідеї:</a:t>
            </a:r>
          </a:p>
          <a:p>
            <a:pPr marL="365760" indent="-283464" fontAlgn="auto">
              <a:spcAft>
                <a:spcPts val="0"/>
              </a:spcAft>
              <a:buFontTx/>
              <a:buChar char="-"/>
              <a:defRPr/>
            </a:pPr>
            <a:r>
              <a:rPr lang="uk-UA" dirty="0" smtClean="0"/>
              <a:t>Українці – окремий народ, який має власну історію і культуру;</a:t>
            </a:r>
          </a:p>
          <a:p>
            <a:pPr marL="365760" indent="-283464" fontAlgn="auto">
              <a:spcAft>
                <a:spcPts val="0"/>
              </a:spcAft>
              <a:buFontTx/>
              <a:buChar char="-"/>
              <a:defRPr/>
            </a:pPr>
            <a:r>
              <a:rPr lang="uk-UA" dirty="0" smtClean="0"/>
              <a:t>України та її народ «були, є і будуть»!</a:t>
            </a:r>
          </a:p>
          <a:p>
            <a:pPr marL="365760" indent="-283464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uk-UA" dirty="0" smtClean="0"/>
              <a:t>Рушійні сили української національної ідеї:</a:t>
            </a:r>
          </a:p>
          <a:p>
            <a:pPr marL="365760" indent="-283464" fontAlgn="auto">
              <a:spcAft>
                <a:spcPts val="0"/>
              </a:spcAft>
              <a:buFontTx/>
              <a:buChar char="-"/>
              <a:defRPr/>
            </a:pPr>
            <a:r>
              <a:rPr lang="uk-UA" dirty="0" smtClean="0"/>
              <a:t>І етап  - представники козацької старшини;</a:t>
            </a:r>
          </a:p>
          <a:p>
            <a:pPr marL="365760" indent="-283464" fontAlgn="auto">
              <a:spcAft>
                <a:spcPts val="0"/>
              </a:spcAft>
              <a:buFontTx/>
              <a:buChar char="-"/>
              <a:defRPr/>
            </a:pPr>
            <a:r>
              <a:rPr lang="uk-UA" dirty="0" smtClean="0"/>
              <a:t>ІІ етап – різночинці;</a:t>
            </a:r>
          </a:p>
          <a:p>
            <a:pPr marL="365760" indent="-283464" fontAlgn="auto">
              <a:spcAft>
                <a:spcPts val="0"/>
              </a:spcAft>
              <a:buFontTx/>
              <a:buChar char="-"/>
              <a:defRPr/>
            </a:pPr>
            <a:r>
              <a:rPr lang="uk-UA" dirty="0" smtClean="0"/>
              <a:t>ІІІ етап – представник різних соціальних груп населення України.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000" dirty="0">
                <a:solidFill>
                  <a:schemeClr val="tx2">
                    <a:satMod val="130000"/>
                  </a:schemeClr>
                </a:solidFill>
              </a:rPr>
              <a:t>Особливості культурницького </a:t>
            </a:r>
            <a:r>
              <a:rPr lang="uk-UA" sz="4000" dirty="0" smtClean="0">
                <a:solidFill>
                  <a:schemeClr val="tx2">
                    <a:satMod val="130000"/>
                  </a:schemeClr>
                </a:solidFill>
              </a:rPr>
              <a:t>етапу </a:t>
            </a:r>
            <a:r>
              <a:rPr lang="uk-UA" sz="4000" dirty="0">
                <a:solidFill>
                  <a:schemeClr val="tx2">
                    <a:satMod val="130000"/>
                  </a:schemeClr>
                </a:solidFill>
              </a:rPr>
              <a:t>українського відродження</a:t>
            </a:r>
            <a:r>
              <a:rPr lang="uk-UA" sz="4000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  <a:endParaRPr lang="uk-UA" sz="40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/>
              <a:t>ІІ етап – культурницький – з середини ХІХ ст. до  середини 90-х років ХІХ ст. – узагальнення історичного і політичного досвіду, формування основ створення політичних </a:t>
            </a:r>
            <a:r>
              <a:rPr lang="uk-UA" dirty="0" smtClean="0"/>
              <a:t>партій.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Основний зміст – поширення національної ідеї у народному середовищі.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«Українофіли» -  прихильники української ідеї ( </a:t>
            </a:r>
            <a:r>
              <a:rPr lang="uk-UA" dirty="0" err="1" smtClean="0"/>
              <a:t>хлопомани</a:t>
            </a:r>
            <a:r>
              <a:rPr lang="uk-UA" dirty="0" smtClean="0"/>
              <a:t> та народовці ).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Ідеал українофілів – автономія України у складі Російської держави.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Формування течій українофільства – соціалістична, народно – демократична, консервативна</a:t>
            </a:r>
            <a:endParaRPr lang="uk-UA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835150" y="260350"/>
            <a:ext cx="6624638" cy="576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Течії українофільства</a:t>
            </a:r>
            <a:endParaRPr lang="uk-UA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188" y="1484313"/>
            <a:ext cx="2592387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Соціалістична</a:t>
            </a:r>
            <a:endParaRPr lang="uk-UA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1188" y="2492375"/>
            <a:ext cx="2592387" cy="15128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М.Драгоманов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 err="1"/>
              <a:t>Громадівський</a:t>
            </a:r>
            <a:r>
              <a:rPr lang="uk-UA" dirty="0"/>
              <a:t> соціалізм</a:t>
            </a:r>
            <a:endParaRPr lang="uk-UA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635375" y="1484313"/>
            <a:ext cx="2592388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Народно демократична</a:t>
            </a:r>
            <a:endParaRPr lang="uk-UA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35375" y="2565400"/>
            <a:ext cx="2592388" cy="20875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Лібералізм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Стара київська громада, народовці</a:t>
            </a:r>
            <a:endParaRPr lang="uk-UA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659563" y="1484313"/>
            <a:ext cx="2305050" cy="7921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консервативна</a:t>
            </a:r>
            <a:endParaRPr lang="uk-UA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659563" y="2636838"/>
            <a:ext cx="2305050" cy="20161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Консерватизм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dirty="0"/>
              <a:t>Збереження старих традицій, ідеал - Гетьманщина</a:t>
            </a:r>
            <a:endParaRPr lang="uk-UA" dirty="0"/>
          </a:p>
        </p:txBody>
      </p:sp>
      <p:cxnSp>
        <p:nvCxnSpPr>
          <p:cNvPr id="12" name="Прямая со стрелкой 11"/>
          <p:cNvCxnSpPr>
            <a:stCxn id="4" idx="2"/>
          </p:cNvCxnSpPr>
          <p:nvPr/>
        </p:nvCxnSpPr>
        <p:spPr>
          <a:xfrm flipH="1">
            <a:off x="3132138" y="836613"/>
            <a:ext cx="2016125" cy="647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</p:cNvCxnSpPr>
          <p:nvPr/>
        </p:nvCxnSpPr>
        <p:spPr>
          <a:xfrm>
            <a:off x="5148263" y="836613"/>
            <a:ext cx="1511300" cy="647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2"/>
            <a:endCxn id="7" idx="0"/>
          </p:cNvCxnSpPr>
          <p:nvPr/>
        </p:nvCxnSpPr>
        <p:spPr>
          <a:xfrm flipH="1">
            <a:off x="4932363" y="836613"/>
            <a:ext cx="215900" cy="6477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400" dirty="0">
                <a:solidFill>
                  <a:schemeClr val="tx2">
                    <a:satMod val="130000"/>
                  </a:schemeClr>
                </a:solidFill>
              </a:rPr>
              <a:t>Особливості </a:t>
            </a:r>
            <a:r>
              <a:rPr lang="uk-UA" sz="4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uk-UA" sz="4400" dirty="0">
                <a:solidFill>
                  <a:schemeClr val="tx2">
                    <a:satMod val="130000"/>
                  </a:schemeClr>
                </a:solidFill>
              </a:rPr>
              <a:t>політичного </a:t>
            </a:r>
            <a:r>
              <a:rPr lang="uk-UA" sz="4400" dirty="0" smtClean="0">
                <a:solidFill>
                  <a:schemeClr val="tx2">
                    <a:satMod val="130000"/>
                  </a:schemeClr>
                </a:solidFill>
              </a:rPr>
              <a:t>етапу українського </a:t>
            </a:r>
            <a:r>
              <a:rPr lang="uk-UA" sz="4400" dirty="0">
                <a:solidFill>
                  <a:schemeClr val="tx2">
                    <a:satMod val="130000"/>
                  </a:schemeClr>
                </a:solidFill>
              </a:rPr>
              <a:t>відродження</a:t>
            </a:r>
            <a:endParaRPr lang="uk-U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1746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ІІІ етап – політичний – з середини 90-х років ХІХ ст. – усвідомлення необхідності національного суверенітету.</a:t>
            </a:r>
          </a:p>
          <a:p>
            <a:r>
              <a:rPr lang="uk-UA" smtClean="0"/>
              <a:t>Формування на основі течій українських політичних партій, які висували вимогу суверенітету України.</a:t>
            </a:r>
          </a:p>
          <a:p>
            <a:r>
              <a:rPr lang="uk-UA" smtClean="0"/>
              <a:t>Формування нової політичної течії – самостійники.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satMod val="130000"/>
                  </a:schemeClr>
                </a:solidFill>
              </a:rPr>
              <a:t>Завдання уроку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/>
              <a:t>Розкрити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сприяли</a:t>
            </a:r>
            <a:r>
              <a:rPr lang="ru-RU" dirty="0" smtClean="0"/>
              <a:t> та </a:t>
            </a:r>
            <a:r>
              <a:rPr lang="ru-RU" dirty="0" err="1"/>
              <a:t>з</a:t>
            </a:r>
            <a:r>
              <a:rPr lang="ru-RU" dirty="0" err="1" smtClean="0"/>
              <a:t>атримували</a:t>
            </a:r>
            <a:r>
              <a:rPr lang="ru-RU" dirty="0" smtClean="0"/>
              <a:t> </a:t>
            </a:r>
            <a:r>
              <a:rPr lang="ru-RU" dirty="0" err="1" smtClean="0"/>
              <a:t>націотворчі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/>
              <a:t>Виділити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визвольного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ІІ </a:t>
            </a:r>
            <a:r>
              <a:rPr lang="ru-RU" dirty="0" err="1" smtClean="0"/>
              <a:t>половини</a:t>
            </a:r>
            <a:r>
              <a:rPr lang="ru-RU" dirty="0" smtClean="0"/>
              <a:t> ХІХ </a:t>
            </a:r>
            <a:r>
              <a:rPr lang="ru-RU" dirty="0" err="1" smtClean="0"/>
              <a:t>століття</a:t>
            </a:r>
            <a:r>
              <a:rPr lang="ru-RU" dirty="0" smtClean="0"/>
              <a:t>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/>
              <a:t>Вчитися</a:t>
            </a:r>
            <a:r>
              <a:rPr lang="ru-RU" dirty="0" smtClean="0"/>
              <a:t> </a:t>
            </a:r>
            <a:r>
              <a:rPr lang="ru-RU" dirty="0" err="1" smtClean="0"/>
              <a:t>встановлювати</a:t>
            </a:r>
            <a:r>
              <a:rPr lang="ru-RU" dirty="0" smtClean="0"/>
              <a:t> причинно – </a:t>
            </a:r>
            <a:r>
              <a:rPr lang="ru-RU" dirty="0" err="1" smtClean="0"/>
              <a:t>наслідкові</a:t>
            </a:r>
            <a:r>
              <a:rPr lang="ru-RU" dirty="0" smtClean="0"/>
              <a:t> </a:t>
            </a:r>
            <a:r>
              <a:rPr lang="ru-RU" dirty="0" err="1" smtClean="0"/>
              <a:t>зв»язки</a:t>
            </a:r>
            <a:r>
              <a:rPr lang="ru-RU" dirty="0" smtClean="0"/>
              <a:t>, </a:t>
            </a:r>
            <a:r>
              <a:rPr lang="ru-RU" dirty="0" err="1" smtClean="0"/>
              <a:t>працювати</a:t>
            </a:r>
            <a:r>
              <a:rPr lang="ru-RU" dirty="0" smtClean="0"/>
              <a:t> з </a:t>
            </a:r>
            <a:r>
              <a:rPr lang="ru-RU" dirty="0" err="1" smtClean="0"/>
              <a:t>джерелами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, </a:t>
            </a:r>
            <a:r>
              <a:rPr lang="ru-RU" dirty="0" err="1" smtClean="0"/>
              <a:t>робити</a:t>
            </a:r>
            <a:r>
              <a:rPr lang="ru-RU" dirty="0" smtClean="0"/>
              <a:t> </a:t>
            </a:r>
            <a:r>
              <a:rPr lang="ru-RU" dirty="0" err="1" smtClean="0"/>
              <a:t>висновки</a:t>
            </a:r>
            <a:r>
              <a:rPr lang="ru-RU" dirty="0" smtClean="0"/>
              <a:t> та </a:t>
            </a:r>
            <a:r>
              <a:rPr lang="ru-RU" dirty="0" err="1" smtClean="0"/>
              <a:t>узагальнення</a:t>
            </a:r>
            <a:r>
              <a:rPr lang="ru-RU" dirty="0" smtClean="0"/>
              <a:t>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З </a:t>
            </a:r>
            <a:r>
              <a:rPr lang="ru-RU" dirty="0" err="1" smtClean="0"/>
              <a:t>повагою</a:t>
            </a:r>
            <a:r>
              <a:rPr lang="ru-RU" dirty="0" smtClean="0"/>
              <a:t> </a:t>
            </a:r>
            <a:r>
              <a:rPr lang="ru-RU" dirty="0" err="1" smtClean="0"/>
              <a:t>ставитися</a:t>
            </a:r>
            <a:r>
              <a:rPr lang="ru-RU" dirty="0" smtClean="0"/>
              <a:t> до </a:t>
            </a:r>
            <a:r>
              <a:rPr lang="ru-RU" dirty="0" err="1" smtClean="0"/>
              <a:t>патріотичної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представників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визвольного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800" dirty="0">
                <a:solidFill>
                  <a:schemeClr val="tx2">
                    <a:satMod val="130000"/>
                  </a:schemeClr>
                </a:solidFill>
              </a:rPr>
              <a:t>Україна в геополітичних стратегіях Росії, Німеччини, </a:t>
            </a:r>
            <a:r>
              <a:rPr lang="uk-UA" sz="2800" dirty="0" err="1">
                <a:solidFill>
                  <a:schemeClr val="tx2">
                    <a:satMod val="130000"/>
                  </a:schemeClr>
                </a:solidFill>
              </a:rPr>
              <a:t>Австро</a:t>
            </a:r>
            <a:r>
              <a:rPr lang="uk-UA" sz="2800" dirty="0">
                <a:solidFill>
                  <a:schemeClr val="tx2">
                    <a:satMod val="130000"/>
                  </a:schemeClr>
                </a:solidFill>
              </a:rPr>
              <a:t> – Угорщини</a:t>
            </a:r>
            <a:r>
              <a:rPr lang="uk-UA" sz="2800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  <a:endParaRPr lang="uk-UA" sz="2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Опрацювати п.6 § 24 – 25 та визначте: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dirty="0" smtClean="0"/>
              <a:t>Яке місце  у своїх геополітичних планах відводила Україні Росія?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dirty="0"/>
              <a:t>Яке місце  у своїх геополітичних планах відводила Україні </a:t>
            </a:r>
            <a:r>
              <a:rPr lang="uk-UA" dirty="0" err="1" smtClean="0"/>
              <a:t>Австро</a:t>
            </a:r>
            <a:r>
              <a:rPr lang="uk-UA" dirty="0" smtClean="0"/>
              <a:t> - Угорщина?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dirty="0"/>
              <a:t>Яке місце  у своїх геополітичних планах відводила Україні </a:t>
            </a:r>
            <a:r>
              <a:rPr lang="uk-UA" dirty="0" smtClean="0"/>
              <a:t>Німеччина?</a:t>
            </a:r>
          </a:p>
          <a:p>
            <a:pPr marL="596646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r>
              <a:rPr lang="uk-UA" dirty="0" smtClean="0"/>
              <a:t>Спрогнозуйте можливі події на території </a:t>
            </a:r>
            <a:r>
              <a:rPr lang="uk-UA" dirty="0"/>
              <a:t>українських </a:t>
            </a:r>
            <a:r>
              <a:rPr lang="uk-UA" dirty="0" smtClean="0"/>
              <a:t>земель, враховуючі плани Росії, </a:t>
            </a:r>
            <a:r>
              <a:rPr lang="uk-UA" dirty="0" err="1" smtClean="0"/>
              <a:t>Австро</a:t>
            </a:r>
            <a:r>
              <a:rPr lang="uk-UA" dirty="0" smtClean="0"/>
              <a:t> – Угорщини та Німеччини стосовно України?</a:t>
            </a:r>
            <a:endParaRPr lang="uk-UA" dirty="0"/>
          </a:p>
          <a:p>
            <a:pPr marL="596646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endParaRPr lang="uk-UA" dirty="0"/>
          </a:p>
          <a:p>
            <a:pPr marL="596646" indent="-514350" fontAlgn="auto">
              <a:spcAft>
                <a:spcPts val="0"/>
              </a:spcAft>
              <a:buFont typeface="Wingdings 2"/>
              <a:buAutoNum type="arabicPeriod"/>
              <a:defRPr/>
            </a:pPr>
            <a:endParaRPr lang="uk-UA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satMod val="130000"/>
                  </a:schemeClr>
                </a:solidFill>
              </a:rPr>
              <a:t>Закріплення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Правильно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помилково</a:t>
            </a:r>
            <a:r>
              <a:rPr lang="ru-RU" dirty="0"/>
              <a:t> </a:t>
            </a:r>
            <a:r>
              <a:rPr lang="ru-RU" dirty="0" err="1"/>
              <a:t>стверджувати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ідея</a:t>
            </a:r>
            <a:r>
              <a:rPr lang="ru-RU" dirty="0"/>
              <a:t> є </a:t>
            </a:r>
            <a:r>
              <a:rPr lang="ru-RU" dirty="0" err="1"/>
              <a:t>найважливішим</a:t>
            </a:r>
            <a:r>
              <a:rPr lang="ru-RU" dirty="0"/>
              <a:t> </a:t>
            </a:r>
            <a:r>
              <a:rPr lang="ru-RU" dirty="0" err="1"/>
              <a:t>чинником</a:t>
            </a:r>
            <a:r>
              <a:rPr lang="ru-RU" dirty="0"/>
              <a:t> </a:t>
            </a:r>
            <a:r>
              <a:rPr lang="ru-RU" dirty="0" err="1"/>
              <a:t>націотворення</a:t>
            </a:r>
            <a:r>
              <a:rPr lang="ru-RU" dirty="0" smtClean="0"/>
              <a:t>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/>
              <a:t>Виділіть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риси</a:t>
            </a:r>
            <a:r>
              <a:rPr lang="ru-RU" dirty="0" smtClean="0"/>
              <a:t>  </a:t>
            </a:r>
            <a:r>
              <a:rPr lang="ru-RU" dirty="0" err="1" smtClean="0"/>
              <a:t>етапів</a:t>
            </a:r>
            <a:r>
              <a:rPr lang="ru-RU" dirty="0" smtClean="0"/>
              <a:t> </a:t>
            </a:r>
            <a:r>
              <a:rPr lang="ru-RU" dirty="0" err="1" smtClean="0"/>
              <a:t>українського</a:t>
            </a:r>
            <a:r>
              <a:rPr lang="ru-RU" dirty="0" smtClean="0"/>
              <a:t> </a:t>
            </a:r>
            <a:r>
              <a:rPr lang="ru-RU" dirty="0" err="1" smtClean="0"/>
              <a:t>національно</a:t>
            </a:r>
            <a:r>
              <a:rPr lang="ru-RU" dirty="0" smtClean="0"/>
              <a:t> – </a:t>
            </a:r>
            <a:r>
              <a:rPr lang="ru-RU" dirty="0" err="1" smtClean="0"/>
              <a:t>визвольного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err="1" smtClean="0"/>
              <a:t>Чому</a:t>
            </a:r>
            <a:r>
              <a:rPr lang="ru-RU" dirty="0" smtClean="0"/>
              <a:t> «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посіло</a:t>
            </a:r>
            <a:r>
              <a:rPr lang="ru-RU" dirty="0" smtClean="0"/>
              <a:t> </a:t>
            </a:r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в </a:t>
            </a:r>
            <a:r>
              <a:rPr lang="ru-RU" dirty="0" err="1" smtClean="0"/>
              <a:t>політиці</a:t>
            </a:r>
            <a:r>
              <a:rPr lang="ru-RU" dirty="0" smtClean="0"/>
              <a:t> </a:t>
            </a:r>
            <a:r>
              <a:rPr lang="ru-RU" dirty="0" err="1" smtClean="0"/>
              <a:t>провідних</a:t>
            </a:r>
            <a:r>
              <a:rPr lang="ru-RU" dirty="0" smtClean="0"/>
              <a:t> держав </a:t>
            </a:r>
            <a:r>
              <a:rPr lang="ru-RU" dirty="0" err="1" smtClean="0"/>
              <a:t>Європи</a:t>
            </a:r>
            <a:r>
              <a:rPr lang="ru-RU" smtClean="0"/>
              <a:t>?</a:t>
            </a:r>
            <a:endParaRPr lang="ru-RU" dirty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satMod val="130000"/>
                  </a:schemeClr>
                </a:solidFill>
              </a:rPr>
              <a:t>План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err="1" smtClean="0"/>
              <a:t>Націотворчі</a:t>
            </a:r>
            <a:r>
              <a:rPr lang="uk-UA" dirty="0" smtClean="0"/>
              <a:t> процеси у ІІ половині ХІХ століття.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Проблеми українського націотворення.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Участь в українському визвольному русі представників різних етносів.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Роль національної ідеї в українському відродженні.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Особливості культурницького і політичного етапів українського відродження.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Україна в геополітичних стратегіях Росії, Німеччини, </a:t>
            </a:r>
            <a:r>
              <a:rPr lang="uk-UA" dirty="0" err="1" smtClean="0"/>
              <a:t>Австро</a:t>
            </a:r>
            <a:r>
              <a:rPr lang="uk-UA" dirty="0" smtClean="0"/>
              <a:t> – Угорщини.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satMod val="130000"/>
                  </a:schemeClr>
                </a:solidFill>
              </a:rPr>
              <a:t>Опорні поняття 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6" name="Объект 4"/>
          <p:cNvSpPr>
            <a:spLocks noGrp="1"/>
          </p:cNvSpPr>
          <p:nvPr>
            <p:ph sz="half" idx="1"/>
          </p:nvPr>
        </p:nvSpPr>
        <p:spPr>
          <a:xfrm>
            <a:off x="2268538" y="1628775"/>
            <a:ext cx="4387850" cy="4724400"/>
          </a:xfrm>
        </p:spPr>
        <p:txBody>
          <a:bodyPr/>
          <a:lstStyle/>
          <a:p>
            <a:r>
              <a:rPr lang="uk-UA" smtClean="0"/>
              <a:t>Опорні поняття:</a:t>
            </a:r>
          </a:p>
          <a:p>
            <a:r>
              <a:rPr lang="uk-UA" smtClean="0"/>
              <a:t>Національне відродження;</a:t>
            </a:r>
          </a:p>
          <a:p>
            <a:r>
              <a:rPr lang="uk-UA" smtClean="0"/>
              <a:t>Нація;</a:t>
            </a:r>
          </a:p>
          <a:p>
            <a:r>
              <a:rPr lang="uk-UA" smtClean="0"/>
              <a:t>Українська національна ідея.</a:t>
            </a:r>
          </a:p>
          <a:p>
            <a:endParaRPr lang="uk-U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satMod val="130000"/>
                  </a:schemeClr>
                </a:solidFill>
              </a:rPr>
              <a:t>Проблемне завдання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Правильно чи помилково стверджувати, що національна ідея є найважливішим чинником націотворення.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satMod val="130000"/>
                  </a:schemeClr>
                </a:solidFill>
              </a:rPr>
              <a:t>Опорні поняття</a:t>
            </a:r>
            <a:endParaRPr lang="uk-U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/>
              <a:t>Українське національне відродження – культурно – політичний процес, у ході якого народ починає відчувати себе як нація.</a:t>
            </a:r>
          </a:p>
          <a:p>
            <a:r>
              <a:rPr lang="uk-UA" smtClean="0"/>
              <a:t>Нація – територіально об»єднана етнічна спільнота, що усвідомлює історичну, культурну та економічну єдність, має спільне бачення майбутнього.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satMod val="130000"/>
                  </a:schemeClr>
                </a:solidFill>
              </a:rPr>
              <a:t>Актуалізація опорних знань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8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Назвіть етапи українського визвольного руху.</a:t>
            </a:r>
          </a:p>
          <a:p>
            <a:r>
              <a:rPr lang="ru-RU" smtClean="0"/>
              <a:t>Пригадайте зміст російської панславістської і української слов»янофільської теорій.</a:t>
            </a:r>
          </a:p>
          <a:p>
            <a:r>
              <a:rPr lang="ru-RU" smtClean="0"/>
              <a:t>Чому «українське питання» стало гострою проблемою для панівних націй?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satMod val="130000"/>
                  </a:schemeClr>
                </a:solidFill>
              </a:rPr>
              <a:t>Етапи українського визвольного руху</a:t>
            </a:r>
            <a:endParaRPr lang="uk-UA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І етап – академічний ( науковий) – до середини ХІХ ст. – усвідомлення існування українського народу та його культури;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ІІ етап – культурницький – з середини ХІХ ст. до  середини 90-х років ХІХ ст. – узагальнення історичного і політичного досвіду, формування основ створення політичних партій;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ІІІ етап – політичний – з середини 90-х років ХІХ ст. – усвідомлення необхідності національного суверенітету;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87450" y="333375"/>
            <a:ext cx="3905250" cy="4662488"/>
          </a:xfrm>
        </p:spPr>
        <p:txBody>
          <a:bodyPr>
            <a:normAutofit fontScale="925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Російська панславістська теорія: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Визначальна роль росіян у життя </a:t>
            </a:r>
            <a:r>
              <a:rPr lang="uk-UA" dirty="0" err="1" smtClean="0"/>
              <a:t>слов»янських</a:t>
            </a:r>
            <a:r>
              <a:rPr lang="uk-UA" dirty="0" smtClean="0"/>
              <a:t> народів;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Росія – прямий спадкоємець Київської Русі;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Відмова українцям називатися нацією.</a:t>
            </a:r>
            <a:endParaRPr lang="uk-UA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5292725" y="333375"/>
            <a:ext cx="3657600" cy="4662488"/>
          </a:xfrm>
        </p:spPr>
        <p:txBody>
          <a:bodyPr>
            <a:normAutofit fontScale="925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Українська </a:t>
            </a:r>
            <a:r>
              <a:rPr lang="uk-UA" dirty="0" err="1" smtClean="0"/>
              <a:t>слов»янофільська</a:t>
            </a:r>
            <a:r>
              <a:rPr lang="uk-UA" dirty="0" smtClean="0"/>
              <a:t> теорія: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err="1" smtClean="0"/>
              <a:t>Об»єднання</a:t>
            </a:r>
            <a:r>
              <a:rPr lang="uk-UA" dirty="0" smtClean="0"/>
              <a:t> </a:t>
            </a:r>
            <a:r>
              <a:rPr lang="uk-UA" dirty="0" err="1" smtClean="0"/>
              <a:t>слов»ян</a:t>
            </a:r>
            <a:r>
              <a:rPr lang="uk-UA" dirty="0" smtClean="0"/>
              <a:t> у федерацію;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Незалежність України;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uk-UA" dirty="0" smtClean="0"/>
              <a:t>Рівність українців з іншими народами.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355</TotalTime>
  <Words>683</Words>
  <Application>Microsoft Office PowerPoint</Application>
  <PresentationFormat>Экран (4:3)</PresentationFormat>
  <Paragraphs>103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21</vt:i4>
      </vt:variant>
    </vt:vector>
  </HeadingPairs>
  <TitlesOfParts>
    <vt:vector size="35" baseType="lpstr">
      <vt:lpstr>Corbel</vt:lpstr>
      <vt:lpstr>Arial</vt:lpstr>
      <vt:lpstr>Wingdings 2</vt:lpstr>
      <vt:lpstr>Verdana</vt:lpstr>
      <vt:lpstr>Calibri</vt:lpstr>
      <vt:lpstr>Gill Sans MT</vt:lpstr>
      <vt:lpstr>Wingdings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Українська ідея на культурницькому і політичному етапах визвольного руху.</vt:lpstr>
      <vt:lpstr>Завдання уроку</vt:lpstr>
      <vt:lpstr>План</vt:lpstr>
      <vt:lpstr>Опорні поняття </vt:lpstr>
      <vt:lpstr>Проблемне завдання</vt:lpstr>
      <vt:lpstr>Опорні поняття</vt:lpstr>
      <vt:lpstr>Актуалізація опорних знань</vt:lpstr>
      <vt:lpstr>Етапи українського визвольного руху</vt:lpstr>
      <vt:lpstr>Слайд 9</vt:lpstr>
      <vt:lpstr>Слайд 10</vt:lpstr>
      <vt:lpstr>Націотворчі процеси у ІІ половині ХІХ століття.</vt:lpstr>
      <vt:lpstr>Слайд 12</vt:lpstr>
      <vt:lpstr>Слайд 13</vt:lpstr>
      <vt:lpstr>Слайд 14</vt:lpstr>
      <vt:lpstr>Участь в українському визвольному русі представників різних етносів.</vt:lpstr>
      <vt:lpstr>Роль національної ідеї в українському відродженні.</vt:lpstr>
      <vt:lpstr>Особливості культурницького етапу українського відродження.</vt:lpstr>
      <vt:lpstr>Слайд 18</vt:lpstr>
      <vt:lpstr>Особливості  політичного етапу українського відродження</vt:lpstr>
      <vt:lpstr>Україна в геополітичних стратегіях Росії, Німеччини, Австро – Угорщини.</vt:lpstr>
      <vt:lpstr>Закріплення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Початок революції у Франції</dc:title>
  <dc:creator>Володимир</dc:creator>
  <cp:lastModifiedBy>Makas</cp:lastModifiedBy>
  <cp:revision>46</cp:revision>
  <dcterms:modified xsi:type="dcterms:W3CDTF">2012-04-22T15:22:27Z</dcterms:modified>
</cp:coreProperties>
</file>