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9"/>
  </p:notesMasterIdLst>
  <p:handoutMasterIdLst>
    <p:handoutMasterId r:id="rId5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0" r:id="rId29"/>
    <p:sldId id="285" r:id="rId30"/>
    <p:sldId id="286" r:id="rId31"/>
    <p:sldId id="287" r:id="rId32"/>
    <p:sldId id="281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302" r:id="rId43"/>
    <p:sldId id="303" r:id="rId44"/>
    <p:sldId id="304" r:id="rId45"/>
    <p:sldId id="300" r:id="rId46"/>
    <p:sldId id="301" r:id="rId47"/>
    <p:sldId id="305" r:id="rId4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44">
          <p15:clr>
            <a:srgbClr val="A4A3A4"/>
          </p15:clr>
        </p15:guide>
        <p15:guide id="5" pos="3839">
          <p15:clr>
            <a:srgbClr val="A4A3A4"/>
          </p15:clr>
        </p15:guide>
        <p15:guide id="6" pos="959">
          <p15:clr>
            <a:srgbClr val="A4A3A4"/>
          </p15:clr>
        </p15:guide>
        <p15:guide id="7" pos="6719">
          <p15:clr>
            <a:srgbClr val="A4A3A4"/>
          </p15:clr>
        </p15:guide>
        <p15:guide id="8" pos="6143">
          <p15:clr>
            <a:srgbClr val="A4A3A4"/>
          </p15:clr>
        </p15:guide>
        <p15:guide id="9" pos="4991">
          <p15:clr>
            <a:srgbClr val="A4A3A4"/>
          </p15:clr>
        </p15:guide>
        <p15:guide id="10" pos="5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3" autoAdjust="0"/>
  </p:normalViewPr>
  <p:slideViewPr>
    <p:cSldViewPr>
      <p:cViewPr varScale="1">
        <p:scale>
          <a:sx n="68" d="100"/>
          <a:sy n="68" d="100"/>
        </p:scale>
        <p:origin x="114" y="66"/>
      </p:cViewPr>
      <p:guideLst>
        <p:guide orient="horz" pos="2160"/>
        <p:guide orient="horz" pos="1200"/>
        <p:guide orient="horz" pos="3888"/>
        <p:guide orient="horz" pos="144"/>
        <p:guide pos="3839"/>
        <p:guide pos="959"/>
        <p:guide pos="6719"/>
        <p:guide pos="6143"/>
        <p:guide pos="4991"/>
        <p:guide pos="55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16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ru-RU"/>
              <a:t>21.04.2014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ru-RU"/>
              <a:t>21.04.2014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66150-FA26-45B5-BF0B-186B42A09DC9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1717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t>21.04.2014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6000" b="0" i="0" dirty="0" err="1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>Хронологія</a:t>
            </a:r>
            <a:r>
              <a:rPr lang="ru-RU" sz="6000" b="0" i="0" dirty="0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/>
            </a:r>
            <a:br>
              <a:rPr lang="ru-RU" sz="6000" b="0" i="0" dirty="0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</a:br>
            <a:r>
              <a:rPr lang="ru-RU" sz="6000" b="0" i="0" dirty="0" err="1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>Євромайдану</a:t>
            </a:r>
            <a:r>
              <a:rPr lang="ru-RU" sz="6000" b="0" i="0" dirty="0" smtClean="0">
                <a:solidFill>
                  <a:srgbClr val="652825"/>
                </a:solidFill>
                <a:latin typeface="Corbel"/>
                <a:ea typeface="+mj-ea"/>
                <a:cs typeface="+mj-cs"/>
              </a:rPr>
              <a:t> 2013</a:t>
            </a:r>
            <a:endParaRPr lang="ru-RU" sz="6000" b="0" i="0" dirty="0">
              <a:solidFill>
                <a:srgbClr val="652825"/>
              </a:solidFill>
              <a:latin typeface="Corbel"/>
              <a:ea typeface="+mj-ea"/>
              <a:cs typeface="+mj-cs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Як мирний мітинг із підтримки євроінтеграції переходить у повалення правлячого режиму.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509120"/>
            <a:ext cx="12188825" cy="234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10 – 30 листопада</a:t>
            </a:r>
            <a:r>
              <a:rPr lang="uk-UA" sz="2800" dirty="0"/>
              <a:t> – О 4 годині ранку 2 тис. </a:t>
            </a:r>
            <a:r>
              <a:rPr lang="uk-UA" sz="2800" dirty="0" err="1"/>
              <a:t>беркутівців</a:t>
            </a:r>
            <a:r>
              <a:rPr lang="uk-UA" sz="2800" dirty="0"/>
              <a:t> зачистили наметове містечко та нанесли тяжкі тілесні </a:t>
            </a:r>
            <a:r>
              <a:rPr lang="uk-UA" sz="2800" dirty="0" err="1"/>
              <a:t>укодження</a:t>
            </a:r>
            <a:r>
              <a:rPr lang="uk-UA" sz="2800" dirty="0"/>
              <a:t> </a:t>
            </a:r>
            <a:r>
              <a:rPr lang="uk-UA" sz="2800" dirty="0" err="1"/>
              <a:t>мітингуючим</a:t>
            </a:r>
            <a:r>
              <a:rPr lang="uk-UA" sz="2800" dirty="0"/>
              <a:t>. Частина людей, якій вдалось утекти від Беркуту, заховалась у </a:t>
            </a:r>
            <a:r>
              <a:rPr lang="uk-UA" sz="2800" dirty="0" err="1"/>
              <a:t>Михайліському</a:t>
            </a:r>
            <a:r>
              <a:rPr lang="uk-UA" sz="2800" dirty="0"/>
              <a:t> золотоверхому монастирі на Михайлівській площі. </a:t>
            </a:r>
          </a:p>
        </p:txBody>
      </p:sp>
      <p:pic>
        <p:nvPicPr>
          <p:cNvPr id="9218" name="Picture 2" descr="http://gdb.rferl.org/BD269915-62E7-445E-A7B3-6C444D40882A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0"/>
            <a:ext cx="724812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age.tsn.ua/media/images2/original/Nov2013/3838980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3"/>
          <a:stretch/>
        </p:blipFill>
        <p:spPr bwMode="auto">
          <a:xfrm>
            <a:off x="5357387" y="0"/>
            <a:ext cx="683143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5" y="4437112"/>
            <a:ext cx="12177670" cy="2420888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 День 11 – 1 грудня</a:t>
            </a:r>
            <a:r>
              <a:rPr lang="uk-UA" sz="2800" dirty="0"/>
              <a:t> </a:t>
            </a:r>
            <a:r>
              <a:rPr lang="uk-UA" sz="2800" dirty="0" smtClean="0"/>
              <a:t>– </a:t>
            </a:r>
            <a:r>
              <a:rPr lang="uk-UA" sz="2800" dirty="0"/>
              <a:t>Окружний адміністративний суд Києва заборонив проводити мітинги до 7 січня 2014 року. Не дивлячись на заборону суду, біля парку Шевченка збирається колона людей і прямує до Майдану. Опозиція проводить «</a:t>
            </a:r>
            <a:r>
              <a:rPr lang="uk-UA" sz="2800" dirty="0" err="1"/>
              <a:t>Нородне</a:t>
            </a:r>
            <a:r>
              <a:rPr lang="uk-UA" sz="2800" dirty="0"/>
              <a:t> віче», де вирішує відправити Януковича та уряд Азарова у відставку.</a:t>
            </a:r>
          </a:p>
          <a:p>
            <a:endParaRPr lang="uk-UA" dirty="0"/>
          </a:p>
        </p:txBody>
      </p:sp>
      <p:pic>
        <p:nvPicPr>
          <p:cNvPr id="10242" name="Picture 2" descr="http://gdb.rferl.org/70E2DE03-3AFC-4FDA-83AF-3FEC3FEFD4E2_mw1024_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"/>
            <a:ext cx="6659321" cy="443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age.tsn.ua/media/images2/original/Nov2013/383898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2003"/>
            <a:ext cx="5908880" cy="44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1" y="4437112"/>
            <a:ext cx="12187673" cy="2413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12 – 2 грудня</a:t>
            </a:r>
            <a:r>
              <a:rPr lang="uk-UA" sz="2800" dirty="0"/>
              <a:t> – Група активістів захоплює будівлю Київради, де «</a:t>
            </a:r>
            <a:r>
              <a:rPr lang="uk-UA" sz="2800" dirty="0" err="1"/>
              <a:t>свободівці</a:t>
            </a:r>
            <a:r>
              <a:rPr lang="uk-UA" sz="2800" dirty="0"/>
              <a:t>» </a:t>
            </a:r>
            <a:r>
              <a:rPr lang="uk-UA" sz="2800" dirty="0" err="1"/>
              <a:t>огранізовують</a:t>
            </a:r>
            <a:r>
              <a:rPr lang="uk-UA" sz="2800" dirty="0"/>
              <a:t> пункт обігріву, харчування та медичної допомоги. </a:t>
            </a:r>
            <a:r>
              <a:rPr lang="uk-UA" sz="2800" dirty="0" err="1"/>
              <a:t>Протестні</a:t>
            </a:r>
            <a:r>
              <a:rPr lang="uk-UA" sz="2800" dirty="0"/>
              <a:t> колони під крики «Банду – геть» йдуть до Адміністрації Президента та Кабінету Міністрів.</a:t>
            </a:r>
          </a:p>
          <a:p>
            <a:endParaRPr lang="uk-UA" dirty="0"/>
          </a:p>
        </p:txBody>
      </p:sp>
      <p:pic>
        <p:nvPicPr>
          <p:cNvPr id="11266" name="Picture 2" descr="http://img.cdnl3.luxnet.ua/tv24/resources/photos/news/420x315_DIR/201402/408923.jpg?Mar%2017,%202014%2011:31:59%20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7298" cy="430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espreso.tv/uploads/data/kmda_samooborona__gm1ea2h0bfw01-base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9" y="0"/>
            <a:ext cx="6451526" cy="42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13176"/>
            <a:ext cx="12188825" cy="184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13 – 3 грудня</a:t>
            </a:r>
            <a:r>
              <a:rPr lang="uk-UA" sz="2800" dirty="0"/>
              <a:t> – </a:t>
            </a:r>
            <a:r>
              <a:rPr lang="uk-UA" sz="2800" dirty="0" err="1"/>
              <a:t>Мітингувальники</a:t>
            </a:r>
            <a:r>
              <a:rPr lang="uk-UA" sz="2800" dirty="0"/>
              <a:t> йдуть блокувати Кабмін та Верховну Раду, однак будівлі посилено охороняються працівниками міліції. </a:t>
            </a:r>
          </a:p>
        </p:txBody>
      </p:sp>
      <p:pic>
        <p:nvPicPr>
          <p:cNvPr id="12290" name="Picture 2" descr="http://comments.ua/images/526867_626882800692851_50423160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/>
          <a:stretch/>
        </p:blipFill>
        <p:spPr bwMode="auto">
          <a:xfrm>
            <a:off x="0" y="0"/>
            <a:ext cx="6840760" cy="46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harter97.org/photos/galleries/2014/gi-3204-14636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7876"/>
          <a:stretch/>
        </p:blipFill>
        <p:spPr bwMode="auto">
          <a:xfrm>
            <a:off x="6068145" y="-875"/>
            <a:ext cx="6120680" cy="46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4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97152"/>
            <a:ext cx="12188825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14 – 4 грудня </a:t>
            </a:r>
            <a:r>
              <a:rPr lang="uk-UA" sz="2800" dirty="0" smtClean="0"/>
              <a:t>Студенти </a:t>
            </a:r>
            <a:r>
              <a:rPr lang="uk-UA" sz="2800" dirty="0"/>
              <a:t>знову біля стін МОН України. </a:t>
            </a:r>
            <a:r>
              <a:rPr lang="uk-UA" sz="2800" dirty="0" smtClean="0"/>
              <a:t>Паралельно </a:t>
            </a:r>
            <a:r>
              <a:rPr lang="uk-UA" sz="2800" dirty="0"/>
              <a:t>проходить захоплення МВС України. </a:t>
            </a:r>
          </a:p>
        </p:txBody>
      </p:sp>
      <p:pic>
        <p:nvPicPr>
          <p:cNvPr id="13314" name="Picture 2" descr="http://img.cdnl3.luxnet.ua/tv24/resources/photos/news/420x315_DIR/201401/402564.jpg?Mar%2017,%202014%204:40:50%20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2811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ages.unian.net/photos/2014_04/1396946458-6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96" y="0"/>
            <a:ext cx="752032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81128"/>
            <a:ext cx="12188825" cy="180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00" b="1" dirty="0"/>
              <a:t>День 15 – 5 грудня - </a:t>
            </a:r>
            <a:r>
              <a:rPr lang="uk-UA" sz="2800" dirty="0"/>
              <a:t>Біля Генпрокуратури </a:t>
            </a:r>
            <a:r>
              <a:rPr lang="uk-UA" sz="2800" dirty="0" err="1"/>
              <a:t>мітингувальники</a:t>
            </a:r>
            <a:r>
              <a:rPr lang="uk-UA" sz="2800" dirty="0"/>
              <a:t> продовжують вимагати звільнення затриманих </a:t>
            </a:r>
            <a:r>
              <a:rPr lang="uk-UA" sz="2800" dirty="0" err="1"/>
              <a:t>Євромайдану</a:t>
            </a:r>
            <a:r>
              <a:rPr lang="uk-UA" sz="2800" dirty="0"/>
              <a:t>.</a:t>
            </a:r>
          </a:p>
          <a:p>
            <a:pPr marL="0" indent="0">
              <a:buNone/>
            </a:pPr>
            <a:r>
              <a:rPr lang="uk-UA" sz="2800" dirty="0" smtClean="0"/>
              <a:t>Володимир </a:t>
            </a:r>
            <a:r>
              <a:rPr lang="uk-UA" sz="2800" dirty="0" err="1"/>
              <a:t>Ар’єв</a:t>
            </a:r>
            <a:r>
              <a:rPr lang="uk-UA" sz="2800" dirty="0"/>
              <a:t> подав на розгляд Проект Постанови про заборону функціонування спецпідрозділу МВС України “Беркут”. </a:t>
            </a:r>
          </a:p>
        </p:txBody>
      </p:sp>
      <p:pic>
        <p:nvPicPr>
          <p:cNvPr id="14338" name="Picture 2" descr="http://image.tsn.ua/media/images2/original/Dec2013/38390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4" y="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age.tsn.ua/media/images2/608xX/Dec2013/3839035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r="7763"/>
          <a:stretch/>
        </p:blipFill>
        <p:spPr bwMode="auto">
          <a:xfrm>
            <a:off x="5268222" y="0"/>
            <a:ext cx="691276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6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97152"/>
            <a:ext cx="12188825" cy="2060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16 – 6 грудня – </a:t>
            </a:r>
            <a:r>
              <a:rPr lang="uk-UA" sz="2800" dirty="0" smtClean="0"/>
              <a:t>Опозиція </a:t>
            </a:r>
            <a:r>
              <a:rPr lang="uk-UA" sz="2800" dirty="0"/>
              <a:t>знову зібрала Народне віче, де оголосила план дій: відставка уряду, покарання винних у побитті учасників </a:t>
            </a:r>
            <a:r>
              <a:rPr lang="uk-UA" sz="2800" dirty="0" err="1"/>
              <a:t>Євромайдану</a:t>
            </a:r>
            <a:r>
              <a:rPr lang="uk-UA" sz="2800" dirty="0"/>
              <a:t>, пікетування Межигір’я. </a:t>
            </a:r>
          </a:p>
        </p:txBody>
      </p:sp>
      <p:pic>
        <p:nvPicPr>
          <p:cNvPr id="16386" name="Picture 2" descr="http://static.uainfo.org/uploads/posts/2013-12/1388320278_1536580_713831978628927_190070069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14422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.unian.net/photos/2013_12/13883156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1"/>
          <a:stretch/>
        </p:blipFill>
        <p:spPr bwMode="auto">
          <a:xfrm>
            <a:off x="8110636" y="0"/>
            <a:ext cx="4078189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5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36" y="4653136"/>
            <a:ext cx="12188825" cy="2201380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17 – 7 грудня – </a:t>
            </a:r>
            <a:r>
              <a:rPr lang="uk-UA" sz="2800" dirty="0"/>
              <a:t>Беркут захопив телецентр на вул. Мельникова.</a:t>
            </a:r>
          </a:p>
          <a:p>
            <a:pPr marL="0" indent="0">
              <a:buNone/>
            </a:pPr>
            <a:r>
              <a:rPr lang="uk-UA" sz="2800" dirty="0"/>
              <a:t>На сцені Майдану виступили депутати Європарламенту, а </a:t>
            </a:r>
            <a:r>
              <a:rPr lang="uk-UA" sz="2800" dirty="0" smtClean="0"/>
              <a:t>також кандидат </a:t>
            </a:r>
            <a:r>
              <a:rPr lang="uk-UA" sz="2800" dirty="0"/>
              <a:t>в президенти Білорусії 2010 року Володимир </a:t>
            </a:r>
            <a:r>
              <a:rPr lang="uk-UA" sz="2800" dirty="0" err="1"/>
              <a:t>Некляєв</a:t>
            </a:r>
            <a:r>
              <a:rPr lang="uk-UA" sz="2800" dirty="0"/>
              <a:t>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7410" name="Picture 2" descr="http://bukpravda.cv.ua/media/k2/items/cache/ee2192626ca474342db66064b8cf895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5" y="0"/>
            <a:ext cx="6702587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nfoaction.com.ua/wp-content/uploads/2013/12/%D0%A4%D0%BE%D1%82%D0%BE-%D0%B2%D1%96%D0%B4-%D0%9E%D0%BB%D1%8C%D0%B3%D0%B8.-%D0%9A%D0%B8%D1%97%D0%B2.-04-13-1024x5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/>
          <a:stretch/>
        </p:blipFill>
        <p:spPr bwMode="auto">
          <a:xfrm>
            <a:off x="6670476" y="0"/>
            <a:ext cx="553768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" y="4365104"/>
            <a:ext cx="12188825" cy="2239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18 – 8 грудня</a:t>
            </a:r>
            <a:r>
              <a:rPr lang="uk-UA" sz="2800" dirty="0"/>
              <a:t> – Опозиція вкотре проводить Народне віче. </a:t>
            </a:r>
          </a:p>
          <a:p>
            <a:pPr marL="0" indent="0">
              <a:buNone/>
            </a:pPr>
            <a:r>
              <a:rPr lang="uk-UA" sz="2800" dirty="0"/>
              <a:t>На арені громадянського супротиву з’являються </a:t>
            </a:r>
            <a:r>
              <a:rPr lang="uk-UA" sz="2800" dirty="0" smtClean="0"/>
              <a:t>регіонали. </a:t>
            </a:r>
            <a:r>
              <a:rPr lang="uk-UA" sz="2800" dirty="0"/>
              <a:t>Традиційне місце зборів – Маріїнський парк.</a:t>
            </a:r>
          </a:p>
          <a:p>
            <a:pPr marL="0" indent="0">
              <a:buNone/>
            </a:pPr>
            <a:r>
              <a:rPr lang="uk-UA" sz="2800" dirty="0"/>
              <a:t>Подія дня – знесено з постаменту пам’ятник вождя пролетаріату – Леніна.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40" y="-1"/>
            <a:ext cx="6744404" cy="4184283"/>
          </a:xfrm>
          <a:prstGeom prst="rect">
            <a:avLst/>
          </a:prstGeom>
        </p:spPr>
      </p:pic>
      <p:pic>
        <p:nvPicPr>
          <p:cNvPr id="18434" name="Picture 2" descr="http://image.tsn.ua/media/images2/original/Jan2014/383921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" y="-1"/>
            <a:ext cx="6263897" cy="418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653136"/>
            <a:ext cx="12188825" cy="151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19 – 9 грудня </a:t>
            </a:r>
            <a:r>
              <a:rPr lang="uk-UA" sz="2800" dirty="0"/>
              <a:t>- </a:t>
            </a:r>
            <a:r>
              <a:rPr lang="uk-UA" sz="2800" dirty="0" smtClean="0"/>
              <a:t>Станції </a:t>
            </a:r>
            <a:r>
              <a:rPr lang="uk-UA" sz="2800" dirty="0"/>
              <a:t>метро «Хрещатик» та «Майдан Незалежності» заблоковані, привід – </a:t>
            </a:r>
            <a:r>
              <a:rPr lang="uk-UA" sz="2800" dirty="0" err="1"/>
              <a:t>замінування</a:t>
            </a:r>
            <a:r>
              <a:rPr lang="uk-UA" sz="2800" dirty="0"/>
              <a:t>. Беркут захоплює штаб «Батьківщини», офіс каналу «INTV», сайту «Censor.net» і газети «Вечірні вісті». </a:t>
            </a:r>
          </a:p>
        </p:txBody>
      </p:sp>
      <p:pic>
        <p:nvPicPr>
          <p:cNvPr id="15362" name="Picture 2" descr="http://lenta-ua.net/uploads/posts/2014-01/1388699661_yanukovich-pridumal-sposob-zadavit-evromayd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74"/>
            <a:ext cx="7069158" cy="43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glavcom.ua/media/o-00074496-a-00016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-17774"/>
            <a:ext cx="5878388" cy="43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1616" y="4869160"/>
            <a:ext cx="12188824" cy="1668016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1 – 21 листопада </a:t>
            </a:r>
            <a:r>
              <a:rPr lang="uk-UA" sz="2800" b="1" dirty="0" smtClean="0"/>
              <a:t>- </a:t>
            </a:r>
            <a:r>
              <a:rPr lang="uk-UA" sz="2800" dirty="0" smtClean="0"/>
              <a:t>Кабінет </a:t>
            </a:r>
            <a:r>
              <a:rPr lang="uk-UA" sz="2800" dirty="0"/>
              <a:t>Міністрів України прийняв рішення про призупинення підписання Угоди про асоціацію між Україною та ЄС. Мустафа </a:t>
            </a:r>
            <a:r>
              <a:rPr lang="uk-UA" sz="2800" dirty="0" err="1"/>
              <a:t>Найєм</a:t>
            </a:r>
            <a:r>
              <a:rPr lang="uk-UA" sz="2800" dirty="0"/>
              <a:t> оголошує збір громадян на головному Майдані країни. </a:t>
            </a:r>
            <a:r>
              <a:rPr lang="uk-UA" sz="2800" dirty="0" smtClean="0"/>
              <a:t>Рівно </a:t>
            </a:r>
            <a:r>
              <a:rPr lang="uk-UA" sz="2800" dirty="0"/>
              <a:t>9 років тому на цьому ж місці вихід людей спричинив появу Помаранчевої революції.</a:t>
            </a:r>
          </a:p>
          <a:p>
            <a:endParaRPr lang="uk-UA" dirty="0"/>
          </a:p>
        </p:txBody>
      </p:sp>
      <p:pic>
        <p:nvPicPr>
          <p:cNvPr id="1026" name="Picture 2" descr="http://zaxid.net/resources/photos/news/690_DIR/201311/1297799_1325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586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7/7b/%D0%A3%D0%BA%D1%80%D0%B0%D1%97%D0%BD%D1%81%D1%8C%D0%BA%D1%96_%D1%81%D1%82%D1%83%D0%B4%D0%B5%D0%BD%D1%82%D0%B8_%D0%A0%D1%8F%D1%88%D1%96%D0%B2_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02" y="-29642"/>
            <a:ext cx="6300406" cy="43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13176"/>
            <a:ext cx="12188825" cy="1159024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20 – 10 грудня – </a:t>
            </a:r>
            <a:r>
              <a:rPr lang="uk-UA" sz="2800" dirty="0"/>
              <a:t>Барикади вулиць Банкової та Грушевського знесені. Автобуси міліції перекривають вулиці, які ведуть до </a:t>
            </a:r>
            <a:r>
              <a:rPr lang="uk-UA" sz="2800" dirty="0" err="1"/>
              <a:t>Євромайдану</a:t>
            </a:r>
            <a:r>
              <a:rPr lang="uk-UA" sz="2800" dirty="0"/>
              <a:t>. </a:t>
            </a:r>
            <a:endParaRPr lang="uk-UA" dirty="0"/>
          </a:p>
        </p:txBody>
      </p:sp>
      <p:pic>
        <p:nvPicPr>
          <p:cNvPr id="19458" name="Picture 2" descr="http://espreso.tv/uploads/data/news/2013/12/tag_reuters.com,0000_binary_gm1e9ca0aj301-base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390556" cy="47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molbuk.ua/uploads/posts/2013-12/1386898933_11izobrazhenie-0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/>
          <a:stretch/>
        </p:blipFill>
        <p:spPr bwMode="auto">
          <a:xfrm>
            <a:off x="5878388" y="2"/>
            <a:ext cx="6304299" cy="47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81128"/>
            <a:ext cx="12188825" cy="1591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21 – 11 грудня</a:t>
            </a:r>
            <a:r>
              <a:rPr lang="uk-UA" sz="2800" dirty="0"/>
              <a:t> – Триває протистояння бойовиків та мирних громадян. </a:t>
            </a:r>
            <a:endParaRPr lang="uk-UA" sz="2800" dirty="0" smtClean="0"/>
          </a:p>
          <a:p>
            <a:pPr marL="0" indent="0">
              <a:buNone/>
            </a:pPr>
            <a:r>
              <a:rPr lang="uk-UA" sz="2800" dirty="0" smtClean="0"/>
              <a:t>«</a:t>
            </a:r>
            <a:r>
              <a:rPr lang="uk-UA" sz="2800" dirty="0"/>
              <a:t>Могилянці» ініціювали створення Всеукраїнського студентського </a:t>
            </a:r>
            <a:r>
              <a:rPr lang="uk-UA" sz="2800" dirty="0" err="1"/>
              <a:t>кампусу</a:t>
            </a:r>
            <a:r>
              <a:rPr lang="uk-UA" sz="2800" dirty="0"/>
              <a:t> на території </a:t>
            </a:r>
            <a:r>
              <a:rPr lang="uk-UA" sz="2800" dirty="0" err="1"/>
              <a:t>Євромайдану</a:t>
            </a:r>
            <a:r>
              <a:rPr lang="uk-UA" sz="2800" dirty="0"/>
              <a:t>.</a:t>
            </a:r>
          </a:p>
          <a:p>
            <a:endParaRPr lang="uk-UA" dirty="0"/>
          </a:p>
        </p:txBody>
      </p:sp>
      <p:pic>
        <p:nvPicPr>
          <p:cNvPr id="20482" name="Picture 2" descr="http://www.dw.de/image/0,,17259410_303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5525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yakiev.com/images/news/block/8651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/>
          <a:stretch/>
        </p:blipFill>
        <p:spPr bwMode="auto">
          <a:xfrm>
            <a:off x="6310436" y="0"/>
            <a:ext cx="587838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8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437112"/>
            <a:ext cx="12188825" cy="2420888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22 – 12 грудня</a:t>
            </a:r>
            <a:r>
              <a:rPr lang="uk-UA" sz="2800" dirty="0"/>
              <a:t> – Партія регіонів мобілізує учасників </a:t>
            </a:r>
            <a:r>
              <a:rPr lang="uk-UA" sz="2800" dirty="0" err="1"/>
              <a:t>антимайдану</a:t>
            </a:r>
            <a:r>
              <a:rPr lang="uk-UA" sz="2800" dirty="0"/>
              <a:t> в Маріїнському парку.</a:t>
            </a:r>
          </a:p>
          <a:p>
            <a:pPr marL="0" indent="0">
              <a:buNone/>
            </a:pPr>
            <a:r>
              <a:rPr lang="uk-UA" sz="2800" dirty="0" smtClean="0"/>
              <a:t>Абсурд </a:t>
            </a:r>
            <a:r>
              <a:rPr lang="uk-UA" sz="2800" dirty="0"/>
              <a:t>дня – Микола Азаров вважає, що Майдан заважає підготовці до проведення Олімпіади-2022.</a:t>
            </a:r>
          </a:p>
          <a:p>
            <a:endParaRPr lang="uk-UA" dirty="0"/>
          </a:p>
        </p:txBody>
      </p:sp>
      <p:pic>
        <p:nvPicPr>
          <p:cNvPr id="21506" name="Picture 2" descr="http://zakarpattya.net.ua/postimages/news/2013/12/64cec9e-stop-kadr-z-video--radio--svoboda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8707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image.zn.ua/media/images/original/Jan2013/51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75" y="-13407"/>
            <a:ext cx="5701750" cy="402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09120"/>
            <a:ext cx="12188825" cy="231408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23 – 13 грудня -</a:t>
            </a:r>
            <a:r>
              <a:rPr lang="uk-UA" sz="2800" dirty="0"/>
              <a:t> З усієї України </a:t>
            </a:r>
            <a:r>
              <a:rPr lang="uk-UA" sz="2800" dirty="0" err="1"/>
              <a:t>приїздять</a:t>
            </a:r>
            <a:r>
              <a:rPr lang="uk-UA" sz="2800" dirty="0"/>
              <a:t> </a:t>
            </a:r>
            <a:r>
              <a:rPr lang="uk-UA" sz="2800" dirty="0" err="1"/>
              <a:t>мітингувальники</a:t>
            </a:r>
            <a:r>
              <a:rPr lang="uk-UA" sz="2800" dirty="0"/>
              <a:t> в підтримку Президента. Місце проведення – Європейська площа. Ціна дня – 350 грн.</a:t>
            </a:r>
          </a:p>
          <a:p>
            <a:pPr marL="0" indent="0">
              <a:buNone/>
            </a:pPr>
            <a:r>
              <a:rPr lang="uk-UA" sz="2800" dirty="0"/>
              <a:t>Круглий стіл за участі Президента та опозиції не призвів до консенсусу. Влада відмовляється </a:t>
            </a:r>
            <a:r>
              <a:rPr lang="uk-UA" sz="2800" dirty="0" err="1"/>
              <a:t>задовільняти</a:t>
            </a:r>
            <a:r>
              <a:rPr lang="uk-UA" sz="2800" dirty="0"/>
              <a:t> вимоги Майдану.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87958" cy="4221088"/>
          </a:xfrm>
          <a:prstGeom prst="rect">
            <a:avLst/>
          </a:prstGeom>
        </p:spPr>
      </p:pic>
      <p:pic>
        <p:nvPicPr>
          <p:cNvPr id="22530" name="Picture 2" descr="http://image.tsn.ua/media/images2/original/Jan2014/3839218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91" y="0"/>
            <a:ext cx="6123434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0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221088"/>
            <a:ext cx="12188825" cy="195111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24 – 14 грудня</a:t>
            </a:r>
            <a:r>
              <a:rPr lang="uk-UA" sz="2800" dirty="0"/>
              <a:t> – </a:t>
            </a:r>
            <a:r>
              <a:rPr lang="uk-UA" sz="2800" dirty="0" smtClean="0"/>
              <a:t>винних в розгоні Майдану знайдено – начальник ГУМВС України в м. Києві В. Коряк, Голова КМДА </a:t>
            </a:r>
            <a:r>
              <a:rPr lang="uk-UA" sz="2800" dirty="0" err="1" smtClean="0"/>
              <a:t>О.Попов</a:t>
            </a:r>
            <a:r>
              <a:rPr lang="uk-UA" sz="2800" dirty="0" smtClean="0"/>
              <a:t>, заступник Секретаря РНБО України В. Сівкович.  Голову КМДА та заступника Секретаря РНБО звільнено з посад.</a:t>
            </a:r>
          </a:p>
          <a:p>
            <a:endParaRPr lang="uk-UA" dirty="0"/>
          </a:p>
        </p:txBody>
      </p:sp>
      <p:pic>
        <p:nvPicPr>
          <p:cNvPr id="23554" name="Picture 2" descr="http://gdb.rferl.org/1BEE2F19-CD1B-4C69-9067-6CD2E3F8906E_mw1024_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0"/>
            <a:ext cx="6166420" cy="40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234" y="-1"/>
            <a:ext cx="6193591" cy="40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25144"/>
            <a:ext cx="12188825" cy="123103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25 – 15 грудня</a:t>
            </a:r>
            <a:r>
              <a:rPr lang="uk-UA" sz="2800" dirty="0"/>
              <a:t> – Маріїнський парк зібрав близько 20 тисяч провладних активістів. По іншу сторону барикад проходить Народне віче.</a:t>
            </a:r>
          </a:p>
          <a:p>
            <a:endParaRPr lang="uk-UA" dirty="0"/>
          </a:p>
        </p:txBody>
      </p:sp>
      <p:pic>
        <p:nvPicPr>
          <p:cNvPr id="24578" name="Picture 2" descr="http://fakty.ictv.ua/public/images/gallery/2014/01/16/thumbnail-20140116194043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37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image.zn.ua/media/images/original/Jan2014/80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78" y="0"/>
            <a:ext cx="6732447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25144"/>
            <a:ext cx="12188825" cy="14470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4500" b="1" dirty="0" smtClean="0"/>
              <a:t>День </a:t>
            </a:r>
            <a:r>
              <a:rPr lang="uk-UA" sz="4500" b="1" dirty="0"/>
              <a:t>26 – 16 грудня</a:t>
            </a:r>
            <a:r>
              <a:rPr lang="uk-UA" sz="4500" dirty="0"/>
              <a:t> – Учасники Майдану влаштовують мітинг біля стін ЦВК</a:t>
            </a:r>
            <a:r>
              <a:rPr lang="uk-UA" sz="4500" dirty="0" smtClean="0"/>
              <a:t>.</a:t>
            </a:r>
          </a:p>
          <a:p>
            <a:pPr marL="0" indent="0">
              <a:buNone/>
            </a:pPr>
            <a:r>
              <a:rPr lang="uk-UA" sz="4500" b="1" dirty="0"/>
              <a:t>День 27 – 17 грудня</a:t>
            </a:r>
            <a:r>
              <a:rPr lang="uk-UA" sz="4500" dirty="0"/>
              <a:t> – Народне віче на Майдані. </a:t>
            </a:r>
          </a:p>
          <a:p>
            <a:pPr marL="0" indent="0">
              <a:buNone/>
            </a:pPr>
            <a:r>
              <a:rPr lang="uk-UA" sz="4500" dirty="0" smtClean="0"/>
              <a:t> </a:t>
            </a:r>
            <a:endParaRPr lang="uk-UA" sz="4500" dirty="0"/>
          </a:p>
          <a:p>
            <a:endParaRPr lang="uk-UA" sz="2000" dirty="0"/>
          </a:p>
        </p:txBody>
      </p:sp>
      <p:pic>
        <p:nvPicPr>
          <p:cNvPr id="25602" name="Picture 2" descr="http://www.times.if.ua/uploads/images/default/7642__dsc0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" y="-28814"/>
            <a:ext cx="6888993" cy="45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capital.ua/uploads/news/2013/12/09/0b50c378c93046ad8a75bcc56cf92eeca4d5d8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r="8190"/>
          <a:stretch/>
        </p:blipFill>
        <p:spPr bwMode="auto">
          <a:xfrm>
            <a:off x="5675452" y="-28814"/>
            <a:ext cx="6521919" cy="456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13176"/>
            <a:ext cx="12188825" cy="1159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28 – 18 грудня</a:t>
            </a:r>
            <a:r>
              <a:rPr lang="uk-UA" sz="2800" dirty="0"/>
              <a:t> – КМДА скасувала проведення новорічних та різдвяних свят в центрі столиці, також скасовано зведення головної ялинки. </a:t>
            </a:r>
          </a:p>
        </p:txBody>
      </p:sp>
      <p:pic>
        <p:nvPicPr>
          <p:cNvPr id="26626" name="Picture 2" descr="http://gdb.rferl.org/8A2EC7EE-9D63-4133-9AA5-89EB8C08BD81_mw1024_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06580" cy="48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age.tsn.ua/media/images2/original/Dec2013/3839061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/>
          <a:stretch/>
        </p:blipFill>
        <p:spPr bwMode="auto">
          <a:xfrm>
            <a:off x="5086300" y="0"/>
            <a:ext cx="7102524" cy="48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7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81128"/>
            <a:ext cx="12188825" cy="1591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29 – 19 грудня</a:t>
            </a:r>
            <a:r>
              <a:rPr lang="uk-UA" sz="2800" dirty="0"/>
              <a:t> – Верховна Рада прийняла Закон про усунення негативних наслідків та недопущення переслідування та покарання осіб з приводу подій, які мали місце під час проведення мирних </a:t>
            </a:r>
            <a:r>
              <a:rPr lang="uk-UA" sz="2800" dirty="0" smtClean="0"/>
              <a:t>зібрань. </a:t>
            </a:r>
            <a:endParaRPr lang="uk-UA" sz="2800" dirty="0"/>
          </a:p>
        </p:txBody>
      </p:sp>
      <p:pic>
        <p:nvPicPr>
          <p:cNvPr id="27650" name="Picture 2" descr="http://img0.joyreactor.cc/pics/post/full/%D0%95%D0%B2%D1%80%D0%BE%D0%BC%D0%B0%D0%B9%D0%B4%D0%B0%D0%BD-%D0%A3%D0%BA%D1%80%D0%B0%D0%B8%D0%BD%D0%B0-Scorpion-stalker-97286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9"/>
          <a:stretch/>
        </p:blipFill>
        <p:spPr bwMode="auto">
          <a:xfrm>
            <a:off x="-1" y="0"/>
            <a:ext cx="7432515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interbuh.com.ua/uploads/images/verhovna-r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74" y="0"/>
            <a:ext cx="6021551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25144"/>
            <a:ext cx="12188825" cy="144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30 – 20 грудня</a:t>
            </a:r>
            <a:r>
              <a:rPr lang="uk-UA" sz="2800" dirty="0"/>
              <a:t> – Активісти Майдану вийшли до вул. </a:t>
            </a:r>
            <a:r>
              <a:rPr lang="uk-UA" sz="2800" dirty="0" err="1"/>
              <a:t>Набережно-Хрещатицької</a:t>
            </a:r>
            <a:r>
              <a:rPr lang="uk-UA" sz="2800" dirty="0"/>
              <a:t>, протестуючи проти перекриття доріг, якими має їхати кортеж Президента.</a:t>
            </a:r>
          </a:p>
          <a:p>
            <a:endParaRPr lang="uk-UA" dirty="0"/>
          </a:p>
        </p:txBody>
      </p:sp>
      <p:pic>
        <p:nvPicPr>
          <p:cNvPr id="28674" name="Picture 2" descr="http://www.radiosvoboda.org/video/7540a254-f032-4fd2-af55-a4f4906af184.jpgx?w=1024&amp;h=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743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radiosvoboda.org/video/fb568a8d-d42c-42eb-93e9-4de2562babbe.jpgx?w=1024&amp;h=1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1" y="-16630"/>
            <a:ext cx="7534573" cy="42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41168"/>
            <a:ext cx="12187359" cy="1268760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2 – 22 листопада</a:t>
            </a:r>
            <a:r>
              <a:rPr lang="uk-UA" sz="2800" dirty="0"/>
              <a:t> – Кількість </a:t>
            </a:r>
            <a:r>
              <a:rPr lang="uk-UA" sz="2800" dirty="0" err="1"/>
              <a:t>мітингуючих</a:t>
            </a:r>
            <a:r>
              <a:rPr lang="uk-UA" sz="2800" dirty="0"/>
              <a:t> із сотні переростає в тисячу. До акції протесту долучається Західна Україна. </a:t>
            </a:r>
            <a:r>
              <a:rPr lang="uk-UA" sz="2800" dirty="0" err="1"/>
              <a:t>Петр</a:t>
            </a:r>
            <a:r>
              <a:rPr lang="uk-UA" sz="2800" dirty="0"/>
              <a:t> Кокс та Олександр </a:t>
            </a:r>
            <a:r>
              <a:rPr lang="uk-UA" sz="2800" dirty="0" err="1"/>
              <a:t>Квасневський</a:t>
            </a:r>
            <a:r>
              <a:rPr lang="uk-UA" sz="2800" dirty="0"/>
              <a:t> призивають Януковича змінити своє рішення.</a:t>
            </a:r>
          </a:p>
          <a:p>
            <a:endParaRPr lang="uk-UA" dirty="0"/>
          </a:p>
        </p:txBody>
      </p:sp>
      <p:pic>
        <p:nvPicPr>
          <p:cNvPr id="2050" name="Picture 2" descr="http://gdb.rferl.org/ABD46CE6-7AF4-4824-984D-F6E52E838C01_mw1024_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8792" cy="42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u.img.com.ua/img/forall/ui/2105/63/1386287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412" y="-1"/>
            <a:ext cx="5872302" cy="427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149080"/>
            <a:ext cx="12188825" cy="231115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31 – 21 грудня</a:t>
            </a:r>
            <a:r>
              <a:rPr lang="uk-UA" sz="2800" dirty="0"/>
              <a:t> – Ювілей Майдану </a:t>
            </a:r>
          </a:p>
          <a:p>
            <a:pPr marL="0" indent="0">
              <a:buNone/>
            </a:pPr>
            <a:r>
              <a:rPr lang="uk-UA" sz="2800" b="1" dirty="0"/>
              <a:t>День 32 – 22 грудня</a:t>
            </a:r>
            <a:r>
              <a:rPr lang="uk-UA" sz="2800" dirty="0"/>
              <a:t> – Шосте Народне віче опозиції з учасниками Майдану. Замість оголошення «плану наступу», яке очікували учасники від лідерів опозиції, Віче ухвалило резолюцію про створення загальнонаціональної організації Народне об’єднання «Майдан». </a:t>
            </a:r>
          </a:p>
          <a:p>
            <a:endParaRPr lang="uk-UA" dirty="0"/>
          </a:p>
        </p:txBody>
      </p:sp>
      <p:pic>
        <p:nvPicPr>
          <p:cNvPr id="29698" name="Picture 2" descr="http://espreso.tv/uploads/data/news/2014/02/lviv_maydan_25febr_radsvo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96"/>
            <a:ext cx="6238428" cy="416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gdb.rferl.org/01A5AB99-3A69-4FCA-A3F4-59F23DC36449_mw1024_n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23" y="-12689"/>
            <a:ext cx="7398002" cy="416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24538"/>
            <a:ext cx="12188825" cy="1519064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33 – 23 грудня</a:t>
            </a:r>
            <a:r>
              <a:rPr lang="uk-UA" sz="2800" dirty="0"/>
              <a:t> – Оригінальних рішень в протистоянні Майдану Партії регіонів таки бракує. Провладні учасники створюють «Площу єднання», метою якої є активізація людей, які хочуть брати участь в держуправлінні.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30722" name="Picture 2" descr="http://image.zn.ua/media/images/original/Dec2013/78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3797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bigpicture.ru/wp-content/uploads/2013/12/BIG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1" y="-5949"/>
            <a:ext cx="7534573" cy="50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06"/>
            <a:ext cx="9144000" cy="1144556"/>
          </a:xfrm>
        </p:spPr>
        <p:txBody>
          <a:bodyPr>
            <a:normAutofit/>
          </a:bodyPr>
          <a:lstStyle/>
          <a:p>
            <a:r>
              <a:rPr lang="ru-RU" sz="4000" dirty="0" err="1" smtClean="0"/>
              <a:t>Небесна</a:t>
            </a:r>
            <a:r>
              <a:rPr lang="ru-RU" sz="4000" dirty="0" smtClean="0"/>
              <a:t> сотня</a:t>
            </a:r>
            <a:endParaRPr lang="uk-UA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628800"/>
            <a:ext cx="12188825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Список загиблих учасників </a:t>
            </a:r>
            <a:r>
              <a:rPr lang="uk-UA" sz="2800" b="1" dirty="0" err="1"/>
              <a:t>Євромайдану</a:t>
            </a:r>
            <a:r>
              <a:rPr lang="uk-UA" sz="2800" b="1" dirty="0"/>
              <a:t> </a:t>
            </a:r>
            <a:r>
              <a:rPr lang="uk-UA" sz="2800" dirty="0"/>
              <a:t>— це список загиблих учасників акцій протесту в Україні у грудні 2013 — лютому 2014 року, публічно названі «Небесною </a:t>
            </a:r>
            <a:r>
              <a:rPr lang="uk-UA" sz="2800" dirty="0" smtClean="0"/>
              <a:t>сотнею». </a:t>
            </a:r>
            <a:r>
              <a:rPr lang="uk-UA" sz="2800" dirty="0"/>
              <a:t>До цього списку входять особи мирних протестувальників, які мали безпосередній стосунок до ідеї та акції </a:t>
            </a:r>
            <a:r>
              <a:rPr lang="uk-UA" sz="2800" dirty="0" err="1" smtClean="0"/>
              <a:t>Євромайдану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1028" name="Picture 4" descr="http://zolochiv.net/wp-content/uploads/2014/02/nebesna-sot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450"/>
            <a:ext cx="4798268" cy="31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rime.in.ua/sites/default/files/styles/large/public/field/image/nebesna-sotnya-20140222.jpg?itok=yJ4Gu9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48" y="3664450"/>
            <a:ext cx="5665976" cy="319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212" y="3664450"/>
            <a:ext cx="3588999" cy="31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221088"/>
            <a:ext cx="12188825" cy="263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21 лютого 2014 року офіційна влада України юридично визнала жертвами загиблих </a:t>
            </a:r>
            <a:r>
              <a:rPr lang="uk-UA" sz="2800" dirty="0" err="1"/>
              <a:t>мітингувальників</a:t>
            </a:r>
            <a:r>
              <a:rPr lang="uk-UA" sz="2800" dirty="0"/>
              <a:t> </a:t>
            </a:r>
            <a:r>
              <a:rPr lang="uk-UA" sz="2800" dirty="0" err="1" smtClean="0"/>
              <a:t>Євромайдану</a:t>
            </a:r>
            <a:r>
              <a:rPr lang="uk-UA" sz="2800" dirty="0" smtClean="0"/>
              <a:t>. </a:t>
            </a:r>
            <a:r>
              <a:rPr lang="uk-UA" sz="2800" dirty="0"/>
              <a:t>Цього дня на Майдані відбулось прощання із загиблими повстанцями, </a:t>
            </a:r>
            <a:r>
              <a:rPr lang="uk-UA" sz="2800" dirty="0" smtClean="0"/>
              <a:t>під </a:t>
            </a:r>
            <a:r>
              <a:rPr lang="uk-UA" sz="2800" dirty="0"/>
              <a:t>час прощання з загиблими лунала жалобна пісня «Гей, пливе кача</a:t>
            </a:r>
            <a:r>
              <a:rPr lang="uk-UA" sz="2800" dirty="0" smtClean="0"/>
              <a:t>…».</a:t>
            </a:r>
            <a:endParaRPr lang="uk-UA" sz="2800" dirty="0"/>
          </a:p>
          <a:p>
            <a:pPr marL="0" indent="0">
              <a:buNone/>
            </a:pPr>
            <a:r>
              <a:rPr lang="uk-UA" sz="2800" dirty="0"/>
              <a:t>Експертна оцінка ситуації — МВС застосовувало зброю проти протестувальників </a:t>
            </a:r>
            <a:r>
              <a:rPr lang="uk-UA" sz="2800" dirty="0" smtClean="0"/>
              <a:t>незаконно.</a:t>
            </a:r>
            <a:endParaRPr lang="uk-UA" sz="2800" dirty="0"/>
          </a:p>
        </p:txBody>
      </p:sp>
      <p:pic>
        <p:nvPicPr>
          <p:cNvPr id="2050" name="Picture 2" descr="Файл:Maidan-Kyiv5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2444" cy="426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spreso.tv/uploads/data/news/2014/02/vshanuv_kvity_maydan_25febr_gm1ea2p1qwm01-base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72" y="0"/>
            <a:ext cx="6421253" cy="426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65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56"/>
          </a:xfrm>
        </p:spPr>
        <p:txBody>
          <a:bodyPr>
            <a:noAutofit/>
          </a:bodyPr>
          <a:lstStyle/>
          <a:p>
            <a:r>
              <a:rPr lang="uk-UA" dirty="0" smtClean="0"/>
              <a:t>Вшанування пам'яті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700808"/>
            <a:ext cx="12188825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Рішенням Тернопільської міської ради від 23 січня 2014 року на честь осіб, які загинули під час сутичок демонстрантів із міліцією на вулиці Грушевського у Києві, а також через численні факти побиття мирних громадян, було перейменовано майдан Мистецтв на площу Героїв </a:t>
            </a:r>
            <a:r>
              <a:rPr lang="uk-UA" sz="2800" dirty="0" err="1"/>
              <a:t>Євромайдану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9937"/>
          <a:stretch/>
        </p:blipFill>
        <p:spPr>
          <a:xfrm>
            <a:off x="-1" y="3400862"/>
            <a:ext cx="4798269" cy="3457138"/>
          </a:xfrm>
          <a:prstGeom prst="rect">
            <a:avLst/>
          </a:prstGeom>
        </p:spPr>
      </p:pic>
      <p:pic>
        <p:nvPicPr>
          <p:cNvPr id="3074" name="Picture 2" descr="http://www.ukrinform.ua/files/news/ukr/images/285/201/middle_5e013244119a61d70210760da4254d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21" y="3391662"/>
            <a:ext cx="4620759" cy="34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744" b="1"/>
          <a:stretch/>
        </p:blipFill>
        <p:spPr>
          <a:xfrm>
            <a:off x="9406779" y="3391662"/>
            <a:ext cx="2780587" cy="349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91000"/>
            <a:ext cx="12188825" cy="2467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00" dirty="0"/>
              <a:t>Рішеннями Вінницької міської ради з метою увіковічення пам'яті героїв Майдану перейменовано:</a:t>
            </a:r>
          </a:p>
          <a:p>
            <a:r>
              <a:rPr lang="uk-UA" sz="2800" dirty="0"/>
              <a:t>від 21 лютого 2014 року площу Радянську на площу Героїв </a:t>
            </a:r>
            <a:r>
              <a:rPr lang="uk-UA" sz="2800" dirty="0" smtClean="0"/>
              <a:t>Майдану;</a:t>
            </a:r>
            <a:endParaRPr lang="uk-UA" sz="2800" dirty="0"/>
          </a:p>
          <a:p>
            <a:r>
              <a:rPr lang="uk-UA" sz="2800" dirty="0"/>
              <a:t>від 27 лютого 2014 року площу Театральну на площу Майдан Небесної </a:t>
            </a:r>
            <a:r>
              <a:rPr lang="uk-UA" sz="2800" dirty="0" smtClean="0"/>
              <a:t>Сотні.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6313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579"/>
          <a:stretch/>
        </p:blipFill>
        <p:spPr>
          <a:xfrm>
            <a:off x="5806380" y="0"/>
            <a:ext cx="63763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5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5550024"/>
            <a:ext cx="12188825" cy="1307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Рішенням</a:t>
            </a:r>
            <a:r>
              <a:rPr lang="ru-RU" sz="2800" dirty="0"/>
              <a:t> </a:t>
            </a:r>
            <a:r>
              <a:rPr lang="ru-RU" sz="2800" dirty="0" err="1"/>
              <a:t>Дніпропетровської</a:t>
            </a:r>
            <a:r>
              <a:rPr lang="ru-RU" sz="2800" dirty="0"/>
              <a:t> </a:t>
            </a:r>
            <a:r>
              <a:rPr lang="ru-RU" sz="2800" dirty="0" err="1"/>
              <a:t>міської</a:t>
            </a:r>
            <a:r>
              <a:rPr lang="ru-RU" sz="2800" dirty="0"/>
              <a:t> ради </a:t>
            </a:r>
            <a:r>
              <a:rPr lang="ru-RU" sz="2800" dirty="0" err="1"/>
              <a:t>від</a:t>
            </a:r>
            <a:r>
              <a:rPr lang="ru-RU" sz="2800" dirty="0"/>
              <a:t> 22 лютого 2014 року </a:t>
            </a:r>
            <a:r>
              <a:rPr lang="ru-RU" sz="2800" dirty="0" err="1"/>
              <a:t>перейменовано</a:t>
            </a:r>
            <a:r>
              <a:rPr lang="ru-RU" sz="2800" dirty="0"/>
              <a:t> </a:t>
            </a:r>
            <a:r>
              <a:rPr lang="ru-RU" sz="2800" dirty="0" err="1"/>
              <a:t>площу</a:t>
            </a:r>
            <a:r>
              <a:rPr lang="ru-RU" sz="2800" dirty="0"/>
              <a:t> В. І. </a:t>
            </a:r>
            <a:r>
              <a:rPr lang="ru-RU" sz="2800" dirty="0" err="1"/>
              <a:t>Леніна</a:t>
            </a:r>
            <a:r>
              <a:rPr lang="ru-RU" sz="2800" dirty="0"/>
              <a:t> на </a:t>
            </a:r>
            <a:r>
              <a:rPr lang="ru-RU" sz="2800" dirty="0" err="1"/>
              <a:t>площу</a:t>
            </a:r>
            <a:r>
              <a:rPr lang="ru-RU" sz="2800" dirty="0"/>
              <a:t> </a:t>
            </a:r>
            <a:r>
              <a:rPr lang="ru-RU" sz="2800" dirty="0" err="1"/>
              <a:t>Героїв</a:t>
            </a:r>
            <a:r>
              <a:rPr lang="ru-RU" sz="2800" dirty="0"/>
              <a:t> Майдану</a:t>
            </a:r>
            <a:r>
              <a:rPr lang="ru-RU" sz="2800" dirty="0" smtClean="0"/>
              <a:t>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19" r="4168"/>
          <a:stretch/>
        </p:blipFill>
        <p:spPr>
          <a:xfrm>
            <a:off x="-1" y="0"/>
            <a:ext cx="6336704" cy="5263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89" r="15642"/>
          <a:stretch/>
        </p:blipFill>
        <p:spPr>
          <a:xfrm>
            <a:off x="6271319" y="0"/>
            <a:ext cx="5917506" cy="52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6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7" y="3933056"/>
            <a:ext cx="12174418" cy="29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У с. </a:t>
            </a:r>
            <a:r>
              <a:rPr lang="uk-UA" sz="2800" dirty="0" err="1"/>
              <a:t>Свидівку</a:t>
            </a:r>
            <a:r>
              <a:rPr lang="uk-UA" sz="2800" dirty="0"/>
              <a:t> Черкаській області депутати сільської ради перейменували вул. Леніна на вул. Героїв Небесної </a:t>
            </a:r>
            <a:r>
              <a:rPr lang="uk-UA" sz="2800" dirty="0" smtClean="0"/>
              <a:t>Сотні.</a:t>
            </a:r>
            <a:endParaRPr lang="uk-UA" sz="2800" dirty="0"/>
          </a:p>
          <a:p>
            <a:pPr marL="0" indent="0">
              <a:buNone/>
            </a:pPr>
            <a:r>
              <a:rPr lang="uk-UA" sz="2800" dirty="0"/>
              <a:t>У Кіровограді площу Кірова перейменовано на площу Героїв Майдану, а вулицю Дзержинського на вулицю Віктора </a:t>
            </a:r>
            <a:r>
              <a:rPr lang="uk-UA" sz="2800" dirty="0" err="1" smtClean="0"/>
              <a:t>Чміленка</a:t>
            </a:r>
            <a:r>
              <a:rPr lang="uk-UA" sz="2800" dirty="0" smtClean="0"/>
              <a:t>.</a:t>
            </a:r>
            <a:endParaRPr lang="uk-UA" sz="2800" dirty="0"/>
          </a:p>
          <a:p>
            <a:pPr marL="0" indent="0">
              <a:buNone/>
            </a:pPr>
            <a:r>
              <a:rPr lang="uk-UA" sz="2800" dirty="0"/>
              <a:t>26 лютого Луцька обласна рада надала площі і скверу в місті назви Героїв </a:t>
            </a:r>
            <a:r>
              <a:rPr lang="uk-UA" sz="2800" dirty="0" smtClean="0"/>
              <a:t>Майдану.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01"/>
            <a:ext cx="4138370" cy="3957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20" y="-19040"/>
            <a:ext cx="4025905" cy="395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734" r="9750"/>
          <a:stretch/>
        </p:blipFill>
        <p:spPr>
          <a:xfrm>
            <a:off x="4150196" y="-24402"/>
            <a:ext cx="4032448" cy="3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691" y="4725144"/>
            <a:ext cx="12196516" cy="2132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26 лютого Ніжинська міська рада перейменувала вулицю Леніна на вулицю Небесної </a:t>
            </a:r>
            <a:r>
              <a:rPr lang="uk-UA" sz="2800" dirty="0" smtClean="0"/>
              <a:t>сотні. Дозвіл </a:t>
            </a:r>
            <a:r>
              <a:rPr lang="uk-UA" sz="2800" dirty="0"/>
              <a:t>для розміщення меморіального знаку міська влада не поспішала надавати, тому мешканці зібрали понад 500 підписів та встановили меморіальний </a:t>
            </a:r>
            <a:r>
              <a:rPr lang="uk-UA" sz="2800" dirty="0" smtClean="0"/>
              <a:t>знак.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062785" cy="4581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05" y="-32333"/>
            <a:ext cx="6154638" cy="46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1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5229200"/>
            <a:ext cx="12188825" cy="1621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 smtClean="0"/>
              <a:t>На </a:t>
            </a:r>
            <a:r>
              <a:rPr lang="uk-UA" sz="2800" dirty="0"/>
              <a:t>розі вулиць Соборної та Героїв Майдану з боку Хмельницького університету управління та права буде встановлено меморіальний комплекс на честь «Небесної сотні</a:t>
            </a:r>
            <a:r>
              <a:rPr lang="uk-UA" sz="2800" dirty="0" smtClean="0"/>
              <a:t>».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" y="-1"/>
            <a:ext cx="5869966" cy="4903425"/>
          </a:xfrm>
          <a:prstGeom prst="rect">
            <a:avLst/>
          </a:prstGeom>
        </p:spPr>
      </p:pic>
      <p:pic>
        <p:nvPicPr>
          <p:cNvPr id="4098" name="Picture 2" descr="http://tn.clashot.com/thumbs/3105911/53054026/thumb_w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64" y="-1"/>
            <a:ext cx="6526460" cy="489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3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941168"/>
            <a:ext cx="12188825" cy="1916832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3 – 23 листопада</a:t>
            </a:r>
            <a:r>
              <a:rPr lang="uk-UA" sz="2800" dirty="0"/>
              <a:t> – Нью-Йорк, Чикаго, Вашингтон, Торонто, </a:t>
            </a:r>
            <a:r>
              <a:rPr lang="uk-UA" sz="2800" dirty="0" err="1"/>
              <a:t>Клівленд</a:t>
            </a:r>
            <a:r>
              <a:rPr lang="uk-UA" sz="2800" dirty="0"/>
              <a:t>, Лондон, </a:t>
            </a:r>
            <a:r>
              <a:rPr lang="uk-UA" sz="2800" dirty="0" err="1"/>
              <a:t>Брюсель</a:t>
            </a:r>
            <a:r>
              <a:rPr lang="uk-UA" sz="2800" dirty="0"/>
              <a:t>, Відень, Париж, Лісабон, </a:t>
            </a:r>
            <a:r>
              <a:rPr lang="uk-UA" sz="2800" dirty="0" err="1"/>
              <a:t>Талін</a:t>
            </a:r>
            <a:r>
              <a:rPr lang="uk-UA" sz="2800" dirty="0"/>
              <a:t> – організовують акції підтримки за асоціацію України з ЄС.</a:t>
            </a:r>
          </a:p>
          <a:p>
            <a:endParaRPr lang="uk-UA" dirty="0"/>
          </a:p>
        </p:txBody>
      </p:sp>
      <p:pic>
        <p:nvPicPr>
          <p:cNvPr id="3074" name="Picture 2" descr="http://www.rbc.ua/static/files/gallery_uploads/images/%D0%9B%D1%96%D1%81%D0%B0%D0%B1%D0%BE%D0%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06381" cy="43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db.voanews.com/35886619-270E-4CD8-B7F8-0A7CCF31E694_w974_n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96" y="-1"/>
            <a:ext cx="6529028" cy="43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867"/>
            <a:ext cx="9144000" cy="1144556"/>
          </a:xfrm>
        </p:spPr>
        <p:txBody>
          <a:bodyPr/>
          <a:lstStyle/>
          <a:p>
            <a:r>
              <a:rPr lang="uk-UA" b="1" dirty="0"/>
              <a:t>У музиці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93" y="1628800"/>
            <a:ext cx="12153232" cy="42672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Український </a:t>
            </a:r>
            <a:r>
              <a:rPr lang="uk-UA" sz="2800" dirty="0"/>
              <a:t>композитор Валентин </a:t>
            </a:r>
            <a:r>
              <a:rPr lang="uk-UA" sz="2800" dirty="0" err="1"/>
              <a:t>Сильвестров</a:t>
            </a:r>
            <a:r>
              <a:rPr lang="uk-UA" sz="2800" dirty="0"/>
              <a:t> присвятив Сергієві </a:t>
            </a:r>
            <a:r>
              <a:rPr lang="uk-UA" sz="2800" dirty="0" err="1"/>
              <a:t>Нігояну</a:t>
            </a:r>
            <a:r>
              <a:rPr lang="uk-UA" sz="2800" dirty="0"/>
              <a:t> свій диптих «…І вам слава, сині гори» та «</a:t>
            </a:r>
            <a:r>
              <a:rPr lang="uk-UA" sz="2800" dirty="0" err="1"/>
              <a:t>Со</a:t>
            </a:r>
            <a:r>
              <a:rPr lang="uk-UA" sz="2800" dirty="0"/>
              <a:t> святими </a:t>
            </a:r>
            <a:r>
              <a:rPr lang="uk-UA" sz="2800" dirty="0" err="1"/>
              <a:t>упокой</a:t>
            </a:r>
            <a:r>
              <a:rPr lang="uk-UA" sz="2800" dirty="0" smtClean="0"/>
              <a:t>…»;</a:t>
            </a:r>
            <a:endParaRPr lang="uk-UA" sz="2800" dirty="0"/>
          </a:p>
          <a:p>
            <a:r>
              <a:rPr lang="uk-UA" sz="2800" dirty="0"/>
              <a:t>Марія Бурмака присвятила пам'яті загиблих героїв пісню «В</a:t>
            </a:r>
            <a:r>
              <a:rPr lang="en-US" sz="2800" dirty="0" err="1"/>
              <a:t>i</a:t>
            </a:r>
            <a:r>
              <a:rPr lang="uk-UA" sz="2800" dirty="0"/>
              <a:t>н </a:t>
            </a:r>
            <a:r>
              <a:rPr lang="en-US" sz="2800" dirty="0" err="1"/>
              <a:t>i</a:t>
            </a:r>
            <a:r>
              <a:rPr lang="uk-UA" sz="2800" dirty="0"/>
              <a:t>де по вод</a:t>
            </a:r>
            <a:r>
              <a:rPr lang="en-US" sz="2800" dirty="0" err="1"/>
              <a:t>i</a:t>
            </a:r>
            <a:r>
              <a:rPr lang="en-US" sz="2800" dirty="0" smtClean="0"/>
              <a:t>».</a:t>
            </a:r>
            <a:endParaRPr lang="en-US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7" y="3143016"/>
            <a:ext cx="3904445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3140968"/>
            <a:ext cx="6479704" cy="37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5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0"/>
            <a:ext cx="4366219" cy="6858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dirty="0"/>
              <a:t>Маски сброшены, </a:t>
            </a:r>
            <a:r>
              <a:rPr lang="ru-RU" sz="6400" dirty="0" smtClean="0"/>
              <a:t>месиво-крошево.</a:t>
            </a:r>
            <a:br>
              <a:rPr lang="ru-RU" sz="6400" dirty="0" smtClean="0"/>
            </a:br>
            <a:r>
              <a:rPr lang="ru-RU" sz="6400" dirty="0" smtClean="0"/>
              <a:t>Тайна </a:t>
            </a:r>
            <a:r>
              <a:rPr lang="ru-RU" sz="6400" dirty="0"/>
              <a:t>миров, глотает копоть Киев.</a:t>
            </a:r>
            <a:br>
              <a:rPr lang="ru-RU" sz="6400" dirty="0"/>
            </a:br>
            <a:r>
              <a:rPr lang="ru-RU" sz="6400" dirty="0" smtClean="0"/>
              <a:t>Без лишних слов считает смерть улов.</a:t>
            </a:r>
            <a:br>
              <a:rPr lang="ru-RU" sz="6400" dirty="0" smtClean="0"/>
            </a:br>
            <a:r>
              <a:rPr lang="ru-RU" sz="6400" dirty="0" smtClean="0"/>
              <a:t>Маски сброшены, месиво-крошево.</a:t>
            </a:r>
            <a:br>
              <a:rPr lang="ru-RU" sz="6400" dirty="0" smtClean="0"/>
            </a:br>
            <a:r>
              <a:rPr lang="ru-RU" sz="6400" dirty="0" smtClean="0"/>
              <a:t>Война миров, глотает копоть Киев</a:t>
            </a:r>
            <a:br>
              <a:rPr lang="ru-RU" sz="6400" dirty="0" smtClean="0"/>
            </a:br>
            <a:r>
              <a:rPr lang="ru-RU" sz="6400" dirty="0" smtClean="0"/>
              <a:t>И </a:t>
            </a:r>
            <a:r>
              <a:rPr lang="ru-RU" sz="6400" dirty="0"/>
              <a:t>под прицелом души до боли нагие.</a:t>
            </a:r>
            <a:br>
              <a:rPr lang="ru-RU" sz="6400" dirty="0"/>
            </a:br>
            <a:endParaRPr lang="ru-RU" sz="6400" dirty="0"/>
          </a:p>
          <a:p>
            <a:pPr marL="0" indent="0">
              <a:buNone/>
            </a:pPr>
            <a:r>
              <a:rPr lang="ru-RU" sz="6400" dirty="0" smtClean="0"/>
              <a:t>Посты </a:t>
            </a:r>
            <a:r>
              <a:rPr lang="ru-RU" sz="6400" dirty="0"/>
              <a:t>и </a:t>
            </a:r>
            <a:r>
              <a:rPr lang="ru-RU" sz="6400" dirty="0" err="1"/>
              <a:t>твиты</a:t>
            </a:r>
            <a:r>
              <a:rPr lang="ru-RU" sz="6400" dirty="0"/>
              <a:t> сочатся желчью и гноем,</a:t>
            </a:r>
            <a:br>
              <a:rPr lang="ru-RU" sz="6400" dirty="0"/>
            </a:br>
            <a:r>
              <a:rPr lang="ru-RU" sz="6400" dirty="0"/>
              <a:t>Кто кого </a:t>
            </a:r>
            <a:r>
              <a:rPr lang="ru-RU" sz="6400" dirty="0" err="1"/>
              <a:t>марионетит</a:t>
            </a:r>
            <a:r>
              <a:rPr lang="ru-RU" sz="6400" dirty="0"/>
              <a:t>, давай </a:t>
            </a:r>
            <a:r>
              <a:rPr lang="ru-RU" sz="6400" dirty="0" err="1"/>
              <a:t>запараноим</a:t>
            </a:r>
            <a:r>
              <a:rPr lang="ru-RU" sz="6400" dirty="0"/>
              <a:t>.</a:t>
            </a:r>
            <a:br>
              <a:rPr lang="ru-RU" sz="6400" dirty="0"/>
            </a:br>
            <a:r>
              <a:rPr lang="ru-RU" sz="6400" dirty="0"/>
              <a:t>Ведь так проще, во всем виноваты жиды:</a:t>
            </a:r>
            <a:br>
              <a:rPr lang="ru-RU" sz="6400" dirty="0"/>
            </a:br>
            <a:r>
              <a:rPr lang="ru-RU" sz="6400" dirty="0"/>
              <a:t>Обама, Путин, Адольф, ну и лично ты.</a:t>
            </a:r>
            <a:br>
              <a:rPr lang="ru-RU" sz="6400" dirty="0"/>
            </a:br>
            <a:r>
              <a:rPr lang="ru-RU" sz="6400" dirty="0"/>
              <a:t>Твоё сегодня - вчерашний день в Лэнгли.</a:t>
            </a:r>
            <a:br>
              <a:rPr lang="ru-RU" sz="6400" dirty="0"/>
            </a:br>
            <a:r>
              <a:rPr lang="ru-RU" sz="6400" dirty="0"/>
              <a:t>Сэр Луис </a:t>
            </a:r>
            <a:r>
              <a:rPr lang="ru-RU" sz="6400" dirty="0" err="1"/>
              <a:t>Сайфер</a:t>
            </a:r>
            <a:r>
              <a:rPr lang="ru-RU" sz="6400" dirty="0"/>
              <a:t> всегда предпочитает Бентли.</a:t>
            </a:r>
            <a:br>
              <a:rPr lang="ru-RU" sz="6400" dirty="0"/>
            </a:br>
            <a:r>
              <a:rPr lang="ru-RU" sz="6400" dirty="0"/>
              <a:t>Биг Бен пробил пять, над Мавзолеем девять,</a:t>
            </a:r>
            <a:br>
              <a:rPr lang="ru-RU" sz="6400" dirty="0"/>
            </a:br>
            <a:r>
              <a:rPr lang="ru-RU" sz="6400" dirty="0"/>
              <a:t>На виске седая прядь - никому не верить!</a:t>
            </a:r>
            <a:br>
              <a:rPr lang="ru-RU" sz="6400" dirty="0"/>
            </a:br>
            <a:r>
              <a:rPr lang="ru-RU" sz="6400" dirty="0"/>
              <a:t>Вершат геополитику </a:t>
            </a:r>
            <a:r>
              <a:rPr lang="ru-RU" sz="6400" dirty="0" err="1"/>
              <a:t>крипторептилоиды</a:t>
            </a:r>
            <a:r>
              <a:rPr lang="ru-RU" sz="6400" dirty="0"/>
              <a:t>,</a:t>
            </a:r>
            <a:br>
              <a:rPr lang="ru-RU" sz="6400" dirty="0"/>
            </a:br>
            <a:r>
              <a:rPr lang="ru-RU" sz="6400" dirty="0"/>
              <a:t>Это бред подлить индейцу огненной воды.</a:t>
            </a:r>
            <a:br>
              <a:rPr lang="ru-RU" sz="6400" dirty="0"/>
            </a:br>
            <a:r>
              <a:rPr lang="ru-RU" sz="6400" dirty="0"/>
              <a:t>Бедняку по </a:t>
            </a:r>
            <a:r>
              <a:rPr lang="ru-RU" sz="6400" dirty="0" err="1"/>
              <a:t>медняку</a:t>
            </a:r>
            <a:r>
              <a:rPr lang="ru-RU" sz="6400" dirty="0"/>
              <a:t> дай на каждый глаз</a:t>
            </a:r>
            <a:br>
              <a:rPr lang="ru-RU" sz="6400" dirty="0"/>
            </a:br>
            <a:r>
              <a:rPr lang="ru-RU" sz="6400" dirty="0"/>
              <a:t>Чтоб греть котлы даже в ад продают газ.</a:t>
            </a:r>
            <a:br>
              <a:rPr lang="ru-RU" sz="6400" dirty="0"/>
            </a:br>
            <a:r>
              <a:rPr lang="ru-RU" sz="6400" dirty="0" err="1"/>
              <a:t>Закровоточат</a:t>
            </a:r>
            <a:r>
              <a:rPr lang="ru-RU" sz="6400" dirty="0"/>
              <a:t> стигматы, в скиту заплачет икона.</a:t>
            </a:r>
            <a:br>
              <a:rPr lang="ru-RU" sz="6400" dirty="0"/>
            </a:br>
            <a:r>
              <a:rPr lang="ru-RU" sz="6400" dirty="0"/>
              <a:t>Я хотел промолчать, ветхозаветный Иона.</a:t>
            </a:r>
            <a:br>
              <a:rPr lang="ru-RU" sz="6400" dirty="0"/>
            </a:br>
            <a:r>
              <a:rPr lang="ru-RU" sz="6400" dirty="0"/>
              <a:t>Варианты: на небо, под землю или на нары,</a:t>
            </a:r>
            <a:br>
              <a:rPr lang="ru-RU" sz="6400" dirty="0"/>
            </a:br>
            <a:r>
              <a:rPr lang="ru-RU" sz="6400" dirty="0"/>
              <a:t>Пока мы ждем продолжение, кто-то пишет сценарий</a:t>
            </a:r>
            <a:r>
              <a:rPr lang="ru-RU" sz="6400" dirty="0" smtClean="0"/>
              <a:t>.</a:t>
            </a:r>
            <a:endParaRPr lang="ru-RU" sz="6400" dirty="0"/>
          </a:p>
          <a:p>
            <a:pPr marL="0" indent="0">
              <a:buNone/>
            </a:pPr>
            <a:r>
              <a:rPr lang="ru-RU" sz="6400" dirty="0"/>
              <a:t/>
            </a:r>
            <a:br>
              <a:rPr lang="ru-RU" sz="6400" dirty="0"/>
            </a:br>
            <a:r>
              <a:rPr lang="ru-RU" sz="6400" dirty="0" err="1"/>
              <a:t>Команданте</a:t>
            </a:r>
            <a:r>
              <a:rPr lang="ru-RU" sz="6400" dirty="0"/>
              <a:t> </a:t>
            </a:r>
            <a:r>
              <a:rPr lang="ru-RU" sz="6400" dirty="0" err="1"/>
              <a:t>Ярош</a:t>
            </a:r>
            <a:r>
              <a:rPr lang="ru-RU" sz="6400" dirty="0"/>
              <a:t>! Красное черные крылья.</a:t>
            </a:r>
            <a:br>
              <a:rPr lang="ru-RU" sz="6400" dirty="0"/>
            </a:br>
            <a:r>
              <a:rPr lang="ru-RU" sz="6400" dirty="0"/>
              <a:t>Огненная ярость, зимняя герилья.</a:t>
            </a:r>
            <a:br>
              <a:rPr lang="ru-RU" sz="6400" dirty="0"/>
            </a:br>
            <a:r>
              <a:rPr lang="ru-RU" sz="6400" dirty="0"/>
              <a:t>Люто ветер вторит: страху-</a:t>
            </a:r>
            <a:r>
              <a:rPr lang="ru-RU" sz="6400" dirty="0" err="1"/>
              <a:t>мараторий</a:t>
            </a:r>
            <a:r>
              <a:rPr lang="ru-RU" sz="6400" dirty="0"/>
              <a:t>,</a:t>
            </a:r>
            <a:br>
              <a:rPr lang="ru-RU" sz="6400" dirty="0"/>
            </a:br>
            <a:r>
              <a:rPr lang="ru-RU" sz="6400" dirty="0"/>
              <a:t>Дозор несет высотно небесная сотня</a:t>
            </a:r>
            <a:r>
              <a:rPr lang="ru-RU" sz="6400" dirty="0" smtClean="0"/>
              <a:t>.</a:t>
            </a:r>
            <a:r>
              <a:rPr lang="ru-RU" sz="6400" dirty="0"/>
              <a:t/>
            </a:r>
            <a:br>
              <a:rPr lang="ru-RU" sz="6400" dirty="0"/>
            </a:br>
            <a:r>
              <a:rPr lang="ru-RU" sz="6400" dirty="0"/>
              <a:t>Мало крови, мало, прольётся ещё.</a:t>
            </a:r>
            <a:br>
              <a:rPr lang="ru-RU" sz="6400" dirty="0"/>
            </a:br>
            <a:r>
              <a:rPr lang="ru-RU" sz="6400" dirty="0"/>
              <a:t>Жертвенная, алая, выставит счет!</a:t>
            </a:r>
            <a:br>
              <a:rPr lang="ru-RU" sz="6400" dirty="0"/>
            </a:br>
            <a:r>
              <a:rPr lang="ru-RU" sz="6400" dirty="0"/>
              <a:t>Мало крови, мало, прольётся ещё.</a:t>
            </a:r>
            <a:br>
              <a:rPr lang="ru-RU" sz="6400" dirty="0"/>
            </a:br>
            <a:r>
              <a:rPr lang="ru-RU" sz="6400" dirty="0"/>
              <a:t>Хлынут реки алые, выставят счет.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5122" name="Picture 2" descr="http://bilet.open.ua/uploads/concert/237/logo/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301" y="188640"/>
            <a:ext cx="729758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66220" y="4631022"/>
            <a:ext cx="72386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Російська реп-група 25/17 присвятила «Небесній Сотні» та подіям на Майдані свою пісню «Рахунок</a:t>
            </a:r>
            <a:r>
              <a:rPr lang="uk-UA" sz="2800" dirty="0" smtClean="0"/>
              <a:t>».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82527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8308" y="5085184"/>
            <a:ext cx="7030516" cy="1765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Білоруський рок-гурт Ляпіс </a:t>
            </a:r>
            <a:r>
              <a:rPr lang="uk-UA" sz="2800" dirty="0" err="1"/>
              <a:t>Трубецкой</a:t>
            </a:r>
            <a:r>
              <a:rPr lang="uk-UA" sz="2800" dirty="0"/>
              <a:t> присвятив «Небесній Сотні» та подіям на Майдані свою пісню «Воїни Світла</a:t>
            </a:r>
            <a:r>
              <a:rPr lang="uk-UA" sz="2800" dirty="0" smtClean="0"/>
              <a:t>».</a:t>
            </a:r>
            <a:endParaRPr lang="uk-UA" sz="2800" dirty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" y="188640"/>
            <a:ext cx="559035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ahoma" panose="020B0604030504040204" pitchFamily="34" charset="0"/>
              </a:rPr>
              <a:t>Рубиновые части, солнца зари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Рубят злые страсти, сжигают внутри.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Прыгай выше неба, брат и сестра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Золотые искры — брызги костра.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Радуйся молоту в крепкой руке,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Водопад, молодость — в быстрой реке.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Бей барабан — </a:t>
            </a:r>
            <a:r>
              <a:rPr lang="ru-RU" sz="2000" dirty="0" err="1">
                <a:latin typeface="tahoma" panose="020B0604030504040204" pitchFamily="34" charset="0"/>
              </a:rPr>
              <a:t>пам</a:t>
            </a:r>
            <a:r>
              <a:rPr lang="ru-RU" sz="2000" dirty="0">
                <a:latin typeface="tahoma" panose="020B0604030504040204" pitchFamily="34" charset="0"/>
              </a:rPr>
              <a:t>, </a:t>
            </a:r>
            <a:r>
              <a:rPr lang="ru-RU" sz="2000" dirty="0" err="1">
                <a:latin typeface="tahoma" panose="020B0604030504040204" pitchFamily="34" charset="0"/>
              </a:rPr>
              <a:t>пам</a:t>
            </a:r>
            <a:r>
              <a:rPr lang="ru-RU" sz="2000" dirty="0">
                <a:latin typeface="tahoma" panose="020B0604030504040204" pitchFamily="34" charset="0"/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Баррикады, друзья, шум гам.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Воины света! Воины добра!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Охраняют лето, бьются до утра.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Воины добра! Воины света!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>
                <a:latin typeface="tahoma" panose="020B0604030504040204" pitchFamily="34" charset="0"/>
              </a:rPr>
              <a:t>Джа</a:t>
            </a:r>
            <a:r>
              <a:rPr lang="ru-RU" sz="2000" dirty="0">
                <a:latin typeface="tahoma" panose="020B0604030504040204" pitchFamily="34" charset="0"/>
              </a:rPr>
              <a:t> </a:t>
            </a:r>
            <a:r>
              <a:rPr lang="ru-RU" sz="2000" dirty="0" err="1">
                <a:latin typeface="tahoma" panose="020B0604030504040204" pitchFamily="34" charset="0"/>
              </a:rPr>
              <a:t>Растафарай</a:t>
            </a:r>
            <a:r>
              <a:rPr lang="ru-RU" sz="2000" dirty="0">
                <a:latin typeface="tahoma" panose="020B0604030504040204" pitchFamily="34" charset="0"/>
              </a:rPr>
              <a:t> бьются до рассвета.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Плачет солдат, медаль на гимнастёрке.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Сколько ребят в полыни на пригорке.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За тучей — дракон, каменное сердце.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tahoma" panose="020B0604030504040204" pitchFamily="34" charset="0"/>
              </a:rPr>
              <a:t>Ночью — закон, руби, чтобы согреться.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uk-UA" sz="1600" dirty="0"/>
          </a:p>
        </p:txBody>
      </p:sp>
      <p:pic>
        <p:nvPicPr>
          <p:cNvPr id="6146" name="Picture 2" descr="http://mstar.biz.ua/wp-content/uploads/Lyap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9" y="13684"/>
            <a:ext cx="66675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80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6045" y="5085184"/>
            <a:ext cx="7174141" cy="1751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/>
              <a:t>Гайдамаки присвятили пам'яті загиблих </a:t>
            </a:r>
            <a:r>
              <a:rPr lang="uk-UA" sz="2800" dirty="0" err="1"/>
              <a:t>майданівців</a:t>
            </a:r>
            <a:r>
              <a:rPr lang="uk-UA" sz="2800" dirty="0"/>
              <a:t> пісню «Дерев'яні щити».</a:t>
            </a:r>
          </a:p>
        </p:txBody>
      </p:sp>
      <p:pic>
        <p:nvPicPr>
          <p:cNvPr id="7171" name="Picture 3" descr="http://leocity.info/wp-content/uploads/2014/03/gaidama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45" y="355115"/>
            <a:ext cx="7174141" cy="47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7788" y="-20270"/>
            <a:ext cx="3434915" cy="67864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Дерев'яний щит захистить від куль,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Кольоровий шолом для спорту, </a:t>
            </a:r>
            <a:endParaRPr lang="uk-UA" altLang="uk-UA" sz="15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Ти мріяв про справжню війну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У центрі міста на фронті.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Тут все, як на справжній війні,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Справжня смерть, справжня кров,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Справжній бій.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Дерев'яні Щит поможе тобі,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Захистить від куль тебе ангел твій.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Дерев'яні щити Захистили не всіх,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Своїм тілом тебе Заступив кожен з них.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Дерев'яні щити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Проти куль бойових.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На майдан твій батько пустив тебе,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Протест обіцяв бути мирним.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Але ти зустрів на майдані людей,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Готових віддати життя за </a:t>
            </a:r>
            <a:r>
              <a:rPr kumimoji="0" lang="uk-UA" altLang="uk-UA" sz="15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</a:rPr>
              <a:t>вкраїну</a:t>
            </a: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Що вірили у свої сили,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Зводили барикади,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Ти вирішив стати з ними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В обороні громади!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А коли той день, якого усі чекали,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Настав, він мусив настати,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Лишилися до кінця лиш ті,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Хто був готовий життя віддати.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Нас били, палили, кидали гранати,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 Стріляли снайпери по очах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Ми винесли з бою своїх Героїв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5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На їх дерев'яних щитах! </a:t>
            </a:r>
          </a:p>
        </p:txBody>
      </p:sp>
    </p:spTree>
    <p:extLst>
      <p:ext uri="{BB962C8B-B14F-4D97-AF65-F5344CB8AC3E}">
        <p14:creationId xmlns:p14="http://schemas.microsoft.com/office/powerpoint/2010/main" val="190044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56"/>
          </a:xfrm>
        </p:spPr>
        <p:txBody>
          <a:bodyPr/>
          <a:lstStyle/>
          <a:p>
            <a:r>
              <a:rPr lang="uk-UA" b="1" dirty="0"/>
              <a:t>У кінематографі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77" y="1628800"/>
            <a:ext cx="12175848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/>
              <a:t>Документальний</a:t>
            </a:r>
            <a:r>
              <a:rPr lang="ru-RU" sz="2800" dirty="0"/>
              <a:t> </a:t>
            </a:r>
            <a:r>
              <a:rPr lang="ru-RU" sz="2800" dirty="0" err="1"/>
              <a:t>фільм</a:t>
            </a:r>
            <a:r>
              <a:rPr lang="ru-RU" sz="2800" dirty="0"/>
              <a:t> «</a:t>
            </a:r>
            <a:r>
              <a:rPr lang="ru-RU" sz="2800" dirty="0" err="1"/>
              <a:t>Небесна</a:t>
            </a:r>
            <a:r>
              <a:rPr lang="ru-RU" sz="2800" dirty="0"/>
              <a:t> сотня»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серії</a:t>
            </a:r>
            <a:r>
              <a:rPr lang="ru-RU" sz="2800" dirty="0"/>
              <a:t> «Зима, </a:t>
            </a:r>
            <a:r>
              <a:rPr lang="ru-RU" sz="2800" dirty="0" err="1"/>
              <a:t>що</a:t>
            </a:r>
            <a:r>
              <a:rPr lang="ru-RU" sz="2800" dirty="0"/>
              <a:t> нас </a:t>
            </a:r>
            <a:r>
              <a:rPr lang="ru-RU" sz="2800" dirty="0" err="1"/>
              <a:t>змінила</a:t>
            </a:r>
            <a:r>
              <a:rPr lang="ru-RU" sz="2800" dirty="0"/>
              <a:t>» (1+1 </a:t>
            </a:r>
            <a:r>
              <a:rPr lang="ru-RU" sz="2800" dirty="0" err="1"/>
              <a:t>продакшн</a:t>
            </a:r>
            <a:r>
              <a:rPr lang="ru-RU" sz="2800" dirty="0"/>
              <a:t>, Вавилон'13).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661" r="17500"/>
          <a:stretch/>
        </p:blipFill>
        <p:spPr>
          <a:xfrm>
            <a:off x="0" y="2564904"/>
            <a:ext cx="5472608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08" y="2559964"/>
            <a:ext cx="6802048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4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784" y="-18417"/>
            <a:ext cx="9144000" cy="1144556"/>
          </a:xfrm>
        </p:spPr>
        <p:txBody>
          <a:bodyPr/>
          <a:lstStyle/>
          <a:p>
            <a:r>
              <a:rPr lang="uk-UA" b="1" dirty="0"/>
              <a:t>Пам'ятні медалі</a:t>
            </a:r>
            <a:br>
              <a:rPr lang="uk-UA" b="1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77" y="5085184"/>
            <a:ext cx="12174748" cy="177281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31 </a:t>
            </a:r>
            <a:r>
              <a:rPr lang="ru-RU" dirty="0" err="1"/>
              <a:t>березня</a:t>
            </a:r>
            <a:r>
              <a:rPr lang="ru-RU" dirty="0"/>
              <a:t> 2014 року </a:t>
            </a:r>
            <a:r>
              <a:rPr lang="ru-RU" dirty="0" err="1"/>
              <a:t>Національний</a:t>
            </a:r>
            <a:r>
              <a:rPr lang="ru-RU" dirty="0"/>
              <a:t> банк </a:t>
            </a:r>
            <a:r>
              <a:rPr lang="ru-RU" dirty="0" err="1"/>
              <a:t>випустив</a:t>
            </a:r>
            <a:r>
              <a:rPr lang="ru-RU" dirty="0"/>
              <a:t> </a:t>
            </a:r>
            <a:r>
              <a:rPr lang="ru-RU" dirty="0" err="1"/>
              <a:t>пам'ятну</a:t>
            </a:r>
            <a:r>
              <a:rPr lang="ru-RU" dirty="0"/>
              <a:t> медаль «</a:t>
            </a:r>
            <a:r>
              <a:rPr lang="ru-RU" dirty="0" err="1"/>
              <a:t>Небесна</a:t>
            </a:r>
            <a:r>
              <a:rPr lang="ru-RU" dirty="0"/>
              <a:t> сотня на </a:t>
            </a:r>
            <a:r>
              <a:rPr lang="ru-RU" dirty="0" err="1"/>
              <a:t>варті</a:t>
            </a:r>
            <a:r>
              <a:rPr lang="ru-RU" dirty="0"/>
              <a:t>», авторами </a:t>
            </a:r>
            <a:r>
              <a:rPr lang="ru-RU" dirty="0" err="1"/>
              <a:t>якої</a:t>
            </a:r>
            <a:r>
              <a:rPr lang="ru-RU" dirty="0"/>
              <a:t> стали художник-скульптор — </a:t>
            </a:r>
            <a:r>
              <a:rPr lang="ru-RU" dirty="0" err="1"/>
              <a:t>Анатолій</a:t>
            </a:r>
            <a:r>
              <a:rPr lang="ru-RU" dirty="0"/>
              <a:t> </a:t>
            </a:r>
            <a:r>
              <a:rPr lang="ru-RU" dirty="0" err="1"/>
              <a:t>Дем'яненко</a:t>
            </a:r>
            <a:r>
              <a:rPr lang="ru-RU" dirty="0"/>
              <a:t> та скульптор — </a:t>
            </a:r>
            <a:r>
              <a:rPr lang="ru-RU" dirty="0" err="1"/>
              <a:t>Володимир</a:t>
            </a:r>
            <a:r>
              <a:rPr lang="ru-RU" dirty="0"/>
              <a:t> </a:t>
            </a:r>
            <a:r>
              <a:rPr lang="ru-RU" dirty="0" err="1"/>
              <a:t>Атаманчук</a:t>
            </a:r>
            <a:r>
              <a:rPr lang="ru-RU" dirty="0"/>
              <a:t>. На </a:t>
            </a:r>
            <a:r>
              <a:rPr lang="ru-RU" dirty="0" err="1"/>
              <a:t>аверсі</a:t>
            </a:r>
            <a:r>
              <a:rPr lang="ru-RU" dirty="0"/>
              <a:t> </a:t>
            </a:r>
            <a:r>
              <a:rPr lang="ru-RU" dirty="0" err="1"/>
              <a:t>медалі</a:t>
            </a:r>
            <a:r>
              <a:rPr lang="ru-RU" dirty="0"/>
              <a:t> </a:t>
            </a:r>
            <a:r>
              <a:rPr lang="ru-RU" dirty="0" err="1"/>
              <a:t>зображено</a:t>
            </a:r>
            <a:r>
              <a:rPr lang="ru-RU" dirty="0"/>
              <a:t> архангела </a:t>
            </a:r>
            <a:r>
              <a:rPr lang="ru-RU" dirty="0" err="1"/>
              <a:t>Михаїла</a:t>
            </a:r>
            <a:r>
              <a:rPr lang="ru-RU" dirty="0"/>
              <a:t> в </a:t>
            </a:r>
            <a:r>
              <a:rPr lang="ru-RU" dirty="0" err="1"/>
              <a:t>оточенні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smtClean="0"/>
              <a:t>орнаменту. На </a:t>
            </a:r>
            <a:r>
              <a:rPr lang="ru-RU" dirty="0" err="1"/>
              <a:t>реверсі</a:t>
            </a:r>
            <a:r>
              <a:rPr lang="ru-RU" dirty="0"/>
              <a:t> — </a:t>
            </a:r>
            <a:r>
              <a:rPr lang="ru-RU" dirty="0" err="1"/>
              <a:t>герої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Майдану на </a:t>
            </a:r>
            <a:r>
              <a:rPr lang="ru-RU" dirty="0" err="1"/>
              <a:t>барикаді</a:t>
            </a:r>
            <a:r>
              <a:rPr lang="ru-RU" dirty="0"/>
              <a:t>,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тримає</a:t>
            </a:r>
            <a:r>
              <a:rPr lang="ru-RU" dirty="0"/>
              <a:t> </a:t>
            </a:r>
            <a:r>
              <a:rPr lang="ru-RU" dirty="0" err="1"/>
              <a:t>синьо-жовтий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Прапор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499" y="714928"/>
            <a:ext cx="4262587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714928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3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11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77" y="4725144"/>
            <a:ext cx="12157648" cy="1962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4 – 24 листопада</a:t>
            </a:r>
            <a:r>
              <a:rPr lang="uk-UA" sz="2800" dirty="0"/>
              <a:t> – «</a:t>
            </a:r>
            <a:r>
              <a:rPr lang="uk-UA" sz="2800" dirty="0" err="1"/>
              <a:t>Єврохода</a:t>
            </a:r>
            <a:r>
              <a:rPr lang="uk-UA" sz="2800" dirty="0"/>
              <a:t>» від пам’ятника Шевченка до Європейської площі</a:t>
            </a:r>
            <a:r>
              <a:rPr lang="uk-UA" sz="2800" dirty="0" smtClean="0"/>
              <a:t>. </a:t>
            </a:r>
            <a:r>
              <a:rPr lang="uk-UA" sz="2800" dirty="0"/>
              <a:t>До підтримки євроінтеграційного процесу України долучається Варшава, Вроцлав, Краків, Берлін, Рим. На Михайлівській площі Партія регіонів зводить сцену, на Майдані опозиція встановлює палатки. </a:t>
            </a:r>
          </a:p>
        </p:txBody>
      </p:sp>
      <p:pic>
        <p:nvPicPr>
          <p:cNvPr id="4098" name="Picture 2" descr="http://www.volynpost.com/img/modules/news/e/6d/19b42f72ecda3967f9a676656c7da6de/cb-dsc0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2" y="0"/>
            <a:ext cx="6379478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volynpost.com/img/modules/news/5/87/464b2a9994c4a919e7cc42c707e03875/cb-dsc0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256" y="5233"/>
            <a:ext cx="6371569" cy="42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25144"/>
            <a:ext cx="12188825" cy="2132856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5 – 25 листопада</a:t>
            </a:r>
            <a:r>
              <a:rPr lang="uk-UA" sz="2800" dirty="0" smtClean="0"/>
              <a:t> – Перший наступ «Беркуту». Близько 6 години ранку силовий підрозділ оточує учасників Майдану. Приїздить техніка для встановлення новорічної ялинки. Протестуючі вчинили опір, захистивши  право мирного перебування.</a:t>
            </a:r>
          </a:p>
          <a:p>
            <a:endParaRPr lang="uk-UA" dirty="0"/>
          </a:p>
        </p:txBody>
      </p:sp>
      <p:pic>
        <p:nvPicPr>
          <p:cNvPr id="5122" name="Picture 2" descr="http://www.mignews.com/aimages/11_13/301113_80514_92765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9764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72" y="1136"/>
            <a:ext cx="6222721" cy="43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69160"/>
            <a:ext cx="12188825" cy="1988840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День 6 – 26 листопада</a:t>
            </a:r>
            <a:r>
              <a:rPr lang="uk-UA" sz="2800" dirty="0"/>
              <a:t> – До страйку долучаються студенти Києво-Могилянської академії та університету Шевченка. У Львові, Івано-Франківську, Ужгороді студенти вийшли на вулиці з закликами про євроінтеграцію.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1" y="0"/>
            <a:ext cx="7144320" cy="4509120"/>
          </a:xfrm>
          <a:prstGeom prst="rect">
            <a:avLst/>
          </a:prstGeom>
        </p:spPr>
      </p:pic>
      <p:pic>
        <p:nvPicPr>
          <p:cNvPr id="6146" name="Picture 2" descr="http://ipress.ua/media/gallery/full/e/u/euromaydan-uzhgoro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/>
          <a:stretch/>
        </p:blipFill>
        <p:spPr bwMode="auto">
          <a:xfrm>
            <a:off x="6238427" y="0"/>
            <a:ext cx="5950397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9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85184"/>
            <a:ext cx="12188825" cy="17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dirty="0"/>
              <a:t>День 7 – 27 листопада</a:t>
            </a:r>
            <a:r>
              <a:rPr lang="uk-UA" sz="2800" dirty="0"/>
              <a:t> – Оголошено Всеукраїнський студентський </a:t>
            </a:r>
            <a:r>
              <a:rPr lang="uk-UA" sz="2800" dirty="0" smtClean="0"/>
              <a:t>страйк із </a:t>
            </a:r>
            <a:r>
              <a:rPr lang="uk-UA" sz="2800" dirty="0"/>
              <a:t>закликами «Молодь нації за євроінтеграцію» близько 20 тис. студентів зібрались на Майдані Незалежності</a:t>
            </a:r>
            <a:r>
              <a:rPr lang="uk-UA" sz="2800" dirty="0" smtClean="0"/>
              <a:t>.</a:t>
            </a:r>
            <a:endParaRPr lang="uk-UA" sz="2800" dirty="0"/>
          </a:p>
          <a:p>
            <a:endParaRPr lang="uk-UA" dirty="0"/>
          </a:p>
        </p:txBody>
      </p:sp>
      <p:pic>
        <p:nvPicPr>
          <p:cNvPr id="7170" name="Picture 2" descr="http://ipress.ua/media/gallery/full/i/v/ivanofrankivk_euromayd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91277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zakarpattya.net.ua/postimages/news/2013/11/2-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/>
          <a:stretch/>
        </p:blipFill>
        <p:spPr bwMode="auto">
          <a:xfrm>
            <a:off x="6094412" y="0"/>
            <a:ext cx="6094413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4365104"/>
            <a:ext cx="12188825" cy="2492896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 smtClean="0"/>
              <a:t>День </a:t>
            </a:r>
            <a:r>
              <a:rPr lang="uk-UA" sz="2800" b="1" dirty="0"/>
              <a:t>9 – 29 листопада</a:t>
            </a:r>
            <a:r>
              <a:rPr lang="uk-UA" sz="2800" dirty="0"/>
              <a:t> – Президент провалив підписання асоціації з ЄС на саміті Східного партнерства у Вільнюсі. На Європейській площі Партія регіонів проводить мітинг за підтримку Януковича та його рішення про «захист національних інтересів України». На Майдані опозиція оголошує вимогу про імпічмент Президенту.</a:t>
            </a:r>
          </a:p>
          <a:p>
            <a:endParaRPr lang="uk-UA" dirty="0"/>
          </a:p>
        </p:txBody>
      </p:sp>
      <p:pic>
        <p:nvPicPr>
          <p:cNvPr id="8196" name="Picture 4" descr="http://zbruc.eu/sites/default/files/pictures/prap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8071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press.ua/media/gallery/full/v/i/viln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40" y="-7538"/>
            <a:ext cx="8469986" cy="42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8BBA81-7B49-4987-A5B2-DF5B7D8F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TS102801065</Template>
  <TotalTime>0</TotalTime>
  <Words>865</Words>
  <Application>Microsoft Office PowerPoint</Application>
  <PresentationFormat>Произвольный</PresentationFormat>
  <Paragraphs>101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Corbel</vt:lpstr>
      <vt:lpstr>Tahoma</vt:lpstr>
      <vt:lpstr>Wingdings</vt:lpstr>
      <vt:lpstr>Earthtones_16x9</vt:lpstr>
      <vt:lpstr>Хронологія Євромайдану 2013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Небесна сотня</vt:lpstr>
      <vt:lpstr>Презентация PowerPoint</vt:lpstr>
      <vt:lpstr>Вшанування пам'яті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музиці </vt:lpstr>
      <vt:lpstr>Презентация PowerPoint</vt:lpstr>
      <vt:lpstr>Презентация PowerPoint</vt:lpstr>
      <vt:lpstr>Презентация PowerPoint</vt:lpstr>
      <vt:lpstr>У кінематографі </vt:lpstr>
      <vt:lpstr>Пам'ятні медалі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2014-04-16T19:00:59Z</dcterms:created>
  <dcterms:modified xsi:type="dcterms:W3CDTF">2014-04-21T15:02:27Z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