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Дата 14"/>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16" name="Номер слайда 15"/>
          <p:cNvSpPr>
            <a:spLocks noGrp="1"/>
          </p:cNvSpPr>
          <p:nvPr>
            <p:ph type="sldNum" sz="quarter" idx="11"/>
          </p:nvPr>
        </p:nvSpPr>
        <p:spPr/>
        <p:txBody>
          <a:bodyPr/>
          <a:lstStyle/>
          <a:p>
            <a:fld id="{9A17F116-6EF7-4677-B68E-101B16E064AD}" type="slidenum">
              <a:rPr lang="uk-UA" smtClean="0"/>
              <a:t>‹#›</a:t>
            </a:fld>
            <a:endParaRPr lang="uk-UA" dirty="0"/>
          </a:p>
        </p:txBody>
      </p:sp>
      <p:sp>
        <p:nvSpPr>
          <p:cNvPr id="17" name="Нижний колонтитул 16"/>
          <p:cNvSpPr>
            <a:spLocks noGrp="1"/>
          </p:cNvSpPr>
          <p:nvPr>
            <p:ph type="ftr" sz="quarter" idx="12"/>
          </p:nvPr>
        </p:nvSpPr>
        <p:spPr/>
        <p:txBody>
          <a:bodyPr/>
          <a:lstStyle/>
          <a:p>
            <a:endParaRPr lang="uk-U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9A17F116-6EF7-4677-B68E-101B16E064AD}" type="slidenum">
              <a:rPr lang="uk-UA" smtClean="0"/>
              <a:t>‹#›</a:t>
            </a:fld>
            <a:endParaRPr lang="uk-U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9A17F116-6EF7-4677-B68E-101B16E064AD}" type="slidenum">
              <a:rPr lang="uk-UA" smtClean="0"/>
              <a:t>‹#›</a:t>
            </a:fld>
            <a:endParaRPr lang="uk-U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ACA9F967-D36B-4F95-B24A-AF23BDABF7DD}" type="datetimeFigureOut">
              <a:rPr lang="uk-UA" smtClean="0"/>
              <a:t>12.02.2013</a:t>
            </a:fld>
            <a:endParaRPr lang="uk-UA" dirty="0"/>
          </a:p>
        </p:txBody>
      </p:sp>
      <p:sp>
        <p:nvSpPr>
          <p:cNvPr id="15" name="Номер слайда 14"/>
          <p:cNvSpPr>
            <a:spLocks noGrp="1"/>
          </p:cNvSpPr>
          <p:nvPr>
            <p:ph type="sldNum" sz="quarter" idx="15"/>
          </p:nvPr>
        </p:nvSpPr>
        <p:spPr/>
        <p:txBody>
          <a:bodyPr/>
          <a:lstStyle>
            <a:lvl1pPr algn="ctr">
              <a:defRPr/>
            </a:lvl1pPr>
          </a:lstStyle>
          <a:p>
            <a:fld id="{9A17F116-6EF7-4677-B68E-101B16E064AD}" type="slidenum">
              <a:rPr lang="uk-UA" smtClean="0"/>
              <a:t>‹#›</a:t>
            </a:fld>
            <a:endParaRPr lang="uk-UA" dirty="0"/>
          </a:p>
        </p:txBody>
      </p:sp>
      <p:sp>
        <p:nvSpPr>
          <p:cNvPr id="16" name="Нижний колонтитул 15"/>
          <p:cNvSpPr>
            <a:spLocks noGrp="1"/>
          </p:cNvSpPr>
          <p:nvPr>
            <p:ph type="ftr" sz="quarter" idx="16"/>
          </p:nvPr>
        </p:nvSpPr>
        <p:spPr/>
        <p:txBody>
          <a:bodyPr/>
          <a:lstStyle/>
          <a:p>
            <a:endParaRPr lang="uk-UA" dirty="0"/>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9A17F116-6EF7-4677-B68E-101B16E064AD}" type="slidenum">
              <a:rPr lang="uk-UA" smtClean="0"/>
              <a:t>‹#›</a:t>
            </a:fld>
            <a:endParaRPr lang="uk-UA" dirty="0"/>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6" name="Нижний колонтитул 5"/>
          <p:cNvSpPr>
            <a:spLocks noGrp="1"/>
          </p:cNvSpPr>
          <p:nvPr>
            <p:ph type="ftr" sz="quarter" idx="11"/>
          </p:nvPr>
        </p:nvSpPr>
        <p:spPr/>
        <p:txBody>
          <a:bodyPr/>
          <a:lstStyle/>
          <a:p>
            <a:endParaRPr lang="uk-UA" dirty="0"/>
          </a:p>
        </p:txBody>
      </p:sp>
      <p:sp>
        <p:nvSpPr>
          <p:cNvPr id="7" name="Номер слайда 6"/>
          <p:cNvSpPr>
            <a:spLocks noGrp="1"/>
          </p:cNvSpPr>
          <p:nvPr>
            <p:ph type="sldNum" sz="quarter" idx="12"/>
          </p:nvPr>
        </p:nvSpPr>
        <p:spPr/>
        <p:txBody>
          <a:bodyPr/>
          <a:lstStyle/>
          <a:p>
            <a:fld id="{9A17F116-6EF7-4677-B68E-101B16E064AD}" type="slidenum">
              <a:rPr lang="uk-UA" smtClean="0"/>
              <a:t>‹#›</a:t>
            </a:fld>
            <a:endParaRPr lang="uk-UA"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9A17F116-6EF7-4677-B68E-101B16E064AD}" type="slidenum">
              <a:rPr lang="uk-UA" smtClean="0"/>
              <a:t>‹#›</a:t>
            </a:fld>
            <a:endParaRPr lang="uk-UA" dirty="0"/>
          </a:p>
        </p:txBody>
      </p:sp>
      <p:sp>
        <p:nvSpPr>
          <p:cNvPr id="8" name="Нижний колонтитул 7"/>
          <p:cNvSpPr>
            <a:spLocks noGrp="1"/>
          </p:cNvSpPr>
          <p:nvPr>
            <p:ph type="ftr" sz="quarter" idx="11"/>
          </p:nvPr>
        </p:nvSpPr>
        <p:spPr/>
        <p:txBody>
          <a:bodyPr/>
          <a:lstStyle/>
          <a:p>
            <a:endParaRPr lang="uk-UA" dirty="0"/>
          </a:p>
        </p:txBody>
      </p:sp>
      <p:sp>
        <p:nvSpPr>
          <p:cNvPr id="7" name="Дата 6"/>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4" name="Нижний колонтитул 3"/>
          <p:cNvSpPr>
            <a:spLocks noGrp="1"/>
          </p:cNvSpPr>
          <p:nvPr>
            <p:ph type="ftr" sz="quarter" idx="11"/>
          </p:nvPr>
        </p:nvSpPr>
        <p:spPr/>
        <p:txBody>
          <a:bodyPr/>
          <a:lstStyle/>
          <a:p>
            <a:endParaRPr lang="uk-UA" dirty="0"/>
          </a:p>
        </p:txBody>
      </p:sp>
      <p:sp>
        <p:nvSpPr>
          <p:cNvPr id="5" name="Номер слайда 4"/>
          <p:cNvSpPr>
            <a:spLocks noGrp="1"/>
          </p:cNvSpPr>
          <p:nvPr>
            <p:ph type="sldNum" sz="quarter" idx="12"/>
          </p:nvPr>
        </p:nvSpPr>
        <p:spPr/>
        <p:txBody>
          <a:bodyPr/>
          <a:lstStyle/>
          <a:p>
            <a:fld id="{9A17F116-6EF7-4677-B68E-101B16E064AD}" type="slidenum">
              <a:rPr lang="uk-UA" smtClean="0"/>
              <a:t>‹#›</a:t>
            </a:fld>
            <a:endParaRPr lang="uk-UA" dirty="0"/>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3" name="Нижний колонтитул 2"/>
          <p:cNvSpPr>
            <a:spLocks noGrp="1"/>
          </p:cNvSpPr>
          <p:nvPr>
            <p:ph type="ftr" sz="quarter" idx="11"/>
          </p:nvPr>
        </p:nvSpPr>
        <p:spPr/>
        <p:txBody>
          <a:bodyPr/>
          <a:lstStyle/>
          <a:p>
            <a:endParaRPr lang="uk-UA" dirty="0"/>
          </a:p>
        </p:txBody>
      </p:sp>
      <p:sp>
        <p:nvSpPr>
          <p:cNvPr id="4" name="Номер слайда 3"/>
          <p:cNvSpPr>
            <a:spLocks noGrp="1"/>
          </p:cNvSpPr>
          <p:nvPr>
            <p:ph type="sldNum" sz="quarter" idx="12"/>
          </p:nvPr>
        </p:nvSpPr>
        <p:spPr/>
        <p:txBody>
          <a:bodyPr/>
          <a:lstStyle/>
          <a:p>
            <a:fld id="{9A17F116-6EF7-4677-B68E-101B16E064AD}" type="slidenum">
              <a:rPr lang="uk-UA" smtClean="0"/>
              <a:t>‹#›</a:t>
            </a:fld>
            <a:endParaRPr lang="uk-U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ACA9F967-D36B-4F95-B24A-AF23BDABF7DD}" type="datetimeFigureOut">
              <a:rPr lang="uk-UA" smtClean="0"/>
              <a:t>12.02.2013</a:t>
            </a:fld>
            <a:endParaRPr lang="uk-UA" dirty="0"/>
          </a:p>
        </p:txBody>
      </p:sp>
      <p:sp>
        <p:nvSpPr>
          <p:cNvPr id="9" name="Номер слайда 8"/>
          <p:cNvSpPr>
            <a:spLocks noGrp="1"/>
          </p:cNvSpPr>
          <p:nvPr>
            <p:ph type="sldNum" sz="quarter" idx="15"/>
          </p:nvPr>
        </p:nvSpPr>
        <p:spPr/>
        <p:txBody>
          <a:bodyPr/>
          <a:lstStyle/>
          <a:p>
            <a:fld id="{9A17F116-6EF7-4677-B68E-101B16E064AD}" type="slidenum">
              <a:rPr lang="uk-UA" smtClean="0"/>
              <a:t>‹#›</a:t>
            </a:fld>
            <a:endParaRPr lang="uk-UA" dirty="0"/>
          </a:p>
        </p:txBody>
      </p:sp>
      <p:sp>
        <p:nvSpPr>
          <p:cNvPr id="10" name="Нижний колонтитул 9"/>
          <p:cNvSpPr>
            <a:spLocks noGrp="1"/>
          </p:cNvSpPr>
          <p:nvPr>
            <p:ph type="ftr" sz="quarter" idx="16"/>
          </p:nvPr>
        </p:nvSpPr>
        <p:spPr/>
        <p:txBody>
          <a:bodyPr/>
          <a:lstStyle/>
          <a:p>
            <a:endParaRPr lang="uk-U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ACA9F967-D36B-4F95-B24A-AF23BDABF7DD}" type="datetimeFigureOut">
              <a:rPr lang="uk-UA" smtClean="0"/>
              <a:t>12.02.2013</a:t>
            </a:fld>
            <a:endParaRPr lang="uk-UA" dirty="0"/>
          </a:p>
        </p:txBody>
      </p:sp>
      <p:sp>
        <p:nvSpPr>
          <p:cNvPr id="9" name="Номер слайда 8"/>
          <p:cNvSpPr>
            <a:spLocks noGrp="1"/>
          </p:cNvSpPr>
          <p:nvPr>
            <p:ph type="sldNum" sz="quarter" idx="11"/>
          </p:nvPr>
        </p:nvSpPr>
        <p:spPr/>
        <p:txBody>
          <a:bodyPr/>
          <a:lstStyle/>
          <a:p>
            <a:fld id="{9A17F116-6EF7-4677-B68E-101B16E064AD}" type="slidenum">
              <a:rPr lang="uk-UA" smtClean="0"/>
              <a:t>‹#›</a:t>
            </a:fld>
            <a:endParaRPr lang="uk-UA" dirty="0"/>
          </a:p>
        </p:txBody>
      </p:sp>
      <p:sp>
        <p:nvSpPr>
          <p:cNvPr id="10" name="Нижний колонтитул 9"/>
          <p:cNvSpPr>
            <a:spLocks noGrp="1"/>
          </p:cNvSpPr>
          <p:nvPr>
            <p:ph type="ftr" sz="quarter" idx="12"/>
          </p:nvPr>
        </p:nvSpPr>
        <p:spPr/>
        <p:txBody>
          <a:bodyPr/>
          <a:lstStyle/>
          <a:p>
            <a:endParaRPr lang="uk-U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CA9F967-D36B-4F95-B24A-AF23BDABF7DD}" type="datetimeFigureOut">
              <a:rPr lang="uk-UA" smtClean="0"/>
              <a:t>12.02.2013</a:t>
            </a:fld>
            <a:endParaRPr lang="uk-UA" dirty="0"/>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k-UA" dirty="0"/>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A17F116-6EF7-4677-B68E-101B16E064AD}" type="slidenum">
              <a:rPr lang="uk-UA" smtClean="0"/>
              <a:t>‹#›</a:t>
            </a:fld>
            <a:endParaRPr lang="uk-UA" dirty="0"/>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sz="6000" dirty="0" smtClean="0"/>
              <a:t>Повсякденне життя </a:t>
            </a:r>
            <a:endParaRPr lang="uk-UA" sz="6000" dirty="0"/>
          </a:p>
        </p:txBody>
      </p:sp>
      <p:sp>
        <p:nvSpPr>
          <p:cNvPr id="15362" name="AutoShape 2"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5364" name="AutoShape 4"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99R.jpg"/>
          <p:cNvPicPr>
            <a:picLocks noChangeAspect="1"/>
          </p:cNvPicPr>
          <p:nvPr/>
        </p:nvPicPr>
        <p:blipFill>
          <a:blip r:embed="rId2"/>
          <a:stretch>
            <a:fillRect/>
          </a:stretch>
        </p:blipFill>
        <p:spPr>
          <a:xfrm>
            <a:off x="642910" y="428604"/>
            <a:ext cx="7715250" cy="5248275"/>
          </a:xfrm>
          <a:prstGeom prst="rect">
            <a:avLst/>
          </a:prstGeom>
        </p:spPr>
      </p:pic>
      <p:sp>
        <p:nvSpPr>
          <p:cNvPr id="5" name="TextBox 4"/>
          <p:cNvSpPr txBox="1"/>
          <p:nvPr/>
        </p:nvSpPr>
        <p:spPr>
          <a:xfrm>
            <a:off x="2500298" y="5857892"/>
            <a:ext cx="3000396" cy="461665"/>
          </a:xfrm>
          <a:prstGeom prst="rect">
            <a:avLst/>
          </a:prstGeom>
          <a:noFill/>
        </p:spPr>
        <p:txBody>
          <a:bodyPr wrap="square" rtlCol="0">
            <a:spAutoFit/>
          </a:bodyPr>
          <a:lstStyle/>
          <a:p>
            <a:r>
              <a:rPr lang="uk-UA" sz="2400" dirty="0" smtClean="0"/>
              <a:t>Київ 1920р.</a:t>
            </a:r>
            <a:endParaRPr lang="uk-UA"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28596" y="2143116"/>
            <a:ext cx="8258204" cy="3952884"/>
          </a:xfrm>
        </p:spPr>
        <p:txBody>
          <a:bodyPr>
            <a:normAutofit/>
          </a:bodyPr>
          <a:lstStyle/>
          <a:p>
            <a:r>
              <a:rPr lang="uk-UA" sz="3200" dirty="0" smtClean="0"/>
              <a:t>Постійна зміна влади;</a:t>
            </a:r>
          </a:p>
          <a:p>
            <a:endParaRPr lang="uk-UA" sz="3200" dirty="0" smtClean="0"/>
          </a:p>
          <a:p>
            <a:r>
              <a:rPr lang="uk-UA" sz="3200" dirty="0" smtClean="0"/>
              <a:t>Нестабільні економічно-соціальні умови;</a:t>
            </a:r>
          </a:p>
          <a:p>
            <a:endParaRPr lang="uk-UA" sz="3200" dirty="0" smtClean="0"/>
          </a:p>
          <a:p>
            <a:r>
              <a:rPr lang="uk-UA" sz="3200" dirty="0" smtClean="0"/>
              <a:t>Різні політичні та культурні погляди.</a:t>
            </a:r>
            <a:endParaRPr lang="uk-UA" sz="3200" dirty="0"/>
          </a:p>
        </p:txBody>
      </p:sp>
      <p:sp>
        <p:nvSpPr>
          <p:cNvPr id="3" name="Заголовок 2"/>
          <p:cNvSpPr>
            <a:spLocks noGrp="1"/>
          </p:cNvSpPr>
          <p:nvPr>
            <p:ph type="title"/>
          </p:nvPr>
        </p:nvSpPr>
        <p:spPr>
          <a:xfrm>
            <a:off x="500034" y="714356"/>
            <a:ext cx="8229600" cy="1219200"/>
          </a:xfrm>
        </p:spPr>
        <p:txBody>
          <a:bodyPr>
            <a:noAutofit/>
          </a:bodyPr>
          <a:lstStyle/>
          <a:p>
            <a:r>
              <a:rPr lang="uk-UA" sz="4400" dirty="0" smtClean="0"/>
              <a:t>Основні чинники, які впливали на  суспільне життя</a:t>
            </a:r>
            <a:endParaRPr lang="uk-UA"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785926"/>
            <a:ext cx="8229600" cy="2500330"/>
          </a:xfrm>
        </p:spPr>
        <p:txBody>
          <a:bodyPr>
            <a:normAutofit/>
          </a:bodyPr>
          <a:lstStyle/>
          <a:p>
            <a:r>
              <a:rPr lang="uk-UA" sz="2000" dirty="0" smtClean="0"/>
              <a:t>Ситуація в країні була критична. У період з </a:t>
            </a:r>
            <a:r>
              <a:rPr lang="uk-UA" sz="2000" dirty="0" smtClean="0">
                <a:latin typeface="Times New Roman" pitchFamily="18" charset="0"/>
                <a:cs typeface="Times New Roman" pitchFamily="18" charset="0"/>
              </a:rPr>
              <a:t>1918-1920 рр. влада у країні постійно змінювалася. У містах формувалися банди які підтримували ту чи іншу владу, через що на вулицях майже кожен день відбувалися збройні сутички.</a:t>
            </a:r>
            <a:endParaRPr lang="uk-UA" sz="2000" dirty="0"/>
          </a:p>
        </p:txBody>
      </p:sp>
      <p:sp>
        <p:nvSpPr>
          <p:cNvPr id="3" name="Заголовок 2"/>
          <p:cNvSpPr>
            <a:spLocks noGrp="1"/>
          </p:cNvSpPr>
          <p:nvPr>
            <p:ph type="title"/>
          </p:nvPr>
        </p:nvSpPr>
        <p:spPr>
          <a:xfrm>
            <a:off x="428596" y="214290"/>
            <a:ext cx="8229600" cy="1790704"/>
          </a:xfrm>
        </p:spPr>
        <p:txBody>
          <a:bodyPr>
            <a:normAutofit fontScale="90000"/>
          </a:bodyPr>
          <a:lstStyle/>
          <a:p>
            <a:r>
              <a:rPr lang="uk-UA" sz="4400" dirty="0" smtClean="0"/>
              <a:t>Постійна зміна </a:t>
            </a:r>
            <a:r>
              <a:rPr lang="uk-UA" sz="4400" dirty="0" smtClean="0"/>
              <a:t>влади. Розбіжності населення у політичних поглядах</a:t>
            </a:r>
            <a:r>
              <a:rPr lang="uk-UA" sz="4400" dirty="0" smtClean="0"/>
              <a:t/>
            </a:r>
            <a:br>
              <a:rPr lang="uk-UA" sz="4400" dirty="0" smtClean="0"/>
            </a:br>
            <a:endParaRPr lang="uk-UA" dirty="0"/>
          </a:p>
        </p:txBody>
      </p:sp>
      <p:sp>
        <p:nvSpPr>
          <p:cNvPr id="1026" name="AutoShape 2"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28" name="AutoShape 4"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30" name="AutoShape 6"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32" name="AutoShape 8"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34" name="AutoShape 10"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36" name="AutoShape 12" descr="http://argumentua.com/sites/default/files/imagecache/Full_tekst_600x/4ce6e13-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38" name="AutoShape 14"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40" name="AutoShape 16"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042" name="AutoShape 18"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pic>
        <p:nvPicPr>
          <p:cNvPr id="13" name="Рисунок 12" descr="246.jpg"/>
          <p:cNvPicPr>
            <a:picLocks noChangeAspect="1"/>
          </p:cNvPicPr>
          <p:nvPr/>
        </p:nvPicPr>
        <p:blipFill>
          <a:blip r:embed="rId2"/>
          <a:stretch>
            <a:fillRect/>
          </a:stretch>
        </p:blipFill>
        <p:spPr>
          <a:xfrm>
            <a:off x="3571868" y="3071810"/>
            <a:ext cx="5143536" cy="3499748"/>
          </a:xfrm>
          <a:prstGeom prst="rect">
            <a:avLst/>
          </a:prstGeom>
          <a:effectLst>
            <a:softEdge rad="63500"/>
          </a:effectLst>
        </p:spPr>
      </p:pic>
      <p:sp>
        <p:nvSpPr>
          <p:cNvPr id="1044" name="AutoShape 20" descr="Польсько-українські війська вступають в Київ. Хрещатик, травень 1920 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dirty="0"/>
          </a:p>
        </p:txBody>
      </p:sp>
      <p:sp>
        <p:nvSpPr>
          <p:cNvPr id="16" name="TextBox 15"/>
          <p:cNvSpPr txBox="1"/>
          <p:nvPr/>
        </p:nvSpPr>
        <p:spPr>
          <a:xfrm>
            <a:off x="928662" y="4357694"/>
            <a:ext cx="2571768" cy="923330"/>
          </a:xfrm>
          <a:prstGeom prst="rect">
            <a:avLst/>
          </a:prstGeom>
          <a:noFill/>
        </p:spPr>
        <p:txBody>
          <a:bodyPr wrap="square" rtlCol="0">
            <a:spAutoFit/>
          </a:bodyPr>
          <a:lstStyle/>
          <a:p>
            <a:r>
              <a:rPr lang="uk-UA" dirty="0" smtClean="0"/>
              <a:t>Українсько-польські війська захопили  Київ ( 1920)</a:t>
            </a:r>
            <a:endParaRPr lang="uk-U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a44.jpg"/>
          <p:cNvPicPr>
            <a:picLocks noChangeAspect="1"/>
          </p:cNvPicPr>
          <p:nvPr/>
        </p:nvPicPr>
        <p:blipFill>
          <a:blip r:embed="rId2"/>
          <a:stretch>
            <a:fillRect/>
          </a:stretch>
        </p:blipFill>
        <p:spPr>
          <a:xfrm>
            <a:off x="357159" y="428605"/>
            <a:ext cx="8358245" cy="5370172"/>
          </a:xfrm>
          <a:prstGeom prst="rect">
            <a:avLst/>
          </a:prstGeom>
          <a:effectLst>
            <a:softEdge rad="127000"/>
          </a:effectLst>
        </p:spPr>
      </p:pic>
      <p:sp>
        <p:nvSpPr>
          <p:cNvPr id="5" name="TextBox 4"/>
          <p:cNvSpPr txBox="1"/>
          <p:nvPr/>
        </p:nvSpPr>
        <p:spPr>
          <a:xfrm>
            <a:off x="1785918" y="5929330"/>
            <a:ext cx="5429288" cy="369332"/>
          </a:xfrm>
          <a:prstGeom prst="rect">
            <a:avLst/>
          </a:prstGeom>
          <a:noFill/>
        </p:spPr>
        <p:txBody>
          <a:bodyPr wrap="square" rtlCol="0">
            <a:spAutoFit/>
          </a:bodyPr>
          <a:lstStyle/>
          <a:p>
            <a:r>
              <a:rPr lang="uk-UA" dirty="0" smtClean="0"/>
              <a:t>Обрання гетьманом України </a:t>
            </a:r>
            <a:r>
              <a:rPr lang="uk-UA" dirty="0" err="1" smtClean="0"/>
              <a:t>Скоропацького</a:t>
            </a:r>
            <a:endParaRPr lang="uk-U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4ce6e13-1.jpg"/>
          <p:cNvPicPr>
            <a:picLocks noChangeAspect="1"/>
          </p:cNvPicPr>
          <p:nvPr/>
        </p:nvPicPr>
        <p:blipFill>
          <a:blip r:embed="rId2"/>
          <a:stretch>
            <a:fillRect/>
          </a:stretch>
        </p:blipFill>
        <p:spPr>
          <a:xfrm>
            <a:off x="500034" y="565051"/>
            <a:ext cx="8001056" cy="4873724"/>
          </a:xfrm>
          <a:prstGeom prst="rect">
            <a:avLst/>
          </a:prstGeom>
          <a:effectLst>
            <a:softEdge rad="63500"/>
          </a:effectLst>
        </p:spPr>
      </p:pic>
      <p:sp>
        <p:nvSpPr>
          <p:cNvPr id="5" name="TextBox 4"/>
          <p:cNvSpPr txBox="1"/>
          <p:nvPr/>
        </p:nvSpPr>
        <p:spPr>
          <a:xfrm>
            <a:off x="2500298" y="5929330"/>
            <a:ext cx="4714908" cy="369332"/>
          </a:xfrm>
          <a:prstGeom prst="rect">
            <a:avLst/>
          </a:prstGeom>
          <a:noFill/>
        </p:spPr>
        <p:txBody>
          <a:bodyPr wrap="square" rtlCol="0">
            <a:spAutoFit/>
          </a:bodyPr>
          <a:lstStyle/>
          <a:p>
            <a:r>
              <a:rPr lang="uk-UA" dirty="0" smtClean="0"/>
              <a:t>Червона армія входить у Київ</a:t>
            </a:r>
            <a:endParaRPr lang="uk-U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857364"/>
            <a:ext cx="8229600" cy="4238636"/>
          </a:xfrm>
        </p:spPr>
        <p:txBody>
          <a:bodyPr>
            <a:normAutofit/>
          </a:bodyPr>
          <a:lstStyle/>
          <a:p>
            <a:r>
              <a:rPr lang="uk-UA" dirty="0" smtClean="0"/>
              <a:t>У 1919 р. РКП(б) прийняла програму про підготовку до знищення грошей. До кінця 1920 р. рубль знецінився порівняно з 1913 р. в 20 тис. разів.</a:t>
            </a:r>
          </a:p>
          <a:p>
            <a:r>
              <a:rPr lang="uk-UA" dirty="0" smtClean="0"/>
              <a:t>У побуті не стало найнеобхідніших промислових товарів( солі, мила, сірників, гасу).</a:t>
            </a:r>
          </a:p>
          <a:p>
            <a:r>
              <a:rPr lang="uk-UA" dirty="0" smtClean="0"/>
              <a:t>Проблема гігієни дійшла до критичної межі.</a:t>
            </a:r>
          </a:p>
          <a:p>
            <a:pPr>
              <a:buNone/>
            </a:pPr>
            <a:r>
              <a:rPr lang="uk-UA" dirty="0" smtClean="0"/>
              <a:t>    Люди хворіли тифом, а також постійно боролися з вошами. Лікарні працювали нестабільно і не мали змогу прийняти велику кількість людей.</a:t>
            </a:r>
            <a:endParaRPr lang="uk-UA" dirty="0"/>
          </a:p>
        </p:txBody>
      </p:sp>
      <p:sp>
        <p:nvSpPr>
          <p:cNvPr id="3" name="Заголовок 2"/>
          <p:cNvSpPr>
            <a:spLocks noGrp="1"/>
          </p:cNvSpPr>
          <p:nvPr>
            <p:ph type="title"/>
          </p:nvPr>
        </p:nvSpPr>
        <p:spPr>
          <a:xfrm>
            <a:off x="500034" y="500042"/>
            <a:ext cx="8229600" cy="1571636"/>
          </a:xfrm>
        </p:spPr>
        <p:txBody>
          <a:bodyPr>
            <a:normAutofit fontScale="90000"/>
          </a:bodyPr>
          <a:lstStyle/>
          <a:p>
            <a:r>
              <a:rPr lang="uk-UA" sz="4400" dirty="0" smtClean="0"/>
              <a:t>Нестабільні економічно-соціальні </a:t>
            </a:r>
            <a:r>
              <a:rPr lang="uk-UA" sz="4400" dirty="0" smtClean="0"/>
              <a:t>умови</a:t>
            </a:r>
            <a:r>
              <a:rPr lang="uk-UA" sz="4400" dirty="0" smtClean="0"/>
              <a:t/>
            </a:r>
            <a:br>
              <a:rPr lang="uk-UA" sz="4400" dirty="0" smtClean="0"/>
            </a:br>
            <a:endParaRPr lang="uk-U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uk-UA" dirty="0" smtClean="0"/>
              <a:t>Свобода віросповідання  та вибору влади постійно була під загрозою. Кожна влада мала свою ідею та свої погляди, при цьому не приймаючи інших. Люди часто просто не мали вибору  мусили дотримуватися встановлених режимів.</a:t>
            </a:r>
          </a:p>
          <a:p>
            <a:r>
              <a:rPr lang="uk-UA" dirty="0" smtClean="0"/>
              <a:t>Особливих утисків зазнавали люди інших національностей. Погроми єврейських містечок стали звичайною справою.</a:t>
            </a:r>
          </a:p>
          <a:p>
            <a:r>
              <a:rPr lang="uk-UA" dirty="0" smtClean="0"/>
              <a:t>У містах кожен день відбувалися невеликі збройні виступи, та постійно було чути вистріли.</a:t>
            </a:r>
          </a:p>
          <a:p>
            <a:endParaRPr lang="uk-UA" dirty="0"/>
          </a:p>
        </p:txBody>
      </p:sp>
      <p:sp>
        <p:nvSpPr>
          <p:cNvPr id="3" name="Заголовок 2"/>
          <p:cNvSpPr>
            <a:spLocks noGrp="1"/>
          </p:cNvSpPr>
          <p:nvPr>
            <p:ph type="title"/>
          </p:nvPr>
        </p:nvSpPr>
        <p:spPr/>
        <p:txBody>
          <a:bodyPr>
            <a:normAutofit fontScale="90000"/>
          </a:bodyPr>
          <a:lstStyle/>
          <a:p>
            <a:r>
              <a:rPr lang="uk-UA" sz="4400" dirty="0" smtClean="0"/>
              <a:t>Різні політичні та культурні погляди</a:t>
            </a:r>
            <a:endParaRPr lang="uk-U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chr2.jpg"/>
          <p:cNvPicPr>
            <a:picLocks noChangeAspect="1"/>
          </p:cNvPicPr>
          <p:nvPr/>
        </p:nvPicPr>
        <p:blipFill>
          <a:blip r:embed="rId2"/>
          <a:stretch>
            <a:fillRect/>
          </a:stretch>
        </p:blipFill>
        <p:spPr>
          <a:xfrm>
            <a:off x="214282" y="428604"/>
            <a:ext cx="4500594" cy="3215879"/>
          </a:xfrm>
          <a:prstGeom prst="rect">
            <a:avLst/>
          </a:prstGeom>
        </p:spPr>
      </p:pic>
      <p:sp>
        <p:nvSpPr>
          <p:cNvPr id="5" name="TextBox 4"/>
          <p:cNvSpPr txBox="1"/>
          <p:nvPr/>
        </p:nvSpPr>
        <p:spPr>
          <a:xfrm>
            <a:off x="5000628" y="571480"/>
            <a:ext cx="2857520" cy="646331"/>
          </a:xfrm>
          <a:prstGeom prst="rect">
            <a:avLst/>
          </a:prstGeom>
          <a:noFill/>
        </p:spPr>
        <p:txBody>
          <a:bodyPr wrap="square" rtlCol="0">
            <a:spAutoFit/>
          </a:bodyPr>
          <a:lstStyle/>
          <a:p>
            <a:r>
              <a:rPr lang="uk-UA" dirty="0" smtClean="0"/>
              <a:t>Київ 1918 р. Фотографія німецького військового.</a:t>
            </a:r>
            <a:endParaRPr lang="uk-UA" dirty="0"/>
          </a:p>
        </p:txBody>
      </p:sp>
      <p:pic>
        <p:nvPicPr>
          <p:cNvPr id="6" name="Рисунок 5" descr="Prospekt_Svobody.jpg"/>
          <p:cNvPicPr>
            <a:picLocks noChangeAspect="1"/>
          </p:cNvPicPr>
          <p:nvPr/>
        </p:nvPicPr>
        <p:blipFill>
          <a:blip r:embed="rId3"/>
          <a:stretch>
            <a:fillRect/>
          </a:stretch>
        </p:blipFill>
        <p:spPr>
          <a:xfrm>
            <a:off x="4929190" y="3643314"/>
            <a:ext cx="4000500" cy="2905125"/>
          </a:xfrm>
          <a:prstGeom prst="rect">
            <a:avLst/>
          </a:prstGeom>
        </p:spPr>
      </p:pic>
      <p:sp>
        <p:nvSpPr>
          <p:cNvPr id="7" name="TextBox 6"/>
          <p:cNvSpPr txBox="1"/>
          <p:nvPr/>
        </p:nvSpPr>
        <p:spPr>
          <a:xfrm>
            <a:off x="2928926" y="6000768"/>
            <a:ext cx="1857388" cy="369332"/>
          </a:xfrm>
          <a:prstGeom prst="rect">
            <a:avLst/>
          </a:prstGeom>
          <a:noFill/>
        </p:spPr>
        <p:txBody>
          <a:bodyPr wrap="square" rtlCol="0">
            <a:spAutoFit/>
          </a:bodyPr>
          <a:lstStyle/>
          <a:p>
            <a:r>
              <a:rPr lang="uk-UA" dirty="0" smtClean="0"/>
              <a:t>Львів 1919р.</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Kiev1918.jpg"/>
          <p:cNvPicPr>
            <a:picLocks noChangeAspect="1"/>
          </p:cNvPicPr>
          <p:nvPr/>
        </p:nvPicPr>
        <p:blipFill>
          <a:blip r:embed="rId2"/>
          <a:stretch>
            <a:fillRect/>
          </a:stretch>
        </p:blipFill>
        <p:spPr>
          <a:xfrm>
            <a:off x="357158" y="571480"/>
            <a:ext cx="8274671" cy="5357850"/>
          </a:xfrm>
          <a:prstGeom prst="rect">
            <a:avLst/>
          </a:prstGeom>
        </p:spPr>
      </p:pic>
      <p:sp>
        <p:nvSpPr>
          <p:cNvPr id="5" name="TextBox 4"/>
          <p:cNvSpPr txBox="1"/>
          <p:nvPr/>
        </p:nvSpPr>
        <p:spPr>
          <a:xfrm>
            <a:off x="2071670" y="6215082"/>
            <a:ext cx="5857916" cy="369332"/>
          </a:xfrm>
          <a:prstGeom prst="rect">
            <a:avLst/>
          </a:prstGeom>
          <a:noFill/>
        </p:spPr>
        <p:txBody>
          <a:bodyPr wrap="square" rtlCol="0">
            <a:spAutoFit/>
          </a:bodyPr>
          <a:lstStyle/>
          <a:p>
            <a:r>
              <a:rPr lang="uk-UA" dirty="0" smtClean="0"/>
              <a:t>Київ 1918 р. Фотографія німецького військового.</a:t>
            </a:r>
            <a:endParaRPr lang="uk-UA"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71</TotalTime>
  <Words>263</Words>
  <Application>Microsoft Office PowerPoint</Application>
  <PresentationFormat>Экран (4:3)</PresentationFormat>
  <Paragraphs>25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Бумажная</vt:lpstr>
      <vt:lpstr>Повсякденне життя </vt:lpstr>
      <vt:lpstr>Основні чинники, які впливали на  суспільне життя</vt:lpstr>
      <vt:lpstr>Постійна зміна влади. Розбіжності населення у політичних поглядах </vt:lpstr>
      <vt:lpstr>Слайд 4</vt:lpstr>
      <vt:lpstr>Слайд 5</vt:lpstr>
      <vt:lpstr>Нестабільні економічно-соціальні умови </vt:lpstr>
      <vt:lpstr>Різні політичні та культурні погляди</vt:lpstr>
      <vt:lpstr>Слайд 8</vt:lpstr>
      <vt:lpstr>Слайд 9</vt:lpstr>
      <vt:lpstr>Слайд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Дима</dc:creator>
  <cp:lastModifiedBy>Дима</cp:lastModifiedBy>
  <cp:revision>8</cp:revision>
  <dcterms:created xsi:type="dcterms:W3CDTF">2013-02-12T19:33:46Z</dcterms:created>
  <dcterms:modified xsi:type="dcterms:W3CDTF">2013-02-12T20:45:37Z</dcterms:modified>
</cp:coreProperties>
</file>