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>
      <p:cViewPr varScale="1">
        <p:scale>
          <a:sx n="77" d="100"/>
          <a:sy n="77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805" y="1447800"/>
            <a:ext cx="882450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805" y="4777380"/>
            <a:ext cx="882450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08927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6" y="4800587"/>
            <a:ext cx="882450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805" y="685800"/>
            <a:ext cx="882450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6" y="5367325"/>
            <a:ext cx="882450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13912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7800"/>
            <a:ext cx="8824510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657600"/>
            <a:ext cx="8824510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409152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96" y="1447800"/>
            <a:ext cx="7998274" cy="232337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4350657"/>
            <a:ext cx="8824510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149" y="3771174"/>
            <a:ext cx="738486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898178" y="971253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3" name="Надпись 12"/>
          <p:cNvSpPr txBox="1"/>
          <p:nvPr/>
        </p:nvSpPr>
        <p:spPr>
          <a:xfrm>
            <a:off x="9329275" y="2613787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6216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3124201"/>
            <a:ext cx="882451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805" y="4777381"/>
            <a:ext cx="882450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4607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96" y="1447800"/>
            <a:ext cx="7998274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596" y="4953001"/>
            <a:ext cx="7998274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9332818" y="3316513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4" name="Надпись 13"/>
          <p:cNvSpPr txBox="1"/>
          <p:nvPr/>
        </p:nvSpPr>
        <p:spPr>
          <a:xfrm>
            <a:off x="898178" y="971253"/>
            <a:ext cx="801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5840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7800"/>
            <a:ext cx="8824510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4350657"/>
            <a:ext cx="8824510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803" y="3848611"/>
            <a:ext cx="8824510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922269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865" y="1981200"/>
            <a:ext cx="294648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154" y="1981200"/>
            <a:ext cx="29358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3773" y="1981200"/>
            <a:ext cx="2931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565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1321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378" y="2667000"/>
            <a:ext cx="292696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2602" y="2667000"/>
            <a:ext cx="294641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3773" y="2667000"/>
            <a:ext cx="293173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9470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378" y="4250949"/>
            <a:ext cx="29396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8869" y="4250949"/>
            <a:ext cx="293014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3773" y="4250949"/>
            <a:ext cx="2931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378" y="4827212"/>
            <a:ext cx="293966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7516" y="4827211"/>
            <a:ext cx="293402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3648" y="4827209"/>
            <a:ext cx="293561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378" y="2209800"/>
            <a:ext cx="293966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8868" y="2209800"/>
            <a:ext cx="293014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3772" y="2209800"/>
            <a:ext cx="293173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565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1321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5526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983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3089" y="1447799"/>
            <a:ext cx="1409781" cy="4413251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804" y="1447799"/>
            <a:ext cx="6775748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026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4467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6" y="2861734"/>
            <a:ext cx="8824508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805" y="4777381"/>
            <a:ext cx="882450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29983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169" y="2060576"/>
            <a:ext cx="4395767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3757" y="2056092"/>
            <a:ext cx="4395769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2087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169" y="1905000"/>
            <a:ext cx="43957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169" y="2514600"/>
            <a:ext cx="4395767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3759" y="1905000"/>
            <a:ext cx="43957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3759" y="2514600"/>
            <a:ext cx="4395767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2028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1231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5316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7800"/>
            <a:ext cx="3400621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994" y="1447800"/>
            <a:ext cx="519532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129281"/>
            <a:ext cx="3400620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9892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757" y="1854192"/>
            <a:ext cx="509224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8642" y="1143000"/>
            <a:ext cx="319998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657600"/>
            <a:ext cx="5084317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90859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68" y="2667000"/>
            <a:ext cx="4190454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679" y="2895600"/>
            <a:ext cx="2361893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7891" y="1676400"/>
            <a:ext cx="2819033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8371" y="-457200"/>
            <a:ext cx="1599992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7891" y="6096000"/>
            <a:ext cx="990471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27" y="452718"/>
            <a:ext cx="940349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169" y="2052919"/>
            <a:ext cx="894537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4253" y="1790721"/>
            <a:ext cx="990599" cy="304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0157" y="3225318"/>
            <a:ext cx="3859795" cy="304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1193" y="295730"/>
            <a:ext cx="838090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Остарбайтери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54805" y="4777380"/>
            <a:ext cx="8824509" cy="124390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11-Б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Оренбургська</a:t>
            </a:r>
            <a:r>
              <a:rPr lang="ru-RU" dirty="0" smtClean="0"/>
              <a:t> марина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675" y="1700808"/>
            <a:ext cx="5177475" cy="4616441"/>
          </a:xfrm>
        </p:spPr>
        <p:txBody>
          <a:bodyPr/>
          <a:lstStyle/>
          <a:p>
            <a:pPr algn="just"/>
            <a:r>
              <a:rPr lang="ru-RU" dirty="0" smtClean="0"/>
              <a:t>1943-й </a:t>
            </a:r>
            <a:r>
              <a:rPr lang="ru-RU" dirty="0" err="1" smtClean="0"/>
              <a:t>позначився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жив в </a:t>
            </a:r>
            <a:r>
              <a:rPr lang="ru-RU" dirty="0" err="1" smtClean="0"/>
              <a:t>Україні</a:t>
            </a:r>
            <a:r>
              <a:rPr lang="ru-RU" dirty="0" smtClean="0"/>
              <a:t>, новою </a:t>
            </a:r>
            <a:r>
              <a:rPr lang="ru-RU" dirty="0" err="1" smtClean="0"/>
              <a:t>акцією</a:t>
            </a:r>
            <a:r>
              <a:rPr lang="ru-RU" dirty="0" smtClean="0"/>
              <a:t> </a:t>
            </a:r>
            <a:r>
              <a:rPr lang="ru-RU" dirty="0" err="1" smtClean="0"/>
              <a:t>нацистів</a:t>
            </a:r>
            <a:r>
              <a:rPr lang="ru-RU" dirty="0" smtClean="0"/>
              <a:t>: </a:t>
            </a:r>
            <a:r>
              <a:rPr lang="ru-RU" dirty="0" err="1" smtClean="0"/>
              <a:t>мобілізацією</a:t>
            </a:r>
            <a:r>
              <a:rPr lang="ru-RU" dirty="0" smtClean="0"/>
              <a:t> на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16 до 50 </a:t>
            </a:r>
            <a:r>
              <a:rPr lang="ru-RU" dirty="0" err="1" smtClean="0"/>
              <a:t>років</a:t>
            </a:r>
            <a:r>
              <a:rPr lang="ru-RU" dirty="0" smtClean="0"/>
              <a:t>. Про </a:t>
            </a:r>
            <a:r>
              <a:rPr lang="ru-RU" dirty="0" err="1" smtClean="0"/>
              <a:t>добровільність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пропагандистських</a:t>
            </a:r>
            <a:r>
              <a:rPr lang="ru-RU" dirty="0" smtClean="0"/>
              <a:t> </a:t>
            </a:r>
            <a:r>
              <a:rPr lang="ru-RU" dirty="0" err="1" smtClean="0"/>
              <a:t>оголошеннях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Відтепер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обов’язок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1943-го 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 err="1" smtClean="0"/>
              <a:t>вивезли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1 </a:t>
            </a:r>
            <a:r>
              <a:rPr lang="ru-RU" dirty="0" err="1" smtClean="0"/>
              <a:t>млн</a:t>
            </a:r>
            <a:r>
              <a:rPr lang="ru-RU" dirty="0" smtClean="0"/>
              <a:t> 90 тис. </a:t>
            </a:r>
            <a:r>
              <a:rPr lang="ru-RU" dirty="0" err="1" smtClean="0"/>
              <a:t>осіб</a:t>
            </a:r>
            <a:r>
              <a:rPr lang="ru-RU" dirty="0" smtClean="0"/>
              <a:t>, а 1944-го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600 тис.</a:t>
            </a:r>
            <a:endParaRPr lang="uk-UA" dirty="0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190" y="476672"/>
            <a:ext cx="4220308" cy="590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Правове</a:t>
            </a:r>
            <a:r>
              <a:rPr lang="ru-RU" b="1" dirty="0" smtClean="0"/>
              <a:t> становище та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поїхали</a:t>
            </a:r>
            <a:r>
              <a:rPr lang="ru-RU" dirty="0" smtClean="0"/>
              <a:t> вони до Рейху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примусово</a:t>
            </a:r>
            <a:r>
              <a:rPr lang="ru-RU" dirty="0" smtClean="0"/>
              <a:t>,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однаковий</a:t>
            </a:r>
            <a:r>
              <a:rPr lang="ru-RU" dirty="0" smtClean="0"/>
              <a:t>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правовий</a:t>
            </a:r>
            <a:r>
              <a:rPr lang="ru-RU" dirty="0" smtClean="0"/>
              <a:t> статус – </a:t>
            </a:r>
            <a:r>
              <a:rPr lang="ru-RU" dirty="0" err="1" smtClean="0"/>
              <a:t>перебували</a:t>
            </a:r>
            <a:r>
              <a:rPr lang="ru-RU" dirty="0" smtClean="0"/>
              <a:t> в </a:t>
            </a:r>
            <a:r>
              <a:rPr lang="ru-RU" dirty="0" err="1" smtClean="0"/>
              <a:t>безправному</a:t>
            </a:r>
            <a:r>
              <a:rPr lang="ru-RU" dirty="0" smtClean="0"/>
              <a:t> </a:t>
            </a:r>
            <a:r>
              <a:rPr lang="ru-RU" dirty="0" err="1" smtClean="0"/>
              <a:t>становищі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«чистоту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»,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поширенню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«</a:t>
            </a:r>
            <a:r>
              <a:rPr lang="ru-RU" dirty="0" err="1" smtClean="0"/>
              <a:t>більшовицької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» на </a:t>
            </a:r>
            <a:r>
              <a:rPr lang="ru-RU" dirty="0" err="1" smtClean="0"/>
              <a:t>німців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продуктивного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вихідців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, Головному </a:t>
            </a:r>
            <a:r>
              <a:rPr lang="ru-RU" dirty="0" err="1" smtClean="0"/>
              <a:t>управлінню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Рейху (РСХА)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доручено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комплекс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регламентували</a:t>
            </a:r>
            <a:r>
              <a:rPr lang="ru-RU" dirty="0" smtClean="0"/>
              <a:t> б </a:t>
            </a:r>
            <a:r>
              <a:rPr lang="ru-RU" dirty="0" err="1" smtClean="0"/>
              <a:t>згаданий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1030" y="1772816"/>
            <a:ext cx="7200801" cy="425640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чиновників</a:t>
            </a:r>
            <a:r>
              <a:rPr lang="ru-RU" dirty="0" smtClean="0"/>
              <a:t> РСХА </a:t>
            </a:r>
            <a:r>
              <a:rPr lang="ru-RU" dirty="0" err="1" smtClean="0"/>
              <a:t>Бернхард</a:t>
            </a:r>
            <a:r>
              <a:rPr lang="ru-RU" dirty="0" smtClean="0"/>
              <a:t> </a:t>
            </a:r>
            <a:r>
              <a:rPr lang="ru-RU" dirty="0" err="1" smtClean="0"/>
              <a:t>Баатц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розпізнавальний</a:t>
            </a:r>
            <a:r>
              <a:rPr lang="ru-RU" dirty="0" smtClean="0"/>
              <a:t> знак для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багатонаціональної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прямокутника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en-US" dirty="0" smtClean="0"/>
              <a:t>OST </a:t>
            </a:r>
            <a:r>
              <a:rPr lang="ru-RU" dirty="0" smtClean="0"/>
              <a:t>на </a:t>
            </a:r>
            <a:r>
              <a:rPr lang="ru-RU" dirty="0" err="1" smtClean="0"/>
              <a:t>блакитному</a:t>
            </a:r>
            <a:r>
              <a:rPr lang="ru-RU" dirty="0" smtClean="0"/>
              <a:t> </a:t>
            </a:r>
            <a:r>
              <a:rPr lang="ru-RU" dirty="0" err="1" smtClean="0"/>
              <a:t>тлі</a:t>
            </a:r>
            <a:r>
              <a:rPr lang="ru-RU" dirty="0" smtClean="0"/>
              <a:t> (за </a:t>
            </a:r>
            <a:r>
              <a:rPr lang="ru-RU" dirty="0" err="1" smtClean="0"/>
              <a:t>аналогією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знаком для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Генерального губернаторства, </a:t>
            </a:r>
            <a:r>
              <a:rPr lang="ru-RU" dirty="0" err="1" smtClean="0"/>
              <a:t>які</a:t>
            </a:r>
            <a:r>
              <a:rPr lang="ru-RU" dirty="0" smtClean="0"/>
              <a:t> носили </a:t>
            </a:r>
            <a:r>
              <a:rPr lang="ru-RU" dirty="0" err="1" smtClean="0"/>
              <a:t>літеру</a:t>
            </a:r>
            <a:r>
              <a:rPr lang="ru-RU" dirty="0" smtClean="0"/>
              <a:t> Р).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вихідців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за </a:t>
            </a:r>
            <a:r>
              <a:rPr lang="ru-RU" dirty="0" err="1" smtClean="0"/>
              <a:t>цим</a:t>
            </a:r>
            <a:r>
              <a:rPr lang="ru-RU" dirty="0" smtClean="0"/>
              <a:t> знаком стали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остарбайтерами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східними</a:t>
            </a:r>
            <a:r>
              <a:rPr lang="ru-RU" dirty="0" smtClean="0"/>
              <a:t> </a:t>
            </a:r>
            <a:r>
              <a:rPr lang="ru-RU" dirty="0" err="1" smtClean="0"/>
              <a:t>робітниками</a:t>
            </a:r>
            <a:r>
              <a:rPr lang="ru-RU" dirty="0" smtClean="0"/>
              <a:t>. Не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приїжджі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остарбайтерами</a:t>
            </a:r>
            <a:r>
              <a:rPr lang="ru-RU" dirty="0" smtClean="0"/>
              <a:t>. </a:t>
            </a:r>
            <a:r>
              <a:rPr lang="ru-RU" dirty="0" err="1" smtClean="0"/>
              <a:t>Галичани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в Рейху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правовий</a:t>
            </a:r>
            <a:r>
              <a:rPr lang="ru-RU" dirty="0" smtClean="0"/>
              <a:t> статус.</a:t>
            </a:r>
            <a:endParaRPr lang="uk-UA" dirty="0"/>
          </a:p>
        </p:txBody>
      </p:sp>
      <p:pic>
        <p:nvPicPr>
          <p:cNvPr id="4" name="Рисунок 3" descr="16537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646" y="1700808"/>
            <a:ext cx="2952328" cy="319441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116632"/>
            <a:ext cx="10032597" cy="4195481"/>
          </a:xfrm>
        </p:spPr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викладені</a:t>
            </a:r>
            <a:r>
              <a:rPr lang="ru-RU" dirty="0" smtClean="0"/>
              <a:t> в так </a:t>
            </a:r>
            <a:r>
              <a:rPr lang="ru-RU" dirty="0" err="1" smtClean="0"/>
              <a:t>званих</a:t>
            </a:r>
            <a:r>
              <a:rPr lang="ru-RU" dirty="0" smtClean="0"/>
              <a:t> Указах про </a:t>
            </a:r>
            <a:r>
              <a:rPr lang="ru-RU" dirty="0" err="1" smtClean="0"/>
              <a:t>остарбайтерів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 РСХА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підписав</a:t>
            </a:r>
            <a:r>
              <a:rPr lang="ru-RU" dirty="0" smtClean="0"/>
              <a:t> </a:t>
            </a:r>
            <a:r>
              <a:rPr lang="ru-RU" dirty="0" err="1" smtClean="0"/>
              <a:t>Генріх</a:t>
            </a:r>
            <a:r>
              <a:rPr lang="ru-RU" dirty="0" smtClean="0"/>
              <a:t> </a:t>
            </a:r>
            <a:r>
              <a:rPr lang="ru-RU" dirty="0" err="1" smtClean="0"/>
              <a:t>Гіммлер</a:t>
            </a:r>
            <a:r>
              <a:rPr lang="ru-RU" dirty="0" smtClean="0"/>
              <a:t> 20 лютого 1942-го. Вони </a:t>
            </a:r>
            <a:r>
              <a:rPr lang="ru-RU" dirty="0" err="1" smtClean="0"/>
              <a:t>передбачали</a:t>
            </a:r>
            <a:r>
              <a:rPr lang="ru-RU" dirty="0" smtClean="0"/>
              <a:t> контроль над </a:t>
            </a:r>
            <a:r>
              <a:rPr lang="ru-RU" dirty="0" err="1" smtClean="0"/>
              <a:t>їхньою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, </a:t>
            </a:r>
            <a:r>
              <a:rPr lang="ru-RU" dirty="0" err="1" smtClean="0"/>
              <a:t>пересуванням</a:t>
            </a:r>
            <a:r>
              <a:rPr lang="ru-RU" dirty="0" smtClean="0"/>
              <a:t>, </a:t>
            </a:r>
            <a:r>
              <a:rPr lang="ru-RU" dirty="0" err="1" smtClean="0"/>
              <a:t>дозвіллям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статевим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 </a:t>
            </a:r>
            <a:r>
              <a:rPr lang="ru-RU" dirty="0" err="1" smtClean="0"/>
              <a:t>Остарбайтерів</a:t>
            </a:r>
            <a:r>
              <a:rPr lang="ru-RU" dirty="0" smtClean="0"/>
              <a:t> </a:t>
            </a:r>
            <a:r>
              <a:rPr lang="ru-RU" dirty="0" err="1" smtClean="0"/>
              <a:t>утримували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таборах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суворою</a:t>
            </a:r>
            <a:r>
              <a:rPr lang="ru-RU" dirty="0" smtClean="0"/>
              <a:t> </a:t>
            </a:r>
            <a:r>
              <a:rPr lang="ru-RU" dirty="0" err="1" smtClean="0"/>
              <a:t>охороною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1359525401_oste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478" y="2172024"/>
            <a:ext cx="6677000" cy="466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1381" y="1484784"/>
            <a:ext cx="5849032" cy="5104201"/>
          </a:xfrm>
        </p:spPr>
        <p:txBody>
          <a:bodyPr/>
          <a:lstStyle/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ізолювали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німців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решти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, </a:t>
            </a:r>
            <a:r>
              <a:rPr lang="ru-RU" dirty="0" err="1" smtClean="0"/>
              <a:t>видавали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становили половину, а то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третину</a:t>
            </a:r>
            <a:r>
              <a:rPr lang="ru-RU" dirty="0" smtClean="0"/>
              <a:t> </a:t>
            </a:r>
            <a:r>
              <a:rPr lang="ru-RU" dirty="0" err="1" smtClean="0"/>
              <a:t>зарплати</a:t>
            </a:r>
            <a:r>
              <a:rPr lang="ru-RU" dirty="0" smtClean="0"/>
              <a:t> </a:t>
            </a:r>
            <a:r>
              <a:rPr lang="ru-RU" dirty="0" err="1" smtClean="0"/>
              <a:t>німця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до того ж </a:t>
            </a:r>
            <a:r>
              <a:rPr lang="ru-RU" dirty="0" err="1" smtClean="0"/>
              <a:t>вираховували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.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найнижчими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решти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. </a:t>
            </a:r>
            <a:r>
              <a:rPr lang="ru-RU" dirty="0" err="1" smtClean="0"/>
              <a:t>Штрафні</a:t>
            </a:r>
            <a:r>
              <a:rPr lang="ru-RU" dirty="0" smtClean="0"/>
              <a:t> </a:t>
            </a:r>
            <a:r>
              <a:rPr lang="ru-RU" dirty="0" err="1" smtClean="0"/>
              <a:t>санкції</a:t>
            </a:r>
            <a:r>
              <a:rPr lang="ru-RU" dirty="0" smtClean="0"/>
              <a:t> за </a:t>
            </a:r>
            <a:r>
              <a:rPr lang="ru-RU" dirty="0" err="1" smtClean="0"/>
              <a:t>трудові</a:t>
            </a:r>
            <a:r>
              <a:rPr lang="ru-RU" dirty="0" smtClean="0"/>
              <a:t> та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провини</a:t>
            </a:r>
            <a:r>
              <a:rPr lang="ru-RU" dirty="0" smtClean="0"/>
              <a:t> включали широкий спектр </a:t>
            </a:r>
            <a:r>
              <a:rPr lang="ru-RU" dirty="0" err="1" smtClean="0"/>
              <a:t>заходів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тілесних</a:t>
            </a:r>
            <a:r>
              <a:rPr lang="ru-RU" dirty="0" smtClean="0"/>
              <a:t> </a:t>
            </a:r>
            <a:r>
              <a:rPr lang="ru-RU" dirty="0" err="1" smtClean="0"/>
              <a:t>покарань</a:t>
            </a:r>
            <a:r>
              <a:rPr lang="ru-RU" dirty="0" smtClean="0"/>
              <a:t> до </a:t>
            </a:r>
            <a:r>
              <a:rPr lang="ru-RU" dirty="0" err="1" smtClean="0"/>
              <a:t>відправлення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 до штрафного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концентраційного</a:t>
            </a:r>
            <a:r>
              <a:rPr lang="ru-RU" dirty="0" smtClean="0"/>
              <a:t> табору. За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остарбайтера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німкою</a:t>
            </a:r>
            <a:r>
              <a:rPr lang="ru-RU" dirty="0" smtClean="0"/>
              <a:t> – смертна кара для партнера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концтабір</a:t>
            </a:r>
            <a:r>
              <a:rPr lang="ru-RU" dirty="0" smtClean="0"/>
              <a:t> для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7" y="260648"/>
            <a:ext cx="6320131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5" y="564976"/>
            <a:ext cx="5184576" cy="5816352"/>
          </a:xfrm>
        </p:spPr>
        <p:txBody>
          <a:bodyPr/>
          <a:lstStyle/>
          <a:p>
            <a:pPr algn="just"/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змінювалося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1942-го </a:t>
            </a:r>
            <a:r>
              <a:rPr lang="ru-RU" dirty="0" err="1" smtClean="0"/>
              <a:t>їм</a:t>
            </a:r>
            <a:r>
              <a:rPr lang="ru-RU" dirty="0" smtClean="0"/>
              <a:t> дозволили </a:t>
            </a:r>
            <a:r>
              <a:rPr lang="ru-RU" dirty="0" err="1" smtClean="0"/>
              <a:t>листуватися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рідними</a:t>
            </a:r>
            <a:r>
              <a:rPr lang="ru-RU" dirty="0" smtClean="0"/>
              <a:t> (</a:t>
            </a:r>
            <a:r>
              <a:rPr lang="ru-RU" dirty="0" err="1" smtClean="0"/>
              <a:t>надсилати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на </a:t>
            </a:r>
            <a:r>
              <a:rPr lang="ru-RU" dirty="0" err="1" smtClean="0"/>
              <a:t>місяць</a:t>
            </a:r>
            <a:r>
              <a:rPr lang="ru-RU" dirty="0" smtClean="0"/>
              <a:t>), </a:t>
            </a:r>
            <a:r>
              <a:rPr lang="ru-RU" dirty="0" err="1" smtClean="0"/>
              <a:t>з</a:t>
            </a:r>
            <a:r>
              <a:rPr lang="ru-RU" dirty="0" smtClean="0"/>
              <a:t> листопада 1943-го – </a:t>
            </a:r>
            <a:r>
              <a:rPr lang="ru-RU" dirty="0" err="1" smtClean="0"/>
              <a:t>виходити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табору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, </a:t>
            </a:r>
            <a:r>
              <a:rPr lang="ru-RU" dirty="0" err="1" smtClean="0"/>
              <a:t>наприкінці</a:t>
            </a:r>
            <a:r>
              <a:rPr lang="ru-RU" dirty="0" smtClean="0"/>
              <a:t> 1944-го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вихідців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прирівняні</a:t>
            </a:r>
            <a:r>
              <a:rPr lang="ru-RU" dirty="0" smtClean="0"/>
              <a:t> до норм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іноземців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до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 err="1" smtClean="0"/>
              <a:t>робітники</a:t>
            </a:r>
            <a:r>
              <a:rPr lang="ru-RU" dirty="0" smtClean="0"/>
              <a:t> </a:t>
            </a:r>
            <a:r>
              <a:rPr lang="ru-RU" dirty="0" err="1" smtClean="0"/>
              <a:t>залишалися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безправною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гнобленою</a:t>
            </a:r>
            <a:r>
              <a:rPr lang="ru-RU" dirty="0" smtClean="0"/>
              <a:t> </a:t>
            </a:r>
            <a:r>
              <a:rPr lang="ru-RU" dirty="0" err="1" smtClean="0"/>
              <a:t>категорією</a:t>
            </a:r>
            <a:r>
              <a:rPr lang="ru-RU" dirty="0" smtClean="0"/>
              <a:t> у </a:t>
            </a:r>
            <a:r>
              <a:rPr lang="ru-RU" dirty="0" err="1" smtClean="0"/>
              <a:t>Третьому</a:t>
            </a:r>
            <a:r>
              <a:rPr lang="ru-RU" dirty="0" smtClean="0"/>
              <a:t> Рейху.</a:t>
            </a:r>
            <a:endParaRPr lang="uk-UA" dirty="0"/>
          </a:p>
        </p:txBody>
      </p:sp>
      <p:pic>
        <p:nvPicPr>
          <p:cNvPr id="4" name="Рисунок 3" descr="kartochk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182" y="16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622" y="3997135"/>
            <a:ext cx="10176613" cy="2744233"/>
          </a:xfrm>
        </p:spPr>
        <p:txBody>
          <a:bodyPr/>
          <a:lstStyle/>
          <a:p>
            <a:r>
              <a:rPr lang="ru-RU" dirty="0" err="1" smtClean="0"/>
              <a:t>Шанси</a:t>
            </a:r>
            <a:r>
              <a:rPr lang="ru-RU" dirty="0" smtClean="0"/>
              <a:t> на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залежали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потрапляла</a:t>
            </a:r>
            <a:r>
              <a:rPr lang="ru-RU" dirty="0" smtClean="0"/>
              <a:t>: на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, де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побуту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найважчими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до </a:t>
            </a:r>
            <a:r>
              <a:rPr lang="ru-RU" dirty="0" err="1" smtClean="0"/>
              <a:t>сільського</a:t>
            </a:r>
            <a:r>
              <a:rPr lang="ru-RU" dirty="0" smtClean="0"/>
              <a:t> господаря, де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легше</a:t>
            </a:r>
            <a:r>
              <a:rPr lang="ru-RU" dirty="0" smtClean="0"/>
              <a:t> </a:t>
            </a:r>
            <a:r>
              <a:rPr lang="ru-RU" dirty="0" err="1" smtClean="0"/>
              <a:t>прохарчуватися</a:t>
            </a:r>
            <a:r>
              <a:rPr lang="ru-RU" dirty="0" smtClean="0"/>
              <a:t>.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остарбайтерів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, 45% –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За </a:t>
            </a:r>
            <a:r>
              <a:rPr lang="ru-RU" dirty="0" err="1" smtClean="0"/>
              <a:t>статево-віковим</a:t>
            </a:r>
            <a:r>
              <a:rPr lang="ru-RU" dirty="0" smtClean="0"/>
              <a:t> складом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(51%)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неповнолітніх</a:t>
            </a:r>
            <a:r>
              <a:rPr lang="ru-RU" dirty="0" smtClean="0"/>
              <a:t> (</a:t>
            </a:r>
            <a:r>
              <a:rPr lang="ru-RU" dirty="0" err="1" smtClean="0"/>
              <a:t>майже</a:t>
            </a:r>
            <a:r>
              <a:rPr lang="ru-RU" dirty="0" smtClean="0"/>
              <a:t> 41%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60%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4" name="Рисунок 3" descr="victory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870" y="44624"/>
            <a:ext cx="5472608" cy="403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332656"/>
            <a:ext cx="10225136" cy="3032265"/>
          </a:xfrm>
        </p:spPr>
        <p:txBody>
          <a:bodyPr/>
          <a:lstStyle/>
          <a:p>
            <a:r>
              <a:rPr lang="ru-RU" dirty="0" err="1" smtClean="0"/>
              <a:t>Погані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</a:t>
            </a:r>
            <a:r>
              <a:rPr lang="ru-RU" dirty="0" err="1" smtClean="0"/>
              <a:t>недостатнє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тяжка </a:t>
            </a:r>
            <a:r>
              <a:rPr lang="ru-RU" dirty="0" err="1" smtClean="0"/>
              <a:t>праця</a:t>
            </a:r>
            <a:r>
              <a:rPr lang="ru-RU" dirty="0" smtClean="0"/>
              <a:t>, </a:t>
            </a:r>
            <a:r>
              <a:rPr lang="ru-RU" dirty="0" err="1" smtClean="0"/>
              <a:t>катастрофічний</a:t>
            </a:r>
            <a:r>
              <a:rPr lang="ru-RU" dirty="0" smtClean="0"/>
              <a:t> </a:t>
            </a:r>
            <a:r>
              <a:rPr lang="ru-RU" dirty="0" err="1" smtClean="0"/>
              <a:t>санітар</a:t>
            </a:r>
            <a:r>
              <a:rPr lang="ru-RU" dirty="0" smtClean="0"/>
              <a:t> </a:t>
            </a:r>
            <a:r>
              <a:rPr lang="ru-RU" dirty="0" err="1" smtClean="0"/>
              <a:t>но-гігієнічний</a:t>
            </a:r>
            <a:r>
              <a:rPr lang="ru-RU" dirty="0" smtClean="0"/>
              <a:t> стан у таборах,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шкідників</a:t>
            </a:r>
            <a:r>
              <a:rPr lang="ru-RU" dirty="0" smtClean="0"/>
              <a:t> </a:t>
            </a:r>
            <a:r>
              <a:rPr lang="ru-RU" dirty="0" err="1" smtClean="0"/>
              <a:t>призводили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остарбайтерів</a:t>
            </a:r>
            <a:r>
              <a:rPr lang="ru-RU" dirty="0" smtClean="0"/>
              <a:t> </a:t>
            </a:r>
            <a:r>
              <a:rPr lang="ru-RU" dirty="0" err="1" smtClean="0"/>
              <a:t>спостерігався</a:t>
            </a:r>
            <a:r>
              <a:rPr lang="ru-RU" dirty="0" smtClean="0"/>
              <a:t> </a:t>
            </a:r>
            <a:r>
              <a:rPr lang="ru-RU" dirty="0" err="1" smtClean="0"/>
              <a:t>найвищий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(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іноземцями</a:t>
            </a:r>
            <a:r>
              <a:rPr lang="ru-RU" dirty="0" smtClean="0"/>
              <a:t>) </a:t>
            </a:r>
            <a:r>
              <a:rPr lang="ru-RU" dirty="0" err="1" smtClean="0"/>
              <a:t>випадків</a:t>
            </a:r>
            <a:r>
              <a:rPr lang="ru-RU" dirty="0" smtClean="0"/>
              <a:t> травматизму та </a:t>
            </a:r>
            <a:r>
              <a:rPr lang="ru-RU" dirty="0" err="1" smtClean="0"/>
              <a:t>смертності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хвороб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виснаження</a:t>
            </a:r>
            <a:r>
              <a:rPr lang="ru-RU" dirty="0" smtClean="0"/>
              <a:t>. </a:t>
            </a:r>
            <a:r>
              <a:rPr lang="ru-RU" dirty="0" err="1" smtClean="0"/>
              <a:t>Найбільше</a:t>
            </a:r>
            <a:r>
              <a:rPr lang="ru-RU" dirty="0" smtClean="0"/>
              <a:t> смертей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туберкульозу</a:t>
            </a:r>
            <a:r>
              <a:rPr lang="ru-RU" dirty="0" smtClean="0"/>
              <a:t>, </a:t>
            </a:r>
            <a:r>
              <a:rPr lang="ru-RU" dirty="0" err="1" smtClean="0"/>
              <a:t>серцево-судинної</a:t>
            </a:r>
            <a:r>
              <a:rPr lang="ru-RU" dirty="0" smtClean="0"/>
              <a:t> </a:t>
            </a:r>
            <a:r>
              <a:rPr lang="ru-RU" dirty="0" err="1" smtClean="0"/>
              <a:t>недостатності</a:t>
            </a:r>
            <a:r>
              <a:rPr lang="ru-RU" dirty="0" smtClean="0"/>
              <a:t>, </a:t>
            </a:r>
            <a:r>
              <a:rPr lang="ru-RU" dirty="0" err="1" smtClean="0"/>
              <a:t>сухот</a:t>
            </a:r>
            <a:r>
              <a:rPr lang="ru-RU" dirty="0" smtClean="0"/>
              <a:t>, </a:t>
            </a:r>
            <a:r>
              <a:rPr lang="ru-RU" dirty="0" err="1" smtClean="0"/>
              <a:t>виробничих</a:t>
            </a:r>
            <a:r>
              <a:rPr lang="ru-RU" dirty="0" smtClean="0"/>
              <a:t> травм </a:t>
            </a:r>
            <a:r>
              <a:rPr lang="ru-RU" dirty="0" err="1" smtClean="0"/>
              <a:t>і</a:t>
            </a:r>
            <a:r>
              <a:rPr lang="ru-RU" dirty="0" smtClean="0"/>
              <a:t> тифу.</a:t>
            </a:r>
            <a:endParaRPr lang="uk-UA" dirty="0"/>
          </a:p>
        </p:txBody>
      </p:sp>
      <p:pic>
        <p:nvPicPr>
          <p:cNvPr id="4" name="Рисунок 3" descr="1359525370_oste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0534" y="2564904"/>
            <a:ext cx="5956920" cy="417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614" y="404664"/>
            <a:ext cx="8945376" cy="4195481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статистики, </a:t>
            </a:r>
            <a:r>
              <a:rPr lang="ru-RU" dirty="0" err="1" smtClean="0"/>
              <a:t>середньомісячна</a:t>
            </a:r>
            <a:r>
              <a:rPr lang="ru-RU" dirty="0" smtClean="0"/>
              <a:t> </a:t>
            </a:r>
            <a:r>
              <a:rPr lang="ru-RU" dirty="0" err="1" smtClean="0"/>
              <a:t>смертність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остарбайтерів</a:t>
            </a:r>
            <a:r>
              <a:rPr lang="ru-RU" dirty="0" smtClean="0"/>
              <a:t> у 1943-му </a:t>
            </a:r>
            <a:r>
              <a:rPr lang="ru-RU" dirty="0" err="1" smtClean="0"/>
              <a:t>сягала</a:t>
            </a:r>
            <a:r>
              <a:rPr lang="ru-RU" dirty="0" smtClean="0"/>
              <a:t> 1210 </a:t>
            </a:r>
            <a:r>
              <a:rPr lang="ru-RU" dirty="0" err="1" smtClean="0"/>
              <a:t>осіб</a:t>
            </a:r>
            <a:r>
              <a:rPr lang="ru-RU" dirty="0" smtClean="0"/>
              <a:t> на </a:t>
            </a:r>
            <a:r>
              <a:rPr lang="ru-RU" dirty="0" err="1" smtClean="0"/>
              <a:t>місяць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у 1944–1945-му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вищою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бомбардування</a:t>
            </a:r>
            <a:r>
              <a:rPr lang="ru-RU" dirty="0" smtClean="0"/>
              <a:t> </a:t>
            </a:r>
            <a:r>
              <a:rPr lang="ru-RU" dirty="0" err="1" smtClean="0"/>
              <a:t>авіації</a:t>
            </a:r>
            <a:r>
              <a:rPr lang="ru-RU" dirty="0" smtClean="0"/>
              <a:t> </a:t>
            </a:r>
            <a:r>
              <a:rPr lang="ru-RU" dirty="0" err="1" smtClean="0"/>
              <a:t>союзників</a:t>
            </a:r>
            <a:r>
              <a:rPr lang="ru-RU" dirty="0" smtClean="0"/>
              <a:t>. За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обережними</a:t>
            </a:r>
            <a:r>
              <a:rPr lang="ru-RU" dirty="0" smtClean="0"/>
              <a:t> </a:t>
            </a:r>
            <a:r>
              <a:rPr lang="ru-RU" dirty="0" err="1" smtClean="0"/>
              <a:t>підрахунками</a:t>
            </a:r>
            <a:r>
              <a:rPr lang="ru-RU" dirty="0" smtClean="0"/>
              <a:t>, у Рейху померло </a:t>
            </a:r>
            <a:r>
              <a:rPr lang="ru-RU" dirty="0" err="1" smtClean="0"/>
              <a:t>від</a:t>
            </a:r>
            <a:r>
              <a:rPr lang="ru-RU" dirty="0" smtClean="0"/>
              <a:t> 80 до 100 тис. </a:t>
            </a:r>
            <a:r>
              <a:rPr lang="ru-RU" dirty="0" err="1" smtClean="0"/>
              <a:t>остарбайтерів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599262" y="3140968"/>
            <a:ext cx="482453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/>
              <a:t>Одна з могил поховання радянських </a:t>
            </a:r>
            <a:r>
              <a:rPr lang="uk-UA" i="1" dirty="0" smtClean="0"/>
              <a:t>військовополонених і примусових робітників на лісовому цвинтарі </a:t>
            </a:r>
            <a:r>
              <a:rPr lang="uk-UA" i="1" dirty="0" err="1" smtClean="0"/>
              <a:t>Ванні-Айкель</a:t>
            </a:r>
            <a:r>
              <a:rPr lang="uk-UA" i="1" dirty="0" smtClean="0"/>
              <a:t> в місті </a:t>
            </a:r>
            <a:r>
              <a:rPr lang="uk-UA" i="1" dirty="0" err="1" smtClean="0"/>
              <a:t>Херне</a:t>
            </a:r>
            <a:r>
              <a:rPr lang="uk-UA" i="1" dirty="0" smtClean="0"/>
              <a:t>, земля Північний </a:t>
            </a:r>
            <a:r>
              <a:rPr lang="uk-UA" i="1" dirty="0" err="1" smtClean="0"/>
              <a:t>Рейн-Вестфалія</a:t>
            </a:r>
            <a:r>
              <a:rPr lang="uk-UA" i="1" dirty="0" smtClean="0"/>
              <a:t> (</a:t>
            </a:r>
            <a:r>
              <a:rPr lang="en-US" i="1" dirty="0" err="1" smtClean="0"/>
              <a:t>Waldfriedhof</a:t>
            </a:r>
            <a:r>
              <a:rPr lang="en-US" i="1" dirty="0" smtClean="0"/>
              <a:t> </a:t>
            </a:r>
            <a:r>
              <a:rPr lang="en-US" i="1" dirty="0" err="1" smtClean="0"/>
              <a:t>Wanne-Eickel</a:t>
            </a:r>
            <a:r>
              <a:rPr lang="en-US" i="1" dirty="0" smtClean="0"/>
              <a:t>/Herne)</a:t>
            </a:r>
            <a:endParaRPr lang="uk-UA" i="1" dirty="0"/>
          </a:p>
        </p:txBody>
      </p:sp>
      <p:pic>
        <p:nvPicPr>
          <p:cNvPr id="5" name="Рисунок 4" descr="d0d13b9a1f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74" y="2060848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622" y="1761728"/>
            <a:ext cx="10032597" cy="4547592"/>
          </a:xfrm>
        </p:spPr>
        <p:txBody>
          <a:bodyPr/>
          <a:lstStyle/>
          <a:p>
            <a:r>
              <a:rPr lang="ru-RU" dirty="0" err="1" smtClean="0"/>
              <a:t>Від</a:t>
            </a:r>
            <a:r>
              <a:rPr lang="ru-RU" dirty="0" smtClean="0"/>
              <a:t> табору до табору, </a:t>
            </a:r>
            <a:r>
              <a:rPr lang="ru-RU" dirty="0" err="1" smtClean="0"/>
              <a:t>від</a:t>
            </a:r>
            <a:r>
              <a:rPr lang="ru-RU" dirty="0" smtClean="0"/>
              <a:t> господаря до господаря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 </a:t>
            </a:r>
            <a:r>
              <a:rPr lang="ru-RU" dirty="0" err="1" smtClean="0"/>
              <a:t>вихідців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різнилися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примусових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зміг</a:t>
            </a:r>
            <a:r>
              <a:rPr lang="ru-RU" dirty="0" smtClean="0"/>
              <a:t> уже через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по </a:t>
            </a:r>
            <a:r>
              <a:rPr lang="ru-RU" dirty="0" err="1" smtClean="0"/>
              <a:t>війні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про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співчуття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колег</a:t>
            </a:r>
            <a:r>
              <a:rPr lang="ru-RU" dirty="0" smtClean="0"/>
              <a:t> по </a:t>
            </a:r>
            <a:r>
              <a:rPr lang="ru-RU" dirty="0" err="1" smtClean="0"/>
              <a:t>роботі</a:t>
            </a:r>
            <a:r>
              <a:rPr lang="ru-RU" dirty="0" smtClean="0"/>
              <a:t>, </a:t>
            </a:r>
            <a:r>
              <a:rPr lang="ru-RU" dirty="0" err="1" smtClean="0"/>
              <a:t>людяне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них «</a:t>
            </a:r>
            <a:r>
              <a:rPr lang="ru-RU" dirty="0" err="1" smtClean="0"/>
              <a:t>бауерів</a:t>
            </a:r>
            <a:r>
              <a:rPr lang="ru-RU" dirty="0" smtClean="0"/>
              <a:t>» (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фермерів</a:t>
            </a:r>
            <a:r>
              <a:rPr lang="ru-RU" dirty="0" smtClean="0"/>
              <a:t> – Ред.). Для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перша, а часом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поїздка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за кордон, а </a:t>
            </a:r>
            <a:r>
              <a:rPr lang="ru-RU" dirty="0" err="1" smtClean="0"/>
              <a:t>й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села. І через колючий </a:t>
            </a:r>
            <a:r>
              <a:rPr lang="ru-RU" dirty="0" err="1" smtClean="0"/>
              <a:t>дріт</a:t>
            </a:r>
            <a:r>
              <a:rPr lang="ru-RU" dirty="0" smtClean="0"/>
              <a:t> </a:t>
            </a:r>
            <a:r>
              <a:rPr lang="ru-RU" dirty="0" err="1" smtClean="0"/>
              <a:t>багатьом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розгледіти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німців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чехів</a:t>
            </a:r>
            <a:r>
              <a:rPr lang="ru-RU" dirty="0" smtClean="0"/>
              <a:t>, </a:t>
            </a:r>
            <a:r>
              <a:rPr lang="ru-RU" dirty="0" err="1" smtClean="0"/>
              <a:t>поляків</a:t>
            </a:r>
            <a:r>
              <a:rPr lang="ru-RU" dirty="0" smtClean="0"/>
              <a:t>, </a:t>
            </a:r>
            <a:r>
              <a:rPr lang="ru-RU" dirty="0" err="1" smtClean="0"/>
              <a:t>французів</a:t>
            </a:r>
            <a:r>
              <a:rPr lang="ru-RU" dirty="0" smtClean="0"/>
              <a:t>,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 по </a:t>
            </a:r>
            <a:r>
              <a:rPr lang="ru-RU" dirty="0" err="1" smtClean="0"/>
              <a:t>неволі</a:t>
            </a:r>
            <a:r>
              <a:rPr lang="ru-RU" dirty="0" smtClean="0"/>
              <a:t>. Для </a:t>
            </a:r>
            <a:r>
              <a:rPr lang="ru-RU" dirty="0" err="1" smtClean="0"/>
              <a:t>декого</a:t>
            </a:r>
            <a:r>
              <a:rPr lang="ru-RU" dirty="0" smtClean="0"/>
              <a:t> то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втекти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, не 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СРСР.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8" y="1700808"/>
            <a:ext cx="6264696" cy="4824536"/>
          </a:xfrm>
        </p:spPr>
        <p:txBody>
          <a:bodyPr/>
          <a:lstStyle/>
          <a:p>
            <a:pPr algn="just"/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опинилися</a:t>
            </a:r>
            <a:r>
              <a:rPr lang="ru-RU" dirty="0" smtClean="0"/>
              <a:t> на </a:t>
            </a:r>
            <a:r>
              <a:rPr lang="ru-RU" dirty="0" err="1" smtClean="0"/>
              <a:t>німецькій</a:t>
            </a:r>
            <a:r>
              <a:rPr lang="ru-RU" dirty="0" smtClean="0"/>
              <a:t> </a:t>
            </a:r>
            <a:r>
              <a:rPr lang="ru-RU" dirty="0" err="1" smtClean="0"/>
              <a:t>примусовій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1939-го.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мешканці</a:t>
            </a:r>
            <a:r>
              <a:rPr lang="ru-RU" dirty="0" smtClean="0"/>
              <a:t> </a:t>
            </a:r>
            <a:r>
              <a:rPr lang="ru-RU" dirty="0" err="1" smtClean="0"/>
              <a:t>окупованого</a:t>
            </a:r>
            <a:r>
              <a:rPr lang="ru-RU" dirty="0" smtClean="0"/>
              <a:t> </a:t>
            </a:r>
            <a:r>
              <a:rPr lang="ru-RU" dirty="0" err="1" smtClean="0"/>
              <a:t>угорськими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Закарпаття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вивозили</a:t>
            </a:r>
            <a:r>
              <a:rPr lang="ru-RU" dirty="0" smtClean="0"/>
              <a:t> на роботу до </a:t>
            </a:r>
            <a:r>
              <a:rPr lang="ru-RU" dirty="0" err="1" smtClean="0"/>
              <a:t>Австрії</a:t>
            </a:r>
            <a:r>
              <a:rPr lang="ru-RU" dirty="0" smtClean="0"/>
              <a:t>. </a:t>
            </a:r>
            <a:r>
              <a:rPr lang="ru-RU" dirty="0" err="1" smtClean="0"/>
              <a:t>Наступними</a:t>
            </a:r>
            <a:r>
              <a:rPr lang="ru-RU" dirty="0" smtClean="0"/>
              <a:t> на початку </a:t>
            </a:r>
            <a:r>
              <a:rPr lang="ru-RU" dirty="0" err="1" smtClean="0"/>
              <a:t>вересня</a:t>
            </a:r>
            <a:r>
              <a:rPr lang="ru-RU" dirty="0" smtClean="0"/>
              <a:t> 1939-го </a:t>
            </a:r>
            <a:r>
              <a:rPr lang="ru-RU" dirty="0" err="1" smtClean="0"/>
              <a:t>потрапили</a:t>
            </a:r>
            <a:r>
              <a:rPr lang="ru-RU" dirty="0" smtClean="0"/>
              <a:t> до Рейху </a:t>
            </a:r>
            <a:r>
              <a:rPr lang="ru-RU" dirty="0" err="1" smtClean="0"/>
              <a:t>галичани</a:t>
            </a:r>
            <a:r>
              <a:rPr lang="ru-RU" dirty="0" smtClean="0"/>
              <a:t> – </a:t>
            </a:r>
            <a:r>
              <a:rPr lang="ru-RU" dirty="0" err="1" smtClean="0"/>
              <a:t>військовослужбовці</a:t>
            </a:r>
            <a:r>
              <a:rPr lang="ru-RU" dirty="0" smtClean="0"/>
              <a:t> </a:t>
            </a:r>
            <a:r>
              <a:rPr lang="ru-RU" dirty="0" err="1" smtClean="0"/>
              <a:t>польської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в </a:t>
            </a:r>
            <a:r>
              <a:rPr lang="ru-RU" dirty="0" err="1" smtClean="0"/>
              <a:t>полоні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переведені</a:t>
            </a:r>
            <a:r>
              <a:rPr lang="ru-RU" dirty="0" smtClean="0"/>
              <a:t> до </a:t>
            </a:r>
            <a:r>
              <a:rPr lang="ru-RU" dirty="0" err="1" smtClean="0"/>
              <a:t>розряду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цивільні</a:t>
            </a:r>
            <a:r>
              <a:rPr lang="ru-RU" dirty="0" smtClean="0"/>
              <a:t> </a:t>
            </a:r>
            <a:r>
              <a:rPr lang="ru-RU" dirty="0" err="1" smtClean="0"/>
              <a:t>робітники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окупованої</a:t>
            </a:r>
            <a:r>
              <a:rPr lang="ru-RU" dirty="0" smtClean="0"/>
              <a:t> вермахтом </a:t>
            </a:r>
            <a:r>
              <a:rPr lang="ru-RU" dirty="0" err="1" smtClean="0"/>
              <a:t>України</a:t>
            </a:r>
            <a:r>
              <a:rPr lang="ru-RU" dirty="0" smtClean="0"/>
              <a:t> стали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виїжджати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1941-го </a:t>
            </a:r>
            <a:r>
              <a:rPr lang="ru-RU" dirty="0" err="1" smtClean="0"/>
              <a:t>з</a:t>
            </a:r>
            <a:r>
              <a:rPr lang="ru-RU" dirty="0" smtClean="0"/>
              <a:t> дистрикту «</a:t>
            </a:r>
            <a:r>
              <a:rPr lang="ru-RU" dirty="0" err="1" smtClean="0"/>
              <a:t>Галичина</a:t>
            </a:r>
            <a:r>
              <a:rPr lang="ru-RU" dirty="0" smtClean="0"/>
              <a:t>».</a:t>
            </a:r>
            <a:endParaRPr lang="uk-UA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278" y="1340768"/>
            <a:ext cx="5256584" cy="31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43278" y="4581128"/>
            <a:ext cx="5256584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/>
              <a:t>Кияни</a:t>
            </a:r>
            <a:r>
              <a:rPr lang="ru-RU" i="1" dirty="0" smtClean="0"/>
              <a:t> </a:t>
            </a:r>
            <a:r>
              <a:rPr lang="ru-RU" i="1" dirty="0" err="1" smtClean="0"/>
              <a:t>прямують</a:t>
            </a:r>
            <a:r>
              <a:rPr lang="ru-RU" i="1" dirty="0" smtClean="0"/>
              <a:t> на </a:t>
            </a:r>
            <a:r>
              <a:rPr lang="ru-RU" i="1" dirty="0" err="1" smtClean="0"/>
              <a:t>вул</a:t>
            </a:r>
            <a:r>
              <a:rPr lang="ru-RU" i="1" dirty="0" smtClean="0"/>
              <a:t> </a:t>
            </a:r>
            <a:r>
              <a:rPr lang="ru-RU" i="1" dirty="0" err="1" smtClean="0"/>
              <a:t>Львівську</a:t>
            </a:r>
            <a:r>
              <a:rPr lang="ru-RU" i="1" dirty="0" smtClean="0"/>
              <a:t>, 24 - </a:t>
            </a:r>
            <a:r>
              <a:rPr lang="ru-RU" i="1" dirty="0" err="1" smtClean="0"/>
              <a:t>збірний</a:t>
            </a:r>
            <a:r>
              <a:rPr lang="ru-RU" i="1" dirty="0" smtClean="0"/>
              <a:t> пункт для </a:t>
            </a:r>
            <a:r>
              <a:rPr lang="ru-RU" i="1" dirty="0" err="1" smtClean="0"/>
              <a:t>відправки</a:t>
            </a:r>
            <a:r>
              <a:rPr lang="ru-RU" i="1" dirty="0" smtClean="0"/>
              <a:t> в </a:t>
            </a:r>
            <a:r>
              <a:rPr lang="ru-RU" i="1" dirty="0" err="1" smtClean="0"/>
              <a:t>Німеччину</a:t>
            </a:r>
            <a:r>
              <a:rPr lang="ru-RU" i="1" dirty="0" smtClean="0"/>
              <a:t>, </a:t>
            </a:r>
            <a:r>
              <a:rPr lang="ru-RU" i="1" dirty="0" err="1" smtClean="0"/>
              <a:t>Київ</a:t>
            </a:r>
            <a:r>
              <a:rPr lang="ru-RU" i="1" dirty="0" smtClean="0"/>
              <a:t>, 1942 р.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Повоєнна</a:t>
            </a:r>
            <a:r>
              <a:rPr lang="ru-RU" b="1" dirty="0" smtClean="0"/>
              <a:t> </a:t>
            </a:r>
            <a:r>
              <a:rPr lang="ru-RU" b="1" dirty="0" err="1" smtClean="0"/>
              <a:t>репатріація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 1945-го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примусових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Сходу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перебували</a:t>
            </a:r>
            <a:r>
              <a:rPr lang="ru-RU" dirty="0" smtClean="0"/>
              <a:t> в таборах </a:t>
            </a:r>
            <a:r>
              <a:rPr lang="ru-RU" dirty="0" err="1" smtClean="0"/>
              <a:t>переміщених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Німеччині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міжнародними</a:t>
            </a:r>
            <a:r>
              <a:rPr lang="ru-RU" dirty="0" smtClean="0"/>
              <a:t> </a:t>
            </a:r>
            <a:r>
              <a:rPr lang="ru-RU" dirty="0" err="1" smtClean="0"/>
              <a:t>угодами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союзниками по </a:t>
            </a:r>
            <a:r>
              <a:rPr lang="ru-RU" dirty="0" err="1" smtClean="0"/>
              <a:t>антигітлерівській</a:t>
            </a:r>
            <a:r>
              <a:rPr lang="ru-RU" dirty="0" smtClean="0"/>
              <a:t> </a:t>
            </a:r>
            <a:r>
              <a:rPr lang="ru-RU" dirty="0" err="1" smtClean="0"/>
              <a:t>коаліції</a:t>
            </a:r>
            <a:r>
              <a:rPr lang="ru-RU" dirty="0" smtClean="0"/>
              <a:t>, </a:t>
            </a:r>
            <a:r>
              <a:rPr lang="ru-RU" dirty="0" err="1" smtClean="0"/>
              <a:t>ухваленими</a:t>
            </a:r>
            <a:r>
              <a:rPr lang="ru-RU" dirty="0" smtClean="0"/>
              <a:t> на </a:t>
            </a:r>
            <a:r>
              <a:rPr lang="ru-RU" dirty="0" err="1" smtClean="0"/>
              <a:t>Кримській</a:t>
            </a:r>
            <a:r>
              <a:rPr lang="ru-RU" dirty="0" smtClean="0"/>
              <a:t> та </a:t>
            </a:r>
            <a:r>
              <a:rPr lang="ru-RU" dirty="0" err="1" smtClean="0"/>
              <a:t>Потсдамській</a:t>
            </a:r>
            <a:r>
              <a:rPr lang="ru-RU" dirty="0" smtClean="0"/>
              <a:t> </a:t>
            </a:r>
            <a:r>
              <a:rPr lang="ru-RU" dirty="0" err="1" smtClean="0"/>
              <a:t>конференціях</a:t>
            </a:r>
            <a:r>
              <a:rPr lang="ru-RU" dirty="0" smtClean="0"/>
              <a:t> у 1945-му, </a:t>
            </a:r>
            <a:r>
              <a:rPr lang="ru-RU" dirty="0" err="1" smtClean="0"/>
              <a:t>повернення</a:t>
            </a:r>
            <a:r>
              <a:rPr lang="ru-RU" dirty="0" smtClean="0"/>
              <a:t> (</a:t>
            </a:r>
            <a:r>
              <a:rPr lang="ru-RU" dirty="0" err="1" smtClean="0"/>
              <a:t>репатріацію</a:t>
            </a:r>
            <a:r>
              <a:rPr lang="ru-RU" dirty="0" smtClean="0"/>
              <a:t>) до СРСР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оголошено</a:t>
            </a:r>
            <a:r>
              <a:rPr lang="ru-RU" dirty="0" smtClean="0"/>
              <a:t> </a:t>
            </a:r>
            <a:r>
              <a:rPr lang="ru-RU" dirty="0" err="1" smtClean="0"/>
              <a:t>обов’язковим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до 1939-го мешкали в </a:t>
            </a:r>
            <a:r>
              <a:rPr lang="ru-RU" dirty="0" err="1" smtClean="0"/>
              <a:t>Країні</a:t>
            </a:r>
            <a:r>
              <a:rPr lang="ru-RU" dirty="0" smtClean="0"/>
              <a:t> Рад.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169" y="260648"/>
            <a:ext cx="8945376" cy="4195481"/>
          </a:xfrm>
        </p:spPr>
        <p:txBody>
          <a:bodyPr/>
          <a:lstStyle/>
          <a:p>
            <a:r>
              <a:rPr lang="ru-RU" dirty="0" smtClean="0"/>
              <a:t>Таких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 УРСРналічувалося 1 </a:t>
            </a:r>
            <a:r>
              <a:rPr lang="ru-RU" dirty="0" err="1" smtClean="0"/>
              <a:t>млн</a:t>
            </a:r>
            <a:r>
              <a:rPr lang="ru-RU" dirty="0" smtClean="0"/>
              <a:t> 850 тис.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становили </a:t>
            </a:r>
            <a:r>
              <a:rPr lang="ru-RU" dirty="0" err="1" smtClean="0"/>
              <a:t>колишні</a:t>
            </a:r>
            <a:r>
              <a:rPr lang="ru-RU" dirty="0" smtClean="0"/>
              <a:t> </a:t>
            </a:r>
            <a:r>
              <a:rPr lang="ru-RU" dirty="0" err="1" smtClean="0"/>
              <a:t>примусові</a:t>
            </a:r>
            <a:r>
              <a:rPr lang="ru-RU" dirty="0" smtClean="0"/>
              <a:t> </a:t>
            </a:r>
            <a:r>
              <a:rPr lang="ru-RU" dirty="0" err="1" smtClean="0"/>
              <a:t>робітники</a:t>
            </a:r>
            <a:r>
              <a:rPr lang="ru-RU" dirty="0" smtClean="0"/>
              <a:t>.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них, </a:t>
            </a:r>
            <a:r>
              <a:rPr lang="ru-RU" dirty="0" err="1" smtClean="0"/>
              <a:t>хто</a:t>
            </a:r>
            <a:r>
              <a:rPr lang="ru-RU" dirty="0" smtClean="0"/>
              <a:t> не </a:t>
            </a:r>
            <a:r>
              <a:rPr lang="ru-RU" dirty="0" err="1" smtClean="0"/>
              <a:t>побажав</a:t>
            </a:r>
            <a:r>
              <a:rPr lang="ru-RU" dirty="0" smtClean="0"/>
              <a:t> </a:t>
            </a:r>
            <a:r>
              <a:rPr lang="ru-RU" dirty="0" err="1" smtClean="0"/>
              <a:t>повертатися</a:t>
            </a:r>
            <a:r>
              <a:rPr lang="ru-RU" dirty="0" smtClean="0"/>
              <a:t> до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зміг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примусової</a:t>
            </a:r>
            <a:r>
              <a:rPr lang="ru-RU" dirty="0" smtClean="0"/>
              <a:t> </a:t>
            </a:r>
            <a:r>
              <a:rPr lang="ru-RU" dirty="0" err="1" smtClean="0"/>
              <a:t>репатріації</a:t>
            </a:r>
            <a:r>
              <a:rPr lang="ru-RU" dirty="0" smtClean="0"/>
              <a:t>, стали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третьої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еміграції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519" y="2276872"/>
            <a:ext cx="6687847" cy="4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95406" y="2852936"/>
            <a:ext cx="30243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/>
              <a:t>Реєстрація</a:t>
            </a:r>
            <a:r>
              <a:rPr lang="ru-RU" i="1" dirty="0" smtClean="0"/>
              <a:t> </a:t>
            </a:r>
            <a:r>
              <a:rPr lang="ru-RU" i="1" dirty="0" err="1" smtClean="0"/>
              <a:t>робітників</a:t>
            </a:r>
            <a:r>
              <a:rPr lang="ru-RU" i="1" dirty="0" smtClean="0"/>
              <a:t> на </a:t>
            </a:r>
            <a:r>
              <a:rPr lang="ru-RU" i="1" dirty="0" err="1" smtClean="0"/>
              <a:t>біржі</a:t>
            </a:r>
            <a:r>
              <a:rPr lang="ru-RU" i="1" dirty="0" smtClean="0"/>
              <a:t> </a:t>
            </a:r>
            <a:r>
              <a:rPr lang="ru-RU" i="1" dirty="0" err="1" smtClean="0"/>
              <a:t>праці</a:t>
            </a:r>
            <a:r>
              <a:rPr lang="ru-RU" i="1" dirty="0" smtClean="0"/>
              <a:t>. м. </a:t>
            </a:r>
            <a:r>
              <a:rPr lang="ru-RU" i="1" dirty="0" err="1" smtClean="0"/>
              <a:t>Київ</a:t>
            </a:r>
            <a:r>
              <a:rPr lang="ru-RU" i="1" dirty="0" smtClean="0"/>
              <a:t>, </a:t>
            </a:r>
            <a:r>
              <a:rPr lang="ru-RU" i="1" dirty="0" err="1" smtClean="0"/>
              <a:t>кінець</a:t>
            </a:r>
            <a:r>
              <a:rPr lang="ru-RU" i="1" dirty="0" smtClean="0"/>
              <a:t> 1941 р.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606" y="3861048"/>
            <a:ext cx="10657184" cy="2592288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з-за</a:t>
            </a:r>
            <a:r>
              <a:rPr lang="ru-RU" dirty="0" smtClean="0"/>
              <a:t> кордону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 у </a:t>
            </a:r>
            <a:r>
              <a:rPr lang="ru-RU" dirty="0" err="1" smtClean="0"/>
              <a:t>рекордні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таборів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східноєвропейських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прикордонній</a:t>
            </a:r>
            <a:r>
              <a:rPr lang="ru-RU" dirty="0" smtClean="0"/>
              <a:t> </a:t>
            </a:r>
            <a:r>
              <a:rPr lang="ru-RU" dirty="0" err="1" smtClean="0"/>
              <a:t>смузі</a:t>
            </a:r>
            <a:r>
              <a:rPr lang="ru-RU" dirty="0" smtClean="0"/>
              <a:t> СРСР. 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союзників</a:t>
            </a:r>
            <a:r>
              <a:rPr lang="ru-RU" dirty="0" smtClean="0"/>
              <a:t>, </a:t>
            </a:r>
            <a:r>
              <a:rPr lang="ru-RU" dirty="0" err="1" smtClean="0"/>
              <a:t>їхнім</a:t>
            </a:r>
            <a:r>
              <a:rPr lang="ru-RU" dirty="0" smtClean="0"/>
              <a:t> </a:t>
            </a:r>
            <a:r>
              <a:rPr lang="ru-RU" dirty="0" err="1" smtClean="0"/>
              <a:t>пріоритетним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фільтрація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статистичний</a:t>
            </a:r>
            <a:r>
              <a:rPr lang="ru-RU" dirty="0" smtClean="0"/>
              <a:t>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перебували</a:t>
            </a:r>
            <a:r>
              <a:rPr lang="ru-RU" dirty="0" smtClean="0"/>
              <a:t> за кордоном, а не </a:t>
            </a:r>
            <a:r>
              <a:rPr lang="ru-RU" dirty="0" err="1" smtClean="0"/>
              <a:t>медична</a:t>
            </a:r>
            <a:r>
              <a:rPr lang="ru-RU" dirty="0" smtClean="0"/>
              <a:t> та </a:t>
            </a:r>
            <a:r>
              <a:rPr lang="ru-RU" dirty="0" err="1" smtClean="0"/>
              <a:t>матеріальна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постраждалим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нацизму.</a:t>
            </a:r>
            <a:endParaRPr lang="uk-UA" dirty="0"/>
          </a:p>
        </p:txBody>
      </p:sp>
      <p:pic>
        <p:nvPicPr>
          <p:cNvPr id="4" name="Рисунок 3" descr="1359525348_oster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854" y="188640"/>
            <a:ext cx="5184576" cy="372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66" y="1700809"/>
            <a:ext cx="11017224" cy="4547592"/>
          </a:xfrm>
        </p:spPr>
        <p:txBody>
          <a:bodyPr/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репатріантів</a:t>
            </a:r>
            <a:r>
              <a:rPr lang="ru-RU" dirty="0" smtClean="0"/>
              <a:t> проходили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фільтрацію</a:t>
            </a:r>
            <a:r>
              <a:rPr lang="ru-RU" dirty="0" smtClean="0"/>
              <a:t> у </a:t>
            </a:r>
            <a:r>
              <a:rPr lang="ru-RU" dirty="0" err="1" smtClean="0"/>
              <a:t>фронтових</a:t>
            </a:r>
            <a:r>
              <a:rPr lang="ru-RU" dirty="0" smtClean="0"/>
              <a:t> та </a:t>
            </a:r>
            <a:r>
              <a:rPr lang="ru-RU" dirty="0" err="1" smtClean="0"/>
              <a:t>армійських</a:t>
            </a:r>
            <a:r>
              <a:rPr lang="ru-RU" dirty="0" smtClean="0"/>
              <a:t> таборах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збірно-пересильних</a:t>
            </a:r>
            <a:r>
              <a:rPr lang="ru-RU" dirty="0" smtClean="0"/>
              <a:t> пунктах Наркомату оборони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перевірочно-фільтраційних</a:t>
            </a:r>
            <a:r>
              <a:rPr lang="ru-RU" dirty="0" smtClean="0"/>
              <a:t> пунктах НКВС, </a:t>
            </a:r>
            <a:r>
              <a:rPr lang="ru-RU" dirty="0" err="1" smtClean="0"/>
              <a:t>які</a:t>
            </a:r>
            <a:r>
              <a:rPr lang="ru-RU" dirty="0" smtClean="0"/>
              <a:t> проводили </a:t>
            </a:r>
            <a:r>
              <a:rPr lang="ru-RU" dirty="0" err="1" smtClean="0"/>
              <a:t>чекісти</a:t>
            </a:r>
            <a:r>
              <a:rPr lang="ru-RU" dirty="0" smtClean="0"/>
              <a:t>. За </a:t>
            </a:r>
            <a:r>
              <a:rPr lang="ru-RU" dirty="0" err="1" smtClean="0"/>
              <a:t>її</a:t>
            </a:r>
            <a:r>
              <a:rPr lang="ru-RU" dirty="0" smtClean="0"/>
              <a:t> результатами </a:t>
            </a:r>
            <a:r>
              <a:rPr lang="ru-RU" dirty="0" err="1" smtClean="0"/>
              <a:t>тільки</a:t>
            </a:r>
            <a:r>
              <a:rPr lang="ru-RU" dirty="0" smtClean="0"/>
              <a:t> 58%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повернулися</a:t>
            </a:r>
            <a:r>
              <a:rPr lang="ru-RU" dirty="0" smtClean="0"/>
              <a:t> у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. 19%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мобілізовані</a:t>
            </a:r>
            <a:r>
              <a:rPr lang="ru-RU" dirty="0" smtClean="0"/>
              <a:t> до Червоної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14% – до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батальйонів</a:t>
            </a:r>
            <a:r>
              <a:rPr lang="ru-RU" dirty="0" smtClean="0"/>
              <a:t>, 6,5% передано в </a:t>
            </a:r>
            <a:r>
              <a:rPr lang="ru-RU" dirty="0" err="1" smtClean="0"/>
              <a:t>розпорядження</a:t>
            </a:r>
            <a:r>
              <a:rPr lang="ru-RU" dirty="0" smtClean="0"/>
              <a:t> НКВС,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арештовано</a:t>
            </a:r>
            <a:r>
              <a:rPr lang="ru-RU" dirty="0" smtClean="0"/>
              <a:t>, а 2% </a:t>
            </a:r>
            <a:r>
              <a:rPr lang="ru-RU" dirty="0" err="1" smtClean="0"/>
              <a:t>працювали</a:t>
            </a:r>
            <a:r>
              <a:rPr lang="ru-RU" dirty="0" smtClean="0"/>
              <a:t> в </a:t>
            </a:r>
            <a:r>
              <a:rPr lang="ru-RU" dirty="0" err="1" smtClean="0"/>
              <a:t>збірних</a:t>
            </a:r>
            <a:r>
              <a:rPr lang="ru-RU" dirty="0" smtClean="0"/>
              <a:t> таборах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за кордоном. Але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кому дозволили </a:t>
            </a:r>
            <a:r>
              <a:rPr lang="ru-RU" dirty="0" err="1" smtClean="0"/>
              <a:t>повернутися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пройти </a:t>
            </a:r>
            <a:r>
              <a:rPr lang="ru-RU" dirty="0" err="1" smtClean="0"/>
              <a:t>перевірку</a:t>
            </a:r>
            <a:r>
              <a:rPr lang="ru-RU" dirty="0" smtClean="0"/>
              <a:t> в органах </a:t>
            </a:r>
            <a:r>
              <a:rPr lang="ru-RU" dirty="0" err="1" smtClean="0"/>
              <a:t>держбезпеки</a:t>
            </a:r>
            <a:r>
              <a:rPr lang="ru-RU" dirty="0" smtClean="0"/>
              <a:t>, за результатами </a:t>
            </a:r>
            <a:r>
              <a:rPr lang="ru-RU" dirty="0" err="1" smtClean="0"/>
              <a:t>якої</a:t>
            </a:r>
            <a:r>
              <a:rPr lang="ru-RU" dirty="0" smtClean="0"/>
              <a:t> на </a:t>
            </a:r>
            <a:r>
              <a:rPr lang="ru-RU" dirty="0" err="1" smtClean="0"/>
              <a:t>кожну</a:t>
            </a:r>
            <a:r>
              <a:rPr lang="ru-RU" dirty="0" smtClean="0"/>
              <a:t> особу </a:t>
            </a:r>
            <a:r>
              <a:rPr lang="ru-RU" dirty="0" err="1" smtClean="0"/>
              <a:t>відкривали</a:t>
            </a:r>
            <a:r>
              <a:rPr lang="ru-RU" dirty="0" smtClean="0"/>
              <a:t> так </a:t>
            </a:r>
            <a:r>
              <a:rPr lang="ru-RU" dirty="0" err="1" smtClean="0"/>
              <a:t>звану</a:t>
            </a:r>
            <a:r>
              <a:rPr lang="ru-RU" dirty="0" smtClean="0"/>
              <a:t> </a:t>
            </a:r>
            <a:r>
              <a:rPr lang="ru-RU" dirty="0" err="1" smtClean="0"/>
              <a:t>фільтраційну</a:t>
            </a:r>
            <a:r>
              <a:rPr lang="ru-RU" dirty="0" smtClean="0"/>
              <a:t> справу.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161" y="2257855"/>
            <a:ext cx="9744565" cy="4195481"/>
          </a:xfrm>
        </p:spPr>
        <p:txBody>
          <a:bodyPr/>
          <a:lstStyle/>
          <a:p>
            <a:r>
              <a:rPr lang="ru-RU" dirty="0" smtClean="0"/>
              <a:t>Таким чином,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декларовані</a:t>
            </a:r>
            <a:r>
              <a:rPr lang="ru-RU" dirty="0" smtClean="0"/>
              <a:t> </a:t>
            </a:r>
            <a:r>
              <a:rPr lang="ru-RU" dirty="0" err="1" smtClean="0"/>
              <a:t>радянським</a:t>
            </a:r>
            <a:r>
              <a:rPr lang="ru-RU" dirty="0" smtClean="0"/>
              <a:t> урядом права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репатріантів</a:t>
            </a:r>
            <a:r>
              <a:rPr lang="ru-RU" dirty="0" smtClean="0"/>
              <a:t>, у реальному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 статус </a:t>
            </a:r>
            <a:r>
              <a:rPr lang="ru-RU" dirty="0" err="1" smtClean="0"/>
              <a:t>цих</a:t>
            </a:r>
            <a:r>
              <a:rPr lang="ru-RU" dirty="0" smtClean="0"/>
              <a:t> людей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відрізнявся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статусу </a:t>
            </a:r>
            <a:r>
              <a:rPr lang="ru-RU" dirty="0" err="1" smtClean="0"/>
              <a:t>кримінальних</a:t>
            </a:r>
            <a:r>
              <a:rPr lang="ru-RU" dirty="0" smtClean="0"/>
              <a:t> </a:t>
            </a:r>
            <a:r>
              <a:rPr lang="ru-RU" dirty="0" err="1" smtClean="0"/>
              <a:t>злочинців</a:t>
            </a:r>
            <a:r>
              <a:rPr lang="ru-RU" dirty="0" smtClean="0"/>
              <a:t> (</a:t>
            </a:r>
            <a:r>
              <a:rPr lang="ru-RU" dirty="0" err="1" smtClean="0"/>
              <a:t>бесіди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працівниками</a:t>
            </a:r>
            <a:r>
              <a:rPr lang="ru-RU" dirty="0" smtClean="0"/>
              <a:t> НКВС та НКДБ,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справ, </a:t>
            </a:r>
            <a:r>
              <a:rPr lang="ru-RU" dirty="0" err="1" smtClean="0"/>
              <a:t>обов’язкова</a:t>
            </a:r>
            <a:r>
              <a:rPr lang="ru-RU" dirty="0" smtClean="0"/>
              <a:t> </a:t>
            </a:r>
            <a:r>
              <a:rPr lang="ru-RU" dirty="0" err="1" smtClean="0"/>
              <a:t>реєстрація</a:t>
            </a:r>
            <a:r>
              <a:rPr lang="ru-RU" dirty="0" smtClean="0"/>
              <a:t> в </a:t>
            </a:r>
            <a:r>
              <a:rPr lang="ru-RU" dirty="0" err="1" smtClean="0"/>
              <a:t>міліції</a:t>
            </a:r>
            <a:r>
              <a:rPr lang="ru-RU" dirty="0" smtClean="0"/>
              <a:t>, </a:t>
            </a:r>
            <a:r>
              <a:rPr lang="ru-RU" dirty="0" err="1" smtClean="0"/>
              <a:t>заборона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столичних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).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154" y="1772816"/>
            <a:ext cx="8824508" cy="1915647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Примусові</a:t>
            </a:r>
            <a:r>
              <a:rPr lang="ru-RU" b="1" dirty="0" smtClean="0"/>
              <a:t> </a:t>
            </a:r>
            <a:r>
              <a:rPr lang="ru-RU" b="1" dirty="0" err="1" smtClean="0"/>
              <a:t>депортації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2052919"/>
            <a:ext cx="11449272" cy="4195481"/>
          </a:xfrm>
        </p:spPr>
        <p:txBody>
          <a:bodyPr/>
          <a:lstStyle/>
          <a:p>
            <a:r>
              <a:rPr lang="ru-RU" dirty="0" smtClean="0"/>
              <a:t>До початку </a:t>
            </a:r>
            <a:r>
              <a:rPr lang="ru-RU" dirty="0" err="1" smtClean="0"/>
              <a:t>німецько-радянської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нацистське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не </a:t>
            </a:r>
            <a:r>
              <a:rPr lang="ru-RU" dirty="0" err="1" smtClean="0"/>
              <a:t>планувало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робочу</a:t>
            </a:r>
            <a:r>
              <a:rPr lang="ru-RU" dirty="0" smtClean="0"/>
              <a:t> силу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СРСР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).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розроблялися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винищення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(генеральний план «Ост») та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колонізації</a:t>
            </a:r>
            <a:r>
              <a:rPr lang="ru-RU" dirty="0" smtClean="0"/>
              <a:t> </a:t>
            </a:r>
            <a:r>
              <a:rPr lang="ru-RU" dirty="0" err="1" smtClean="0"/>
              <a:t>захоплених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земель. </a:t>
            </a:r>
            <a:r>
              <a:rPr lang="ru-RU" dirty="0" err="1" smtClean="0"/>
              <a:t>Зрив</a:t>
            </a:r>
            <a:r>
              <a:rPr lang="ru-RU" dirty="0" smtClean="0"/>
              <a:t> «</a:t>
            </a:r>
            <a:r>
              <a:rPr lang="ru-RU" dirty="0" err="1" smtClean="0"/>
              <a:t>блискавичної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» </a:t>
            </a:r>
            <a:r>
              <a:rPr lang="ru-RU" dirty="0" err="1" smtClean="0"/>
              <a:t>восени</a:t>
            </a:r>
            <a:r>
              <a:rPr lang="ru-RU" dirty="0" smtClean="0"/>
              <a:t> 1941-го,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позиційні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та </a:t>
            </a:r>
            <a:r>
              <a:rPr lang="ru-RU" dirty="0" err="1" smtClean="0"/>
              <a:t>мобілізовувати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селян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до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змусили</a:t>
            </a:r>
            <a:r>
              <a:rPr lang="ru-RU" dirty="0" smtClean="0"/>
              <a:t> </a:t>
            </a:r>
            <a:r>
              <a:rPr lang="ru-RU" dirty="0" err="1" smtClean="0"/>
              <a:t>Гітлера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екстермінаційні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в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Рейху.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606" y="3997135"/>
            <a:ext cx="10369151" cy="2744233"/>
          </a:xfrm>
        </p:spPr>
        <p:txBody>
          <a:bodyPr/>
          <a:lstStyle/>
          <a:p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нацистські</a:t>
            </a:r>
            <a:r>
              <a:rPr lang="ru-RU" dirty="0" smtClean="0"/>
              <a:t> </a:t>
            </a:r>
            <a:r>
              <a:rPr lang="ru-RU" dirty="0" err="1" smtClean="0"/>
              <a:t>функціонери</a:t>
            </a:r>
            <a:r>
              <a:rPr lang="ru-RU" dirty="0" smtClean="0"/>
              <a:t> </a:t>
            </a:r>
            <a:r>
              <a:rPr lang="ru-RU" dirty="0" err="1" smtClean="0"/>
              <a:t>покладали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надії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військовополонених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1941-го </a:t>
            </a:r>
            <a:r>
              <a:rPr lang="ru-RU" dirty="0" err="1" smtClean="0"/>
              <a:t>з</a:t>
            </a:r>
            <a:r>
              <a:rPr lang="ru-RU" dirty="0" smtClean="0"/>
              <a:t> 3,5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червоноармійців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потрапили</a:t>
            </a:r>
            <a:r>
              <a:rPr lang="ru-RU" dirty="0" smtClean="0"/>
              <a:t> в полон,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геноциду 60% </a:t>
            </a:r>
            <a:r>
              <a:rPr lang="ru-RU" dirty="0" err="1" smtClean="0"/>
              <a:t>бранців</a:t>
            </a:r>
            <a:r>
              <a:rPr lang="ru-RU" dirty="0" smtClean="0"/>
              <a:t> не пережило </a:t>
            </a:r>
            <a:r>
              <a:rPr lang="ru-RU" dirty="0" err="1" smtClean="0"/>
              <a:t>голодної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 1941/1942-го. </a:t>
            </a:r>
            <a:r>
              <a:rPr lang="ru-RU" dirty="0" err="1" smtClean="0"/>
              <a:t>Відтак</a:t>
            </a:r>
            <a:r>
              <a:rPr lang="ru-RU" dirty="0" smtClean="0"/>
              <a:t> на </a:t>
            </a:r>
            <a:r>
              <a:rPr lang="ru-RU" dirty="0" err="1" smtClean="0"/>
              <a:t>захоплених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 СРСР 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німців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вербування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662" y="116632"/>
            <a:ext cx="5570409" cy="3717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7294" y="1556792"/>
            <a:ext cx="338437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/>
              <a:t>Відправка</a:t>
            </a:r>
            <a:r>
              <a:rPr lang="ru-RU" i="1" dirty="0" smtClean="0"/>
              <a:t> </a:t>
            </a:r>
            <a:r>
              <a:rPr lang="ru-RU" i="1" dirty="0" err="1" smtClean="0"/>
              <a:t>киян</a:t>
            </a:r>
            <a:r>
              <a:rPr lang="ru-RU" i="1" dirty="0" smtClean="0"/>
              <a:t> на роботу до </a:t>
            </a:r>
            <a:r>
              <a:rPr lang="ru-RU" i="1" dirty="0" err="1" smtClean="0"/>
              <a:t>Німеччини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головного вокзалу. м. </a:t>
            </a:r>
            <a:r>
              <a:rPr lang="ru-RU" i="1" dirty="0" err="1" smtClean="0"/>
              <a:t>Київ</a:t>
            </a:r>
            <a:r>
              <a:rPr lang="ru-RU" i="1" dirty="0" smtClean="0"/>
              <a:t>, 1942 р.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567" y="188640"/>
            <a:ext cx="10009112" cy="4320480"/>
          </a:xfrm>
        </p:spPr>
        <p:txBody>
          <a:bodyPr/>
          <a:lstStyle/>
          <a:p>
            <a:r>
              <a:rPr lang="ru-RU" dirty="0" err="1" smtClean="0"/>
              <a:t>Агітаційна</a:t>
            </a:r>
            <a:r>
              <a:rPr lang="ru-RU" dirty="0" smtClean="0"/>
              <a:t> </a:t>
            </a:r>
            <a:r>
              <a:rPr lang="ru-RU" dirty="0" err="1" smtClean="0"/>
              <a:t>кампанія</a:t>
            </a:r>
            <a:r>
              <a:rPr lang="ru-RU" dirty="0" smtClean="0"/>
              <a:t> </a:t>
            </a:r>
            <a:r>
              <a:rPr lang="ru-RU" dirty="0" err="1" smtClean="0"/>
              <a:t>нацистів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стартувала</a:t>
            </a:r>
            <a:r>
              <a:rPr lang="ru-RU" dirty="0" smtClean="0"/>
              <a:t> </a:t>
            </a:r>
            <a:r>
              <a:rPr lang="ru-RU" dirty="0" err="1" smtClean="0"/>
              <a:t>взимку</a:t>
            </a:r>
            <a:r>
              <a:rPr lang="ru-RU" dirty="0" smtClean="0"/>
              <a:t> 1942-го. </a:t>
            </a:r>
            <a:r>
              <a:rPr lang="ru-RU" dirty="0" err="1" smtClean="0"/>
              <a:t>Першочергове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відводилося</a:t>
            </a:r>
            <a:r>
              <a:rPr lang="ru-RU" dirty="0" smtClean="0"/>
              <a:t> великим </a:t>
            </a:r>
            <a:r>
              <a:rPr lang="ru-RU" dirty="0" err="1" smtClean="0"/>
              <a:t>містам</a:t>
            </a:r>
            <a:r>
              <a:rPr lang="ru-RU" dirty="0" smtClean="0"/>
              <a:t>: </a:t>
            </a:r>
            <a:r>
              <a:rPr lang="ru-RU" dirty="0" err="1" smtClean="0"/>
              <a:t>Харкову</a:t>
            </a:r>
            <a:r>
              <a:rPr lang="ru-RU" dirty="0" smtClean="0"/>
              <a:t>, </a:t>
            </a:r>
            <a:r>
              <a:rPr lang="ru-RU" dirty="0" err="1" smtClean="0"/>
              <a:t>Києву</a:t>
            </a:r>
            <a:r>
              <a:rPr lang="ru-RU" dirty="0" smtClean="0"/>
              <a:t>, </a:t>
            </a:r>
            <a:r>
              <a:rPr lang="ru-RU" dirty="0" err="1" smtClean="0"/>
              <a:t>Сталіному</a:t>
            </a:r>
            <a:r>
              <a:rPr lang="ru-RU" dirty="0" smtClean="0"/>
              <a:t> (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Донецьк</a:t>
            </a:r>
            <a:r>
              <a:rPr lang="ru-RU" dirty="0" smtClean="0"/>
              <a:t>),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 та голоду </a:t>
            </a:r>
            <a:r>
              <a:rPr lang="ru-RU" dirty="0" err="1" smtClean="0"/>
              <a:t>населення</a:t>
            </a:r>
            <a:r>
              <a:rPr lang="ru-RU" dirty="0" smtClean="0"/>
              <a:t> великих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ставало </a:t>
            </a:r>
            <a:r>
              <a:rPr lang="ru-RU" dirty="0" err="1" smtClean="0"/>
              <a:t>бажаною</a:t>
            </a:r>
            <a:r>
              <a:rPr lang="ru-RU" dirty="0" smtClean="0"/>
              <a:t> </a:t>
            </a:r>
            <a:r>
              <a:rPr lang="ru-RU" dirty="0" err="1" smtClean="0"/>
              <a:t>здобиччю</a:t>
            </a:r>
            <a:r>
              <a:rPr lang="ru-RU" dirty="0" smtClean="0"/>
              <a:t> </a:t>
            </a:r>
            <a:r>
              <a:rPr lang="ru-RU" dirty="0" err="1" smtClean="0"/>
              <a:t>нацистської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44786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350" y="1916832"/>
            <a:ext cx="7632248" cy="484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542" y="980728"/>
            <a:ext cx="4824536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безробітних</a:t>
            </a:r>
            <a:r>
              <a:rPr lang="ru-RU" dirty="0" smtClean="0"/>
              <a:t> </a:t>
            </a:r>
            <a:r>
              <a:rPr lang="ru-RU" dirty="0" err="1" smtClean="0"/>
              <a:t>міщан</a:t>
            </a:r>
            <a:r>
              <a:rPr lang="ru-RU" dirty="0" smtClean="0"/>
              <a:t>, </a:t>
            </a:r>
            <a:r>
              <a:rPr lang="ru-RU" dirty="0" err="1" smtClean="0"/>
              <a:t>змучених</a:t>
            </a:r>
            <a:r>
              <a:rPr lang="ru-RU" dirty="0" smtClean="0"/>
              <a:t> голодом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безпросвітним</a:t>
            </a:r>
            <a:r>
              <a:rPr lang="ru-RU" dirty="0" smtClean="0"/>
              <a:t> </a:t>
            </a:r>
            <a:r>
              <a:rPr lang="ru-RU" dirty="0" err="1" smtClean="0"/>
              <a:t>існуванням</a:t>
            </a:r>
            <a:r>
              <a:rPr lang="ru-RU" dirty="0" smtClean="0"/>
              <a:t> у </a:t>
            </a:r>
            <a:r>
              <a:rPr lang="ru-RU" dirty="0" err="1" smtClean="0"/>
              <a:t>напівзруйнованих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, </a:t>
            </a:r>
            <a:r>
              <a:rPr lang="ru-RU" dirty="0" err="1" smtClean="0"/>
              <a:t>повірили</a:t>
            </a:r>
            <a:r>
              <a:rPr lang="ru-RU" dirty="0" smtClean="0"/>
              <a:t> </a:t>
            </a:r>
            <a:r>
              <a:rPr lang="ru-RU" dirty="0" err="1" smtClean="0"/>
              <a:t>обіцянкам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вербувальників</a:t>
            </a:r>
            <a:r>
              <a:rPr lang="ru-RU" dirty="0" smtClean="0"/>
              <a:t>. Перший </a:t>
            </a:r>
            <a:r>
              <a:rPr lang="ru-RU" dirty="0" err="1" smtClean="0"/>
              <a:t>ешелон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1117 </a:t>
            </a:r>
            <a:r>
              <a:rPr lang="ru-RU" dirty="0" err="1" smtClean="0"/>
              <a:t>робітниками-спеціалістами</a:t>
            </a:r>
            <a:r>
              <a:rPr lang="ru-RU" dirty="0" smtClean="0"/>
              <a:t> </a:t>
            </a:r>
            <a:r>
              <a:rPr lang="ru-RU" dirty="0" err="1" smtClean="0"/>
              <a:t>вирушив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Харкова</a:t>
            </a:r>
            <a:r>
              <a:rPr lang="ru-RU" dirty="0" smtClean="0"/>
              <a:t> до Кельна 18 </a:t>
            </a:r>
            <a:r>
              <a:rPr lang="ru-RU" dirty="0" err="1" smtClean="0"/>
              <a:t>січня</a:t>
            </a:r>
            <a:r>
              <a:rPr lang="ru-RU" dirty="0" smtClean="0"/>
              <a:t> 1942-го, </a:t>
            </a:r>
            <a:r>
              <a:rPr lang="ru-RU" dirty="0" err="1" smtClean="0"/>
              <a:t>другий</a:t>
            </a:r>
            <a:r>
              <a:rPr lang="ru-RU" dirty="0" smtClean="0"/>
              <a:t> до Бранденбурга – 21 </a:t>
            </a:r>
            <a:r>
              <a:rPr lang="ru-RU" dirty="0" err="1" smtClean="0"/>
              <a:t>січня</a:t>
            </a:r>
            <a:r>
              <a:rPr lang="ru-RU" dirty="0" smtClean="0"/>
              <a:t>. </a:t>
            </a:r>
            <a:r>
              <a:rPr lang="ru-RU" dirty="0" err="1" smtClean="0"/>
              <a:t>Вивезення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 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Києва</a:t>
            </a:r>
            <a:r>
              <a:rPr lang="ru-RU" dirty="0" smtClean="0"/>
              <a:t> </a:t>
            </a:r>
            <a:r>
              <a:rPr lang="ru-RU" dirty="0" err="1" smtClean="0"/>
              <a:t>розпочалося</a:t>
            </a:r>
            <a:r>
              <a:rPr lang="ru-RU" dirty="0" smtClean="0"/>
              <a:t> 22 </a:t>
            </a:r>
            <a:r>
              <a:rPr lang="ru-RU" dirty="0" err="1" smtClean="0"/>
              <a:t>січня</a:t>
            </a:r>
            <a:r>
              <a:rPr lang="ru-RU" dirty="0" smtClean="0"/>
              <a:t> 1942-го, коли до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відправлено</a:t>
            </a:r>
            <a:r>
              <a:rPr lang="ru-RU" dirty="0" smtClean="0"/>
              <a:t> 1,5 тис.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new-19800-2012-05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086" y="1223120"/>
            <a:ext cx="691276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3198" y="1628800"/>
            <a:ext cx="5760640" cy="39604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24 лютого перший потяг </a:t>
            </a:r>
            <a:r>
              <a:rPr lang="ru-RU" dirty="0" err="1" smtClean="0"/>
              <a:t>від’їхав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/>
              <a:t>Сталіного</a:t>
            </a:r>
            <a:r>
              <a:rPr lang="ru-RU" dirty="0" smtClean="0"/>
              <a:t>.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наборів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чітка</a:t>
            </a:r>
            <a:r>
              <a:rPr lang="ru-RU" dirty="0" smtClean="0"/>
              <a:t> </a:t>
            </a:r>
            <a:r>
              <a:rPr lang="ru-RU" dirty="0" err="1" smtClean="0"/>
              <a:t>спеціалізація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за </a:t>
            </a:r>
            <a:r>
              <a:rPr lang="ru-RU" dirty="0" err="1" smtClean="0"/>
              <a:t>професіями</a:t>
            </a:r>
            <a:r>
              <a:rPr lang="ru-RU" dirty="0" smtClean="0"/>
              <a:t> (</a:t>
            </a:r>
            <a:r>
              <a:rPr lang="ru-RU" dirty="0" err="1" smtClean="0"/>
              <a:t>перевага</a:t>
            </a:r>
            <a:r>
              <a:rPr lang="ru-RU" dirty="0" smtClean="0"/>
              <a:t> </a:t>
            </a:r>
            <a:r>
              <a:rPr lang="ru-RU" dirty="0" err="1" smtClean="0"/>
              <a:t>віддавалася</a:t>
            </a:r>
            <a:r>
              <a:rPr lang="ru-RU" dirty="0" smtClean="0"/>
              <a:t> </a:t>
            </a:r>
            <a:r>
              <a:rPr lang="ru-RU" dirty="0" err="1" smtClean="0"/>
              <a:t>чоловікам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спеціальністю</a:t>
            </a:r>
            <a:r>
              <a:rPr lang="ru-RU" dirty="0" smtClean="0"/>
              <a:t> </a:t>
            </a:r>
            <a:r>
              <a:rPr lang="ru-RU" dirty="0" err="1" smtClean="0"/>
              <a:t>будівельників</a:t>
            </a:r>
            <a:r>
              <a:rPr lang="ru-RU" dirty="0" smtClean="0"/>
              <a:t>, </a:t>
            </a:r>
            <a:r>
              <a:rPr lang="ru-RU" dirty="0" err="1" smtClean="0"/>
              <a:t>металургів</a:t>
            </a:r>
            <a:r>
              <a:rPr lang="ru-RU" dirty="0" smtClean="0"/>
              <a:t>, </a:t>
            </a:r>
            <a:r>
              <a:rPr lang="ru-RU" dirty="0" err="1" smtClean="0"/>
              <a:t>гірників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добровільний</a:t>
            </a:r>
            <a:r>
              <a:rPr lang="ru-RU" dirty="0" smtClean="0"/>
              <a:t> характер.</a:t>
            </a:r>
            <a:endParaRPr lang="uk-UA" dirty="0"/>
          </a:p>
        </p:txBody>
      </p:sp>
      <p:pic>
        <p:nvPicPr>
          <p:cNvPr id="5" name="Рисунок 4" descr="0_7e242_935612b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07" y="72008"/>
            <a:ext cx="4785266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188640"/>
            <a:ext cx="9721080" cy="4195481"/>
          </a:xfrm>
        </p:spPr>
        <p:txBody>
          <a:bodyPr/>
          <a:lstStyle/>
          <a:p>
            <a:r>
              <a:rPr lang="ru-RU" dirty="0" smtClean="0"/>
              <a:t>У лютому 1942 року </a:t>
            </a:r>
            <a:r>
              <a:rPr lang="ru-RU" dirty="0" err="1" smtClean="0"/>
              <a:t>нацистські</a:t>
            </a:r>
            <a:r>
              <a:rPr lang="ru-RU" dirty="0" smtClean="0"/>
              <a:t> </a:t>
            </a:r>
            <a:r>
              <a:rPr lang="ru-RU" dirty="0" err="1" smtClean="0"/>
              <a:t>посадовці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вимагали</a:t>
            </a:r>
            <a:r>
              <a:rPr lang="ru-RU" dirty="0" smtClean="0"/>
              <a:t> </a:t>
            </a:r>
            <a:r>
              <a:rPr lang="ru-RU" dirty="0" err="1" smtClean="0"/>
              <a:t>доставити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290 тис.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, 30 тис. </a:t>
            </a:r>
            <a:r>
              <a:rPr lang="ru-RU" dirty="0" err="1" smtClean="0"/>
              <a:t>кваліфікованих</a:t>
            </a:r>
            <a:r>
              <a:rPr lang="ru-RU" dirty="0" smtClean="0"/>
              <a:t> </a:t>
            </a:r>
            <a:r>
              <a:rPr lang="ru-RU" dirty="0" err="1" smtClean="0"/>
              <a:t>спеціалістів</a:t>
            </a:r>
            <a:r>
              <a:rPr lang="ru-RU" dirty="0" smtClean="0"/>
              <a:t> для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та 50 тис.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Сталіного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добровольців</a:t>
            </a:r>
            <a:r>
              <a:rPr lang="ru-RU" dirty="0" smtClean="0"/>
              <a:t> не </a:t>
            </a:r>
            <a:r>
              <a:rPr lang="ru-RU" dirty="0" err="1" smtClean="0"/>
              <a:t>задовольняв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потребу в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силі</a:t>
            </a:r>
            <a:r>
              <a:rPr lang="ru-RU" dirty="0" smtClean="0"/>
              <a:t>, а </a:t>
            </a:r>
            <a:r>
              <a:rPr lang="ru-RU" dirty="0" err="1" smtClean="0"/>
              <a:t>після</a:t>
            </a:r>
            <a:r>
              <a:rPr lang="ru-RU" dirty="0" smtClean="0"/>
              <a:t> перших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«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»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припинився</a:t>
            </a:r>
            <a:r>
              <a:rPr lang="ru-RU" dirty="0" smtClean="0"/>
              <a:t>. </a:t>
            </a:r>
            <a:r>
              <a:rPr lang="ru-RU" dirty="0" err="1" smtClean="0"/>
              <a:t>Розпочалася</a:t>
            </a:r>
            <a:r>
              <a:rPr lang="ru-RU" dirty="0" smtClean="0"/>
              <a:t> широка </a:t>
            </a:r>
            <a:r>
              <a:rPr lang="ru-RU" dirty="0" err="1" smtClean="0"/>
              <a:t>акція</a:t>
            </a:r>
            <a:r>
              <a:rPr lang="ru-RU" dirty="0" smtClean="0"/>
              <a:t> </a:t>
            </a:r>
            <a:r>
              <a:rPr lang="ru-RU" dirty="0" err="1" smtClean="0"/>
              <a:t>примусового</a:t>
            </a:r>
            <a:r>
              <a:rPr lang="ru-RU" dirty="0" smtClean="0"/>
              <a:t> </a:t>
            </a:r>
            <a:r>
              <a:rPr lang="ru-RU" dirty="0" err="1" smtClean="0"/>
              <a:t>вивезення</a:t>
            </a:r>
            <a:r>
              <a:rPr lang="ru-RU" dirty="0" smtClean="0"/>
              <a:t>, в </a:t>
            </a:r>
            <a:r>
              <a:rPr lang="ru-RU" dirty="0" err="1" smtClean="0"/>
              <a:t>якій</a:t>
            </a:r>
            <a:r>
              <a:rPr lang="ru-RU" dirty="0" smtClean="0"/>
              <a:t> брали участь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та </a:t>
            </a:r>
            <a:r>
              <a:rPr lang="ru-RU" dirty="0" err="1" smtClean="0"/>
              <a:t>поліції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63_fc41f29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0067" y="2492896"/>
            <a:ext cx="5943411" cy="419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1844824"/>
            <a:ext cx="11089232" cy="4104456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в </a:t>
            </a:r>
            <a:r>
              <a:rPr lang="ru-RU" dirty="0" err="1" smtClean="0"/>
              <a:t>березні</a:t>
            </a:r>
            <a:r>
              <a:rPr lang="ru-RU" dirty="0" smtClean="0"/>
              <a:t> 1942-го посади головного </a:t>
            </a:r>
            <a:r>
              <a:rPr lang="ru-RU" dirty="0" err="1" smtClean="0"/>
              <a:t>уповноваженого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яку </a:t>
            </a:r>
            <a:r>
              <a:rPr lang="ru-RU" dirty="0" err="1" smtClean="0"/>
              <a:t>обійняв</a:t>
            </a:r>
            <a:r>
              <a:rPr lang="ru-RU" dirty="0" smtClean="0"/>
              <a:t> </a:t>
            </a:r>
            <a:r>
              <a:rPr lang="ru-RU" dirty="0" err="1" smtClean="0"/>
              <a:t>Фріц</a:t>
            </a:r>
            <a:r>
              <a:rPr lang="ru-RU" dirty="0" smtClean="0"/>
              <a:t> </a:t>
            </a:r>
            <a:r>
              <a:rPr lang="ru-RU" dirty="0" err="1" smtClean="0"/>
              <a:t>Заукель</a:t>
            </a:r>
            <a:r>
              <a:rPr lang="ru-RU" dirty="0" smtClean="0"/>
              <a:t>,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вербувальних</a:t>
            </a:r>
            <a:r>
              <a:rPr lang="ru-RU" dirty="0" smtClean="0"/>
              <a:t> </a:t>
            </a:r>
            <a:r>
              <a:rPr lang="ru-RU" dirty="0" err="1" smtClean="0"/>
              <a:t>комісій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. З </a:t>
            </a:r>
            <a:r>
              <a:rPr lang="ru-RU" dirty="0" err="1" smtClean="0"/>
              <a:t>весни</a:t>
            </a:r>
            <a:r>
              <a:rPr lang="ru-RU" dirty="0" smtClean="0"/>
              <a:t> 1942-го 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облави</a:t>
            </a:r>
            <a:r>
              <a:rPr lang="ru-RU" dirty="0" smtClean="0"/>
              <a:t> на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та </a:t>
            </a:r>
            <a:r>
              <a:rPr lang="ru-RU" dirty="0" err="1" smtClean="0"/>
              <a:t>солдатів</a:t>
            </a:r>
            <a:r>
              <a:rPr lang="ru-RU" dirty="0" smtClean="0"/>
              <a:t> вермахту. </a:t>
            </a:r>
            <a:r>
              <a:rPr lang="ru-RU" dirty="0" err="1" smtClean="0"/>
              <a:t>Запроваджена</a:t>
            </a:r>
            <a:r>
              <a:rPr lang="ru-RU" dirty="0" smtClean="0"/>
              <a:t>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обіцянок</a:t>
            </a:r>
            <a:r>
              <a:rPr lang="ru-RU" dirty="0" smtClean="0"/>
              <a:t>,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брутального </a:t>
            </a:r>
            <a:r>
              <a:rPr lang="ru-RU" dirty="0" err="1" smtClean="0"/>
              <a:t>терору</a:t>
            </a:r>
            <a:r>
              <a:rPr lang="ru-RU" dirty="0" smtClean="0"/>
              <a:t> дала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того року </a:t>
            </a:r>
            <a:r>
              <a:rPr lang="ru-RU" dirty="0" err="1" smtClean="0"/>
              <a:t>депортувати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окупованих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(714 тис.)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вихідцями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TS103039516</Template>
  <TotalTime>423</TotalTime>
  <Words>1141</Words>
  <Application>Microsoft Office PowerPoint</Application>
  <PresentationFormat>Произвольный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Ion</vt:lpstr>
      <vt:lpstr>Остарбайтери</vt:lpstr>
      <vt:lpstr>Слайд 2</vt:lpstr>
      <vt:lpstr>Примусові депортації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Правове становище та умови праці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Повоєнна репатріація</vt:lpstr>
      <vt:lpstr>Слайд 21</vt:lpstr>
      <vt:lpstr>Слайд 22</vt:lpstr>
      <vt:lpstr>Слайд 23</vt:lpstr>
      <vt:lpstr>Слайд 24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Леонид</cp:lastModifiedBy>
  <cp:revision>45</cp:revision>
  <dcterms:modified xsi:type="dcterms:W3CDTF">2013-10-08T19:00:48Z</dcterms:modified>
</cp:coreProperties>
</file>