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7" r:id="rId4"/>
    <p:sldId id="259" r:id="rId5"/>
    <p:sldId id="261" r:id="rId6"/>
    <p:sldId id="265" r:id="rId7"/>
    <p:sldId id="266" r:id="rId8"/>
    <p:sldId id="267" r:id="rId9"/>
    <p:sldId id="268" r:id="rId10"/>
    <p:sldId id="271" r:id="rId11"/>
    <p:sldId id="272" r:id="rId12"/>
    <p:sldId id="273" r:id="rId13"/>
    <p:sldId id="275" r:id="rId14"/>
    <p:sldId id="277" r:id="rId15"/>
    <p:sldId id="278" r:id="rId16"/>
    <p:sldId id="280" r:id="rId17"/>
    <p:sldId id="281" r:id="rId18"/>
    <p:sldId id="269" r:id="rId19"/>
    <p:sldId id="279" r:id="rId20"/>
    <p:sldId id="282" r:id="rId21"/>
    <p:sldId id="283" r:id="rId22"/>
    <p:sldId id="285" r:id="rId23"/>
    <p:sldId id="284" r:id="rId24"/>
    <p:sldId id="286" r:id="rId25"/>
    <p:sldId id="287" r:id="rId26"/>
    <p:sldId id="288" r:id="rId27"/>
    <p:sldId id="289" r:id="rId28"/>
    <p:sldId id="290" r:id="rId29"/>
    <p:sldId id="291" r:id="rId30"/>
    <p:sldId id="293" r:id="rId31"/>
    <p:sldId id="294"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4FEC6641-70E4-4E51-99B1-3E2CCBBA51D2}" type="datetimeFigureOut">
              <a:rPr lang="ru-RU" smtClean="0"/>
              <a:pPr/>
              <a:t>03.02.2015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F47E426A-286F-4170-B5F6-19230BE3AC8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EC6641-70E4-4E51-99B1-3E2CCBBA51D2}"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7E426A-286F-4170-B5F6-19230BE3AC8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FEC6641-70E4-4E51-99B1-3E2CCBBA51D2}"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7E426A-286F-4170-B5F6-19230BE3AC8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FEC6641-70E4-4E51-99B1-3E2CCBBA51D2}" type="datetimeFigureOut">
              <a:rPr lang="ru-RU" smtClean="0"/>
              <a:pPr/>
              <a:t>03.02.2015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F47E426A-286F-4170-B5F6-19230BE3AC8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4FEC6641-70E4-4E51-99B1-3E2CCBBA51D2}" type="datetimeFigureOut">
              <a:rPr lang="ru-RU" smtClean="0"/>
              <a:pPr/>
              <a:t>03.02.2015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F47E426A-286F-4170-B5F6-19230BE3AC8E}"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4FEC6641-70E4-4E51-99B1-3E2CCBBA51D2}" type="datetimeFigureOut">
              <a:rPr lang="ru-RU" smtClean="0"/>
              <a:pPr/>
              <a:t>03.02.2015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47E426A-286F-4170-B5F6-19230BE3AC8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4FEC6641-70E4-4E51-99B1-3E2CCBBA51D2}" type="datetimeFigureOut">
              <a:rPr lang="ru-RU" smtClean="0"/>
              <a:pPr/>
              <a:t>03.02.2015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F47E426A-286F-4170-B5F6-19230BE3AC8E}"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FEC6641-70E4-4E51-99B1-3E2CCBBA51D2}" type="datetimeFigureOut">
              <a:rPr lang="ru-RU" smtClean="0"/>
              <a:pPr/>
              <a:t>03.02.2015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7E426A-286F-4170-B5F6-19230BE3AC8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FEC6641-70E4-4E51-99B1-3E2CCBBA51D2}" type="datetimeFigureOut">
              <a:rPr lang="ru-RU" smtClean="0"/>
              <a:pPr/>
              <a:t>03.02.2015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47E426A-286F-4170-B5F6-19230BE3AC8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FEC6641-70E4-4E51-99B1-3E2CCBBA51D2}" type="datetimeFigureOut">
              <a:rPr lang="ru-RU" smtClean="0"/>
              <a:pPr/>
              <a:t>03.02.2015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47E426A-286F-4170-B5F6-19230BE3AC8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4FEC6641-70E4-4E51-99B1-3E2CCBBA51D2}"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47E426A-286F-4170-B5F6-19230BE3AC8E}"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FEC6641-70E4-4E51-99B1-3E2CCBBA51D2}" type="datetimeFigureOut">
              <a:rPr lang="ru-RU" smtClean="0"/>
              <a:pPr/>
              <a:t>03.02.2015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47E426A-286F-4170-B5F6-19230BE3AC8E}"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492896"/>
            <a:ext cx="8458200" cy="1222375"/>
          </a:xfrm>
        </p:spPr>
        <p:txBody>
          <a:bodyPr>
            <a:normAutofit/>
          </a:bodyPr>
          <a:lstStyle/>
          <a:p>
            <a:r>
              <a:rPr lang="uk-UA" dirty="0" smtClean="0"/>
              <a:t>“</a:t>
            </a:r>
            <a:r>
              <a:rPr lang="uk-UA" dirty="0" smtClean="0"/>
              <a:t>Гайдамацький рух на Брацлавщині”</a:t>
            </a:r>
            <a:endParaRPr lang="ru-RU" dirty="0"/>
          </a:p>
        </p:txBody>
      </p:sp>
      <p:sp>
        <p:nvSpPr>
          <p:cNvPr id="3" name="Подзаголовок 2"/>
          <p:cNvSpPr>
            <a:spLocks noGrp="1"/>
          </p:cNvSpPr>
          <p:nvPr>
            <p:ph type="subTitle" idx="1"/>
          </p:nvPr>
        </p:nvSpPr>
        <p:spPr>
          <a:xfrm>
            <a:off x="381000" y="3886200"/>
            <a:ext cx="8458200" cy="2135088"/>
          </a:xfrm>
        </p:spPr>
        <p:txBody>
          <a:bodyPr>
            <a:normAutofit/>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5410200"/>
            <a:ext cx="8610600" cy="1447800"/>
          </a:xfrm>
        </p:spPr>
        <p:txBody>
          <a:bodyPr>
            <a:normAutofit/>
          </a:bodyPr>
          <a:lstStyle/>
          <a:p>
            <a:r>
              <a:rPr lang="uk-UA" sz="1400" i="1" dirty="0" smtClean="0"/>
              <a:t>Особливу небезпеку для шляхти гайдамаки становили тоді,  коли поляки знаходилися у досить скрутних обставинах, втягнулися в міжнародні конфлікти та кризи. Наприкінці 1733 року російська армія вступила в Польщу аби підтримати Августа ІІІ </a:t>
            </a:r>
            <a:r>
              <a:rPr lang="uk-UA" sz="1400" i="1" dirty="0" err="1" smtClean="0"/>
              <a:t>Фридерика</a:t>
            </a:r>
            <a:r>
              <a:rPr lang="uk-UA" sz="1400" i="1" dirty="0" smtClean="0"/>
              <a:t>  - свого претендента на польський престол, проти якого з боку поляків виступив Станіслав </a:t>
            </a:r>
            <a:r>
              <a:rPr lang="uk-UA" sz="1400" i="1" dirty="0" err="1" smtClean="0"/>
              <a:t>Лещинський</a:t>
            </a:r>
            <a:r>
              <a:rPr lang="uk-UA" sz="1400" i="1" dirty="0" smtClean="0"/>
              <a:t>. Це було нахабним втручанням в політичне життя країни. </a:t>
            </a:r>
            <a:endParaRPr lang="ru-RU" sz="1400" dirty="0"/>
          </a:p>
        </p:txBody>
      </p:sp>
      <p:sp>
        <p:nvSpPr>
          <p:cNvPr id="3" name="Текст 2"/>
          <p:cNvSpPr>
            <a:spLocks noGrp="1"/>
          </p:cNvSpPr>
          <p:nvPr>
            <p:ph type="body" idx="1"/>
          </p:nvPr>
        </p:nvSpPr>
        <p:spPr>
          <a:xfrm>
            <a:off x="179512" y="188640"/>
            <a:ext cx="4290556" cy="639762"/>
          </a:xfrm>
        </p:spPr>
        <p:txBody>
          <a:bodyPr/>
          <a:lstStyle/>
          <a:p>
            <a:r>
              <a:rPr lang="uk-UA" dirty="0" smtClean="0"/>
              <a:t>Август ІІІ</a:t>
            </a:r>
            <a:endParaRPr lang="ru-RU" dirty="0"/>
          </a:p>
        </p:txBody>
      </p:sp>
      <p:sp>
        <p:nvSpPr>
          <p:cNvPr id="4" name="Текст 3"/>
          <p:cNvSpPr>
            <a:spLocks noGrp="1"/>
          </p:cNvSpPr>
          <p:nvPr>
            <p:ph type="body" sz="half" idx="3"/>
          </p:nvPr>
        </p:nvSpPr>
        <p:spPr>
          <a:xfrm>
            <a:off x="4499992" y="260648"/>
            <a:ext cx="4292241" cy="639762"/>
          </a:xfrm>
        </p:spPr>
        <p:txBody>
          <a:bodyPr/>
          <a:lstStyle/>
          <a:p>
            <a:r>
              <a:rPr lang="uk-UA" i="1" dirty="0" smtClean="0"/>
              <a:t>Станіслав </a:t>
            </a:r>
            <a:r>
              <a:rPr lang="uk-UA" i="1" dirty="0" err="1" smtClean="0"/>
              <a:t>Лещинський</a:t>
            </a:r>
            <a:endParaRPr lang="ru-RU" dirty="0"/>
          </a:p>
        </p:txBody>
      </p:sp>
      <p:pic>
        <p:nvPicPr>
          <p:cNvPr id="7170" name="Picture 2" descr="E:\НАСТЯ\Ліцей\І філ\Наукова робота\Augustus-III-of-Poland.jpg"/>
          <p:cNvPicPr>
            <a:picLocks noGrp="1" noChangeAspect="1" noChangeArrowheads="1"/>
          </p:cNvPicPr>
          <p:nvPr>
            <p:ph sz="quarter" idx="2"/>
          </p:nvPr>
        </p:nvPicPr>
        <p:blipFill>
          <a:blip r:embed="rId2" cstate="print"/>
          <a:srcRect/>
          <a:stretch>
            <a:fillRect/>
          </a:stretch>
        </p:blipFill>
        <p:spPr bwMode="auto">
          <a:xfrm>
            <a:off x="539553" y="758417"/>
            <a:ext cx="3357748" cy="4499383"/>
          </a:xfrm>
          <a:prstGeom prst="rect">
            <a:avLst/>
          </a:prstGeom>
          <a:noFill/>
        </p:spPr>
      </p:pic>
      <p:pic>
        <p:nvPicPr>
          <p:cNvPr id="7171" name="Picture 3" descr="E:\НАСТЯ\Ліцей\І філ\Наукова робота\Stanislaw-Leszczynski-228x300.jpg"/>
          <p:cNvPicPr>
            <a:picLocks noGrp="1" noChangeAspect="1" noChangeArrowheads="1"/>
          </p:cNvPicPr>
          <p:nvPr>
            <p:ph sz="quarter" idx="4"/>
          </p:nvPr>
        </p:nvPicPr>
        <p:blipFill>
          <a:blip r:embed="rId3" cstate="print"/>
          <a:srcRect/>
          <a:stretch>
            <a:fillRect/>
          </a:stretch>
        </p:blipFill>
        <p:spPr bwMode="auto">
          <a:xfrm>
            <a:off x="4876029" y="764704"/>
            <a:ext cx="3440387" cy="45268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uk-UA" i="1" dirty="0" smtClean="0"/>
              <a:t>Російський полковник Полянський звернувся до надвірних козаків, щоб вони діяли проти шляхти, яка підтримувала </a:t>
            </a:r>
            <a:r>
              <a:rPr lang="uk-UA" i="1" dirty="0" err="1" smtClean="0"/>
              <a:t>Лещинського</a:t>
            </a:r>
            <a:r>
              <a:rPr lang="uk-UA" i="1" dirty="0" smtClean="0"/>
              <a:t>. Таким чином Полянський хотів усунути конкурента. Українці, в серцях яких вирувала ненависть до поляків, котрі так жорстоко до них ставилися, були тим маленьким вогнем, у який російський уряд лише підкинув дров.  У відповідь на заклик Полянського  вибухнуло величезне повстання, яке охопило Київщину, Поділля, Волинь та Галичину. Центром подій стала Брацлавщина, де народний рух очолив сотник надвірних козаків князя </a:t>
            </a:r>
            <a:r>
              <a:rPr lang="uk-UA" i="1" dirty="0" err="1" smtClean="0"/>
              <a:t>Єжи</a:t>
            </a:r>
            <a:r>
              <a:rPr lang="uk-UA" i="1" dirty="0" smtClean="0"/>
              <a:t> Любомирського -  </a:t>
            </a:r>
            <a:r>
              <a:rPr lang="uk-UA" i="1" dirty="0" err="1" smtClean="0"/>
              <a:t>Верлан</a:t>
            </a:r>
            <a:r>
              <a:rPr lang="uk-UA" i="1" dirty="0" smtClean="0"/>
              <a:t>.</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Повстання 1750 року</a:t>
            </a:r>
            <a:endParaRPr lang="ru-RU" dirty="0"/>
          </a:p>
        </p:txBody>
      </p:sp>
      <p:sp>
        <p:nvSpPr>
          <p:cNvPr id="3" name="Содержимое 2"/>
          <p:cNvSpPr>
            <a:spLocks noGrp="1"/>
          </p:cNvSpPr>
          <p:nvPr>
            <p:ph idx="1"/>
          </p:nvPr>
        </p:nvSpPr>
        <p:spPr/>
        <p:txBody>
          <a:bodyPr>
            <a:normAutofit fontScale="92500" lnSpcReduction="20000"/>
          </a:bodyPr>
          <a:lstStyle/>
          <a:p>
            <a:r>
              <a:rPr lang="uk-UA" i="1" dirty="0" smtClean="0"/>
              <a:t>Виступи селян на Правобережжі та Галичині  продовжували й далі тривати, а 1750 року перетворилися на могутнє антифеодальне повстання.   І знову на допомогу селянським загонам прийшли гайдамаки. З метою визволення, повстанці вбивали ненависних їм  феодалів та ксьондзів, палили та руйнували замки, костьоли, знищували боргові документи й архіви. Боротьба зі шляхтою  тривала з весни до зими 1750 року. </a:t>
            </a:r>
            <a:r>
              <a:rPr lang="ru-RU" i="1" dirty="0" smtClean="0"/>
              <a:t>Але </a:t>
            </a:r>
            <a:r>
              <a:rPr lang="ru-RU" i="1" dirty="0" err="1" smtClean="0"/>
              <a:t>що</a:t>
            </a:r>
            <a:r>
              <a:rPr lang="ru-RU" i="1" dirty="0" smtClean="0"/>
              <a:t> </a:t>
            </a:r>
            <a:r>
              <a:rPr lang="ru-RU" i="1" dirty="0" err="1" smtClean="0"/>
              <a:t>робити</a:t>
            </a:r>
            <a:r>
              <a:rPr lang="ru-RU" i="1" dirty="0" smtClean="0"/>
              <a:t> </a:t>
            </a:r>
            <a:r>
              <a:rPr lang="ru-RU" i="1" dirty="0" err="1" smtClean="0"/>
              <a:t>далі</a:t>
            </a:r>
            <a:r>
              <a:rPr lang="ru-RU" i="1" dirty="0" smtClean="0"/>
              <a:t>, </a:t>
            </a:r>
            <a:r>
              <a:rPr lang="ru-RU" i="1" dirty="0" err="1" smtClean="0"/>
              <a:t>після</a:t>
            </a:r>
            <a:r>
              <a:rPr lang="ru-RU" i="1" dirty="0" smtClean="0"/>
              <a:t> </a:t>
            </a:r>
            <a:r>
              <a:rPr lang="ru-RU" i="1" dirty="0" err="1" smtClean="0"/>
              <a:t>вигнання</a:t>
            </a:r>
            <a:r>
              <a:rPr lang="ru-RU" i="1" dirty="0" smtClean="0"/>
              <a:t> </a:t>
            </a:r>
            <a:r>
              <a:rPr lang="ru-RU" i="1" dirty="0" err="1" smtClean="0"/>
              <a:t>панів</a:t>
            </a:r>
            <a:r>
              <a:rPr lang="ru-RU" i="1" dirty="0" smtClean="0"/>
              <a:t>, гайдамаки не знали.</a:t>
            </a:r>
            <a:r>
              <a:rPr lang="ru-RU" dirty="0" smtClean="0"/>
              <a:t> </a:t>
            </a:r>
            <a:r>
              <a:rPr lang="ru-RU" i="1" dirty="0" smtClean="0"/>
              <a:t>І </a:t>
            </a:r>
            <a:r>
              <a:rPr lang="ru-RU" i="1" dirty="0" err="1" smtClean="0"/>
              <a:t>повстання</a:t>
            </a:r>
            <a:r>
              <a:rPr lang="ru-RU" i="1" dirty="0" smtClean="0"/>
              <a:t> так </a:t>
            </a:r>
            <a:r>
              <a:rPr lang="ru-RU" i="1" dirty="0" err="1" smtClean="0"/>
              <a:t>поступово</a:t>
            </a:r>
            <a:r>
              <a:rPr lang="ru-RU" i="1" dirty="0" smtClean="0"/>
              <a:t> </a:t>
            </a:r>
            <a:r>
              <a:rPr lang="ru-RU" i="1" dirty="0" err="1" smtClean="0"/>
              <a:t>і</a:t>
            </a:r>
            <a:r>
              <a:rPr lang="ru-RU" i="1" dirty="0" smtClean="0"/>
              <a:t> затихло.</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Повстання 1750 року</a:t>
            </a:r>
            <a:endParaRPr lang="ru-RU" dirty="0"/>
          </a:p>
        </p:txBody>
      </p:sp>
      <p:sp>
        <p:nvSpPr>
          <p:cNvPr id="3" name="Содержимое 2"/>
          <p:cNvSpPr>
            <a:spLocks noGrp="1"/>
          </p:cNvSpPr>
          <p:nvPr>
            <p:ph sz="half" idx="1"/>
          </p:nvPr>
        </p:nvSpPr>
        <p:spPr/>
        <p:txBody>
          <a:bodyPr>
            <a:normAutofit lnSpcReduction="10000"/>
          </a:bodyPr>
          <a:lstStyle/>
          <a:p>
            <a:r>
              <a:rPr lang="uk-UA" i="1" dirty="0" smtClean="0"/>
              <a:t>У 1750 рік гайдамацьке повстання відбулося на Київщині й Поділлі. Гайдамаки взяли Умань, Чигирин, Корсунь, </a:t>
            </a:r>
            <a:r>
              <a:rPr lang="uk-UA" i="1" dirty="0" err="1" smtClean="0"/>
              <a:t>Летичів</a:t>
            </a:r>
            <a:r>
              <a:rPr lang="uk-UA" i="1" dirty="0" smtClean="0"/>
              <a:t>, Вінницю, Фастів. Потім повстання перекинулося на Лівобережну й Слобідську Україну.</a:t>
            </a:r>
            <a:endParaRPr lang="ru-RU" dirty="0" smtClean="0"/>
          </a:p>
          <a:p>
            <a:endParaRPr lang="ru-RU" dirty="0"/>
          </a:p>
        </p:txBody>
      </p:sp>
      <p:pic>
        <p:nvPicPr>
          <p:cNvPr id="5" name="Picture 2" descr="E:\НАСТЯ\Ліцей\І філ\Наукова робота\news_news10519.jpg"/>
          <p:cNvPicPr>
            <a:picLocks noGrp="1" noChangeAspect="1" noChangeArrowheads="1"/>
          </p:cNvPicPr>
          <p:nvPr>
            <p:ph sz="half" idx="2"/>
          </p:nvPr>
        </p:nvPicPr>
        <p:blipFill>
          <a:blip r:embed="rId2" cstate="print"/>
          <a:srcRect/>
          <a:stretch>
            <a:fillRect/>
          </a:stretch>
        </p:blipFill>
        <p:spPr bwMode="auto">
          <a:xfrm>
            <a:off x="4702324" y="1844824"/>
            <a:ext cx="4176464" cy="417646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Барська Конфедерація</a:t>
            </a:r>
            <a:endParaRPr lang="ru-RU" dirty="0"/>
          </a:p>
        </p:txBody>
      </p:sp>
      <p:sp>
        <p:nvSpPr>
          <p:cNvPr id="3" name="Текст 2"/>
          <p:cNvSpPr>
            <a:spLocks noGrp="1"/>
          </p:cNvSpPr>
          <p:nvPr>
            <p:ph type="body" idx="1"/>
          </p:nvPr>
        </p:nvSpPr>
        <p:spPr>
          <a:xfrm>
            <a:off x="251520" y="260648"/>
            <a:ext cx="4290556" cy="639762"/>
          </a:xfrm>
        </p:spPr>
        <p:txBody>
          <a:bodyPr/>
          <a:lstStyle/>
          <a:p>
            <a:r>
              <a:rPr lang="uk-UA" i="1" dirty="0" smtClean="0"/>
              <a:t>Станіслава Понятовського </a:t>
            </a:r>
            <a:endParaRPr lang="ru-RU" dirty="0"/>
          </a:p>
        </p:txBody>
      </p:sp>
      <p:sp>
        <p:nvSpPr>
          <p:cNvPr id="4" name="Текст 3"/>
          <p:cNvSpPr>
            <a:spLocks noGrp="1"/>
          </p:cNvSpPr>
          <p:nvPr>
            <p:ph type="body" sz="half" idx="3"/>
          </p:nvPr>
        </p:nvSpPr>
        <p:spPr>
          <a:xfrm>
            <a:off x="4572000" y="260648"/>
            <a:ext cx="4292241" cy="639762"/>
          </a:xfrm>
        </p:spPr>
        <p:txBody>
          <a:bodyPr/>
          <a:lstStyle/>
          <a:p>
            <a:r>
              <a:rPr lang="uk-UA" i="1" dirty="0" err="1" smtClean="0"/>
              <a:t>Селезія</a:t>
            </a:r>
            <a:r>
              <a:rPr lang="uk-UA" i="1" dirty="0" smtClean="0"/>
              <a:t> Потоцького</a:t>
            </a:r>
            <a:endParaRPr lang="ru-RU" dirty="0"/>
          </a:p>
        </p:txBody>
      </p:sp>
      <p:pic>
        <p:nvPicPr>
          <p:cNvPr id="9218" name="Picture 2" descr="E:\НАСТЯ\Ліцей\І філ\Наукова робота\48425240_Ponyatovskiy.jpg"/>
          <p:cNvPicPr>
            <a:picLocks noGrp="1" noChangeAspect="1" noChangeArrowheads="1"/>
          </p:cNvPicPr>
          <p:nvPr>
            <p:ph sz="quarter" idx="2"/>
          </p:nvPr>
        </p:nvPicPr>
        <p:blipFill>
          <a:blip r:embed="rId2" cstate="print"/>
          <a:srcRect/>
          <a:stretch>
            <a:fillRect/>
          </a:stretch>
        </p:blipFill>
        <p:spPr bwMode="auto">
          <a:xfrm>
            <a:off x="467544" y="1196752"/>
            <a:ext cx="3537248" cy="4432674"/>
          </a:xfrm>
          <a:prstGeom prst="rect">
            <a:avLst/>
          </a:prstGeom>
          <a:noFill/>
        </p:spPr>
      </p:pic>
      <p:pic>
        <p:nvPicPr>
          <p:cNvPr id="9219" name="Picture 3" descr="E:\НАСТЯ\Ліцей\І філ\Наукова робота\8ea3a-potozk.jpg"/>
          <p:cNvPicPr>
            <a:picLocks noGrp="1" noChangeAspect="1" noChangeArrowheads="1"/>
          </p:cNvPicPr>
          <p:nvPr>
            <p:ph sz="quarter" idx="4"/>
          </p:nvPr>
        </p:nvPicPr>
        <p:blipFill>
          <a:blip r:embed="rId3" cstate="print"/>
          <a:srcRect/>
          <a:stretch>
            <a:fillRect/>
          </a:stretch>
        </p:blipFill>
        <p:spPr bwMode="auto">
          <a:xfrm>
            <a:off x="4894775" y="1124744"/>
            <a:ext cx="3680729" cy="44644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85000" lnSpcReduction="10000"/>
          </a:bodyPr>
          <a:lstStyle/>
          <a:p>
            <a:r>
              <a:rPr lang="uk-UA" i="1" dirty="0" smtClean="0"/>
              <a:t>В середині </a:t>
            </a:r>
            <a:r>
              <a:rPr lang="en-US" i="1" dirty="0" smtClean="0"/>
              <a:t>XVIII</a:t>
            </a:r>
            <a:r>
              <a:rPr lang="uk-UA" i="1" dirty="0" smtClean="0"/>
              <a:t> століття Польща  перебувала у певних труднощах, які були </a:t>
            </a:r>
            <a:r>
              <a:rPr lang="uk-UA" i="1" dirty="0" err="1" smtClean="0"/>
              <a:t>пов</a:t>
            </a:r>
            <a:r>
              <a:rPr lang="ru-RU" i="1" dirty="0" smtClean="0"/>
              <a:t>’</a:t>
            </a:r>
            <a:r>
              <a:rPr lang="uk-UA" i="1" dirty="0" err="1" smtClean="0"/>
              <a:t>язані</a:t>
            </a:r>
            <a:r>
              <a:rPr lang="uk-UA" i="1" dirty="0" smtClean="0"/>
              <a:t> з глибокою політичною кризою. Проблема полягала в тому, що у внутрішні справи поляків стосовно обрання короля втрутилась Катерина ІІ, посадивши на престол  Станіслава Понятовського – російського претендента, який , за чутками, знаходився у тісному </a:t>
            </a:r>
            <a:r>
              <a:rPr lang="uk-UA" i="1" dirty="0" err="1" smtClean="0"/>
              <a:t>зв</a:t>
            </a:r>
            <a:r>
              <a:rPr lang="ru-RU" i="1" dirty="0" smtClean="0"/>
              <a:t>’</a:t>
            </a:r>
            <a:r>
              <a:rPr lang="uk-UA" i="1" dirty="0" err="1" smtClean="0"/>
              <a:t>язку</a:t>
            </a:r>
            <a:r>
              <a:rPr lang="uk-UA" i="1" dirty="0" smtClean="0"/>
              <a:t> з імператрицею.  Поляки, в свою чергу, на цю посаду  запропонували  свого кандидата - </a:t>
            </a:r>
            <a:r>
              <a:rPr lang="uk-UA" i="1" dirty="0" err="1" smtClean="0"/>
              <a:t>Селезія</a:t>
            </a:r>
            <a:r>
              <a:rPr lang="uk-UA" i="1" dirty="0" smtClean="0"/>
              <a:t> Потоцького. Поразка Потоцького призвела до утворення Барської конфедерації, не останню роль в якій  він відіграв. </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Барська конфедерація</a:t>
            </a:r>
            <a:endParaRPr lang="ru-RU" dirty="0"/>
          </a:p>
        </p:txBody>
      </p:sp>
      <p:sp>
        <p:nvSpPr>
          <p:cNvPr id="3" name="Содержимое 2"/>
          <p:cNvSpPr>
            <a:spLocks noGrp="1"/>
          </p:cNvSpPr>
          <p:nvPr>
            <p:ph sz="half" idx="1"/>
          </p:nvPr>
        </p:nvSpPr>
        <p:spPr/>
        <p:txBody>
          <a:bodyPr>
            <a:normAutofit fontScale="62500" lnSpcReduction="20000"/>
          </a:bodyPr>
          <a:lstStyle/>
          <a:p>
            <a:r>
              <a:rPr lang="uk-UA" i="1" dirty="0" smtClean="0"/>
              <a:t>Боротьба конфедератів проти царських військ продовжувалася з 1768 до 1772 року</a:t>
            </a:r>
            <a:r>
              <a:rPr lang="uk-UA" dirty="0" smtClean="0"/>
              <a:t>.</a:t>
            </a:r>
            <a:r>
              <a:rPr lang="uk-UA" i="1" dirty="0" smtClean="0"/>
              <a:t> Учасники цієї конфедерації, створеної 29 лютого 1768 року у місті Бар на Поділлі, виступали проти втручання Росії у внутрішні справи Речі Посполитої та реформ щодо внутрішнього устрою Польщі. Вони домагалися збереження прав та привілеїв шляхти, протестували проти зрівняння в правах католиків з не католиками. Основною причиною появи цієї конфедерації було підписання Станіславом Понятовським указу про зрівняння прав католицької та православної церкви. 24 лютого 1768 року Росія та Польща уклали угоду з так званого дисидентського питання. </a:t>
            </a:r>
            <a:endParaRPr lang="ru-RU" dirty="0"/>
          </a:p>
        </p:txBody>
      </p:sp>
      <p:pic>
        <p:nvPicPr>
          <p:cNvPr id="10242" name="Picture 2" descr="E:\НАСТЯ\Ліцей\І філ\Наукова робота\media-249022-2.jpg"/>
          <p:cNvPicPr>
            <a:picLocks noGrp="1" noChangeAspect="1" noChangeArrowheads="1"/>
          </p:cNvPicPr>
          <p:nvPr>
            <p:ph sz="half" idx="2"/>
          </p:nvPr>
        </p:nvPicPr>
        <p:blipFill>
          <a:blip r:embed="rId2" cstate="print"/>
          <a:srcRect/>
          <a:stretch>
            <a:fillRect/>
          </a:stretch>
        </p:blipFill>
        <p:spPr bwMode="auto">
          <a:xfrm>
            <a:off x="4391137" y="2492896"/>
            <a:ext cx="4600463" cy="278347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92500" lnSpcReduction="20000"/>
          </a:bodyPr>
          <a:lstStyle/>
          <a:p>
            <a:r>
              <a:rPr lang="uk-UA" i="1" dirty="0" smtClean="0"/>
              <a:t>Водночас  озброєні конфедерати чинили люту розправу над українським населенням, намагаючись остаточно його підкорити. Це стало однією з причин  виникнення вершини </a:t>
            </a:r>
            <a:r>
              <a:rPr lang="uk-UA" i="1" smtClean="0"/>
              <a:t>повстань гайдамацького </a:t>
            </a:r>
            <a:r>
              <a:rPr lang="uk-UA" i="1" dirty="0" smtClean="0"/>
              <a:t>руху, </a:t>
            </a:r>
            <a:r>
              <a:rPr lang="uk-UA" i="1" smtClean="0"/>
              <a:t>апогею Гайдамаччини  </a:t>
            </a:r>
            <a:r>
              <a:rPr lang="uk-UA" i="1" dirty="0" smtClean="0"/>
              <a:t>– Коліївщини. </a:t>
            </a:r>
            <a:endParaRPr lang="ru-RU" dirty="0"/>
          </a:p>
        </p:txBody>
      </p:sp>
      <p:pic>
        <p:nvPicPr>
          <p:cNvPr id="11266" name="Picture 2" descr="E:\НАСТЯ\Ліцей\І філ\Наукова робота\v_bare.jpg"/>
          <p:cNvPicPr>
            <a:picLocks noGrp="1" noChangeAspect="1" noChangeArrowheads="1"/>
          </p:cNvPicPr>
          <p:nvPr>
            <p:ph sz="half" idx="2"/>
          </p:nvPr>
        </p:nvPicPr>
        <p:blipFill>
          <a:blip r:embed="rId2" cstate="print"/>
          <a:srcRect/>
          <a:stretch>
            <a:fillRect/>
          </a:stretch>
        </p:blipFill>
        <p:spPr bwMode="auto">
          <a:xfrm>
            <a:off x="4427983" y="1628800"/>
            <a:ext cx="4562101" cy="352839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3.Коліївщина - апогей гайдамацького повстання на Правобережжі</a:t>
            </a:r>
            <a:endParaRPr lang="ru-RU" dirty="0"/>
          </a:p>
        </p:txBody>
      </p:sp>
      <p:sp>
        <p:nvSpPr>
          <p:cNvPr id="3" name="Содержимое 2"/>
          <p:cNvSpPr>
            <a:spLocks noGrp="1"/>
          </p:cNvSpPr>
          <p:nvPr>
            <p:ph sz="half" idx="1"/>
          </p:nvPr>
        </p:nvSpPr>
        <p:spPr/>
        <p:txBody>
          <a:bodyPr>
            <a:normAutofit fontScale="70000" lnSpcReduction="20000"/>
          </a:bodyPr>
          <a:lstStyle/>
          <a:p>
            <a:r>
              <a:rPr lang="uk-UA" i="1" dirty="0" smtClean="0"/>
              <a:t>Назва заворушення походить від слова «кіл» - основної зброї селян, котрі хотіли відплатити за розправу конфедератів.  Повстання було зумовлене вагомими соціальними причинами. Знущання й утиски народних мас феодалами та їхніми поплічниками досягли розпалу. Панщина сягала 5 днів на тиждень, це жахливо виморювало кріпаків. Крім того людей примушували виконувати безліч додаткових повинностей на користь панів. Українських селян використовували як постійну фізичну силу, котрій не потрібен був відпочинок.</a:t>
            </a:r>
            <a:endParaRPr lang="ru-RU" dirty="0"/>
          </a:p>
        </p:txBody>
      </p:sp>
      <p:pic>
        <p:nvPicPr>
          <p:cNvPr id="12290" name="Picture 2" descr="E:\НАСТЯ\Ліцей\І філ\Наукова робота\kolij1.png"/>
          <p:cNvPicPr>
            <a:picLocks noGrp="1" noChangeAspect="1" noChangeArrowheads="1"/>
          </p:cNvPicPr>
          <p:nvPr>
            <p:ph sz="half" idx="2"/>
          </p:nvPr>
        </p:nvPicPr>
        <p:blipFill>
          <a:blip r:embed="rId2" cstate="print"/>
          <a:srcRect/>
          <a:stretch>
            <a:fillRect/>
          </a:stretch>
        </p:blipFill>
        <p:spPr bwMode="auto">
          <a:xfrm>
            <a:off x="4648200" y="1960364"/>
            <a:ext cx="4343400" cy="400407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Спроба покатоличення </a:t>
            </a:r>
            <a:r>
              <a:rPr lang="uk-UA" dirty="0" err="1" smtClean="0"/>
              <a:t>укарїнців</a:t>
            </a:r>
            <a:endParaRPr lang="ru-RU" dirty="0"/>
          </a:p>
        </p:txBody>
      </p:sp>
      <p:sp>
        <p:nvSpPr>
          <p:cNvPr id="3" name="Содержимое 2"/>
          <p:cNvSpPr>
            <a:spLocks noGrp="1"/>
          </p:cNvSpPr>
          <p:nvPr>
            <p:ph idx="1"/>
          </p:nvPr>
        </p:nvSpPr>
        <p:spPr/>
        <p:txBody>
          <a:bodyPr>
            <a:normAutofit fontScale="85000" lnSpcReduction="10000"/>
          </a:bodyPr>
          <a:lstStyle/>
          <a:p>
            <a:r>
              <a:rPr lang="uk-UA" i="1" dirty="0" smtClean="0"/>
              <a:t> Різко посилилось релігійно-національне гноблення. Польські феодали вкупі з католицьким та уніатським духовенством здійснювали політику насильницької полонізації й покатоличення українців, часто знищуючи тих, хто не бажав відмовлятися від православної віри. Це було ударом в серце українців, ударом в їхню віру. Намагаючись остаточно підкорити волелюбний народ, царський уряд спровокував ще більші протести з боку повстанців. Як відомо, сила дії рівна силі протидії. Тож  вже через три тижні гайдамаки знищили приблизно 200 тисяч чоловік.</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Мета</a:t>
            </a:r>
            <a:endParaRPr lang="ru-RU" dirty="0"/>
          </a:p>
        </p:txBody>
      </p:sp>
      <p:sp>
        <p:nvSpPr>
          <p:cNvPr id="3" name="Содержимое 2"/>
          <p:cNvSpPr>
            <a:spLocks noGrp="1"/>
          </p:cNvSpPr>
          <p:nvPr>
            <p:ph idx="1"/>
          </p:nvPr>
        </p:nvSpPr>
        <p:spPr/>
        <p:txBody>
          <a:bodyPr>
            <a:normAutofit lnSpcReduction="10000"/>
          </a:bodyPr>
          <a:lstStyle/>
          <a:p>
            <a:pPr>
              <a:buNone/>
            </a:pPr>
            <a:r>
              <a:rPr lang="uk-UA" i="1" dirty="0" smtClean="0"/>
              <a:t>   Вивчити розвиток гайдамацького руху до повстання.</a:t>
            </a:r>
          </a:p>
          <a:p>
            <a:pPr>
              <a:buNone/>
            </a:pPr>
            <a:r>
              <a:rPr lang="uk-UA" i="1" dirty="0" smtClean="0"/>
              <a:t>   Дослідити  прояви Гайдамаччини на Брацлавщині .</a:t>
            </a:r>
          </a:p>
          <a:p>
            <a:pPr>
              <a:buNone/>
            </a:pPr>
            <a:r>
              <a:rPr lang="uk-UA" i="1" dirty="0" smtClean="0"/>
              <a:t>   Прослідити </a:t>
            </a:r>
            <a:r>
              <a:rPr lang="uk-UA" i="1" dirty="0" err="1" smtClean="0"/>
              <a:t>зв</a:t>
            </a:r>
            <a:r>
              <a:rPr lang="en-US" i="1" dirty="0" smtClean="0"/>
              <a:t>’</a:t>
            </a:r>
            <a:r>
              <a:rPr lang="uk-UA" i="1" dirty="0" err="1" smtClean="0"/>
              <a:t>язок</a:t>
            </a:r>
            <a:r>
              <a:rPr lang="uk-UA" i="1" dirty="0" smtClean="0"/>
              <a:t> між Коліївщиною та Барською конфедерацією</a:t>
            </a:r>
            <a:r>
              <a:rPr lang="ru-RU" dirty="0" smtClean="0"/>
              <a:t>.</a:t>
            </a:r>
          </a:p>
          <a:p>
            <a:pPr>
              <a:buNone/>
            </a:pPr>
            <a:r>
              <a:rPr lang="uk-UA" dirty="0" smtClean="0"/>
              <a:t>   Визначити учать російського уряду в      гайдамацьких повстаннях проти польської    шляхти.</a:t>
            </a:r>
            <a:endParaRPr lang="ru-R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Максим Залізняк</a:t>
            </a:r>
            <a:endParaRPr lang="ru-RU" dirty="0"/>
          </a:p>
        </p:txBody>
      </p:sp>
      <p:sp>
        <p:nvSpPr>
          <p:cNvPr id="3" name="Содержимое 2"/>
          <p:cNvSpPr>
            <a:spLocks noGrp="1"/>
          </p:cNvSpPr>
          <p:nvPr>
            <p:ph sz="half" idx="1"/>
          </p:nvPr>
        </p:nvSpPr>
        <p:spPr/>
        <p:txBody>
          <a:bodyPr>
            <a:normAutofit fontScale="92500" lnSpcReduction="20000"/>
          </a:bodyPr>
          <a:lstStyle/>
          <a:p>
            <a:r>
              <a:rPr lang="uk-UA" i="1" dirty="0" smtClean="0"/>
              <a:t>В березні 1768 року до Максима Залізняка, котрий раніше був козаком у </a:t>
            </a:r>
            <a:r>
              <a:rPr lang="uk-UA" i="1" dirty="0" err="1" smtClean="0"/>
              <a:t>Мотронинський</a:t>
            </a:r>
            <a:r>
              <a:rPr lang="uk-UA" i="1" dirty="0" smtClean="0"/>
              <a:t> монастир прибув отаман Йосип Шелест, з листом від запорізького кошового отамана, в якому лунав заклик повстати проти поляків та знищити польську шляхту на українській землі.</a:t>
            </a:r>
            <a:endParaRPr lang="ru-RU" dirty="0"/>
          </a:p>
        </p:txBody>
      </p:sp>
      <p:pic>
        <p:nvPicPr>
          <p:cNvPr id="13314" name="Picture 2" descr="E:\НАСТЯ\Ліцей\І філ\Наукова робота\zaliznyak.jpg"/>
          <p:cNvPicPr>
            <a:picLocks noGrp="1" noChangeAspect="1" noChangeArrowheads="1"/>
          </p:cNvPicPr>
          <p:nvPr>
            <p:ph sz="half" idx="2"/>
          </p:nvPr>
        </p:nvPicPr>
        <p:blipFill>
          <a:blip r:embed="rId2" cstate="print"/>
          <a:srcRect/>
          <a:stretch>
            <a:fillRect/>
          </a:stretch>
        </p:blipFill>
        <p:spPr bwMode="auto">
          <a:xfrm>
            <a:off x="4716016" y="1484784"/>
            <a:ext cx="3907408" cy="500148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Холодний Яр</a:t>
            </a:r>
            <a:endParaRPr lang="ru-RU" dirty="0"/>
          </a:p>
        </p:txBody>
      </p:sp>
      <p:sp>
        <p:nvSpPr>
          <p:cNvPr id="3" name="Содержимое 2"/>
          <p:cNvSpPr>
            <a:spLocks noGrp="1"/>
          </p:cNvSpPr>
          <p:nvPr>
            <p:ph sz="half" idx="1"/>
          </p:nvPr>
        </p:nvSpPr>
        <p:spPr/>
        <p:txBody>
          <a:bodyPr>
            <a:normAutofit fontScale="77500" lnSpcReduction="20000"/>
          </a:bodyPr>
          <a:lstStyle/>
          <a:p>
            <a:r>
              <a:rPr lang="uk-UA" i="1" dirty="0" smtClean="0"/>
              <a:t>Негайно відправившись до Холодного  Яру для повстання , Залізняк почав набирати загін відчайдух, котрі  були готові боротися за свій народ. В Холодному Яру ті проголосили його своїм отаманом. На початку червня гайдамаки  вже  захопили Черкаси, Корсунь, Канів,  Богуслав та інші міста.  Повстання охопило всю Київщину і Поділля,  надзвичайно швидко поширилося на Галичину та Волинь. </a:t>
            </a:r>
            <a:endParaRPr lang="ru-RU" dirty="0"/>
          </a:p>
        </p:txBody>
      </p:sp>
      <p:pic>
        <p:nvPicPr>
          <p:cNvPr id="14338" name="Picture 2" descr="E:\НАСТЯ\Ліцей\І філ\Наукова робота\2315.jpeg"/>
          <p:cNvPicPr>
            <a:picLocks noGrp="1" noChangeAspect="1" noChangeArrowheads="1"/>
          </p:cNvPicPr>
          <p:nvPr>
            <p:ph sz="half" idx="2"/>
          </p:nvPr>
        </p:nvPicPr>
        <p:blipFill>
          <a:blip r:embed="rId2" cstate="print"/>
          <a:srcRect/>
          <a:stretch>
            <a:fillRect/>
          </a:stretch>
        </p:blipFill>
        <p:spPr bwMode="auto">
          <a:xfrm>
            <a:off x="4648200" y="2333625"/>
            <a:ext cx="4343400" cy="32575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Дуб Максима Залізняка в Холодному Яру</a:t>
            </a:r>
            <a:endParaRPr lang="ru-RU" dirty="0"/>
          </a:p>
        </p:txBody>
      </p:sp>
      <p:pic>
        <p:nvPicPr>
          <p:cNvPr id="15362" name="Picture 2" descr="E:\НАСТЯ\Ліцей\І філ\Наукова робота\PA250183.JPG"/>
          <p:cNvPicPr>
            <a:picLocks noGrp="1" noChangeAspect="1" noChangeArrowheads="1"/>
          </p:cNvPicPr>
          <p:nvPr>
            <p:ph idx="1"/>
          </p:nvPr>
        </p:nvPicPr>
        <p:blipFill>
          <a:blip r:embed="rId2" cstate="print"/>
          <a:srcRect/>
          <a:stretch>
            <a:fillRect/>
          </a:stretch>
        </p:blipFill>
        <p:spPr bwMode="auto">
          <a:xfrm>
            <a:off x="1630892" y="1554163"/>
            <a:ext cx="6034616" cy="452596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Іван Гонта</a:t>
            </a:r>
            <a:endParaRPr lang="ru-RU" dirty="0"/>
          </a:p>
        </p:txBody>
      </p:sp>
      <p:sp>
        <p:nvSpPr>
          <p:cNvPr id="3" name="Содержимое 2"/>
          <p:cNvSpPr>
            <a:spLocks noGrp="1"/>
          </p:cNvSpPr>
          <p:nvPr>
            <p:ph sz="half" idx="1"/>
          </p:nvPr>
        </p:nvSpPr>
        <p:spPr/>
        <p:txBody>
          <a:bodyPr>
            <a:normAutofit fontScale="62500" lnSpcReduction="20000"/>
          </a:bodyPr>
          <a:lstStyle/>
          <a:p>
            <a:r>
              <a:rPr lang="uk-UA" i="1" dirty="0" smtClean="0"/>
              <a:t>В другій половині травня загін Залізняка вирушив з  Холодного Яру – </a:t>
            </a:r>
            <a:r>
              <a:rPr lang="uk-UA" i="1" dirty="0" err="1" smtClean="0"/>
              <a:t>наймасштабніше</a:t>
            </a:r>
            <a:r>
              <a:rPr lang="uk-UA" i="1" dirty="0" smtClean="0"/>
              <a:t> повстання в історії гайдамаччини розпочалось, і назад дороги вже не було. Через деякий час повсталі оточили Умань, де до гайдамаків приєднався Іван Гонта, сотник надвірної міліції Потоцьких. Відомо, що сотник був багатою людиною, користувався високою пошаною у </a:t>
            </a:r>
            <a:r>
              <a:rPr lang="uk-UA" i="1" dirty="0" err="1" smtClean="0"/>
              <a:t>Селезія</a:t>
            </a:r>
            <a:r>
              <a:rPr lang="uk-UA" i="1" dirty="0" smtClean="0"/>
              <a:t> Потоцького, який і забезпечив  його майбутню кар’єру. Отже, виходячи з цих фактів у Івана Гонти не було  жодних причин переходити на бік свого супротивника. Та він все-таки приєднався до  гайдамаків разом із загоном надвірної міліції Потоцького. Цей перехід і визначив долю Умані. Через  декілька годин місто було захоплене. </a:t>
            </a:r>
            <a:endParaRPr lang="ru-RU" dirty="0"/>
          </a:p>
        </p:txBody>
      </p:sp>
      <p:pic>
        <p:nvPicPr>
          <p:cNvPr id="16386" name="Picture 2" descr="E:\НАСТЯ\Ліцей\І філ\Наукова робота\664eb-ik1201242694417.jpg"/>
          <p:cNvPicPr>
            <a:picLocks noGrp="1" noChangeAspect="1" noChangeArrowheads="1"/>
          </p:cNvPicPr>
          <p:nvPr>
            <p:ph sz="half" idx="2"/>
          </p:nvPr>
        </p:nvPicPr>
        <p:blipFill>
          <a:blip r:embed="rId2" cstate="print"/>
          <a:srcRect/>
          <a:stretch>
            <a:fillRect/>
          </a:stretch>
        </p:blipFill>
        <p:spPr bwMode="auto">
          <a:xfrm>
            <a:off x="5076056" y="1700808"/>
            <a:ext cx="3536255" cy="480759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Зрада з боку царського уряду</a:t>
            </a:r>
            <a:endParaRPr lang="ru-RU" dirty="0"/>
          </a:p>
        </p:txBody>
      </p:sp>
      <p:sp>
        <p:nvSpPr>
          <p:cNvPr id="3" name="Содержимое 2"/>
          <p:cNvSpPr>
            <a:spLocks noGrp="1"/>
          </p:cNvSpPr>
          <p:nvPr>
            <p:ph sz="half" idx="1"/>
          </p:nvPr>
        </p:nvSpPr>
        <p:spPr/>
        <p:txBody>
          <a:bodyPr>
            <a:normAutofit fontScale="70000" lnSpcReduction="20000"/>
          </a:bodyPr>
          <a:lstStyle/>
          <a:p>
            <a:r>
              <a:rPr lang="uk-UA" i="1" dirty="0" smtClean="0"/>
              <a:t>Спочатку Росія підтримувала гайдамаків, вбачаючи в них безкоштовну зброю для ослаблення сил Польщі, проте згодом, коли загони повстанців  почали збільшуватися до величезних чисел, коли маніпуляція з боку російського уряду вийшла з-під контролю, вона радикально поміняла своє ставлення.  Катерина ІІ наказала російському генералу </a:t>
            </a:r>
            <a:r>
              <a:rPr lang="uk-UA" i="1" dirty="0" err="1" smtClean="0"/>
              <a:t>Кречетникову</a:t>
            </a:r>
            <a:r>
              <a:rPr lang="uk-UA" i="1" dirty="0" smtClean="0"/>
              <a:t> негайно придушити повстання, так сказати, позбавитися від непотрібної речі. </a:t>
            </a:r>
            <a:endParaRPr lang="ru-RU" dirty="0"/>
          </a:p>
        </p:txBody>
      </p:sp>
      <p:pic>
        <p:nvPicPr>
          <p:cNvPr id="17410" name="Picture 2" descr="E:\НАСТЯ\Ліцей\І філ\Наукова робота\r_pic (1).jpg"/>
          <p:cNvPicPr>
            <a:picLocks noGrp="1" noChangeAspect="1" noChangeArrowheads="1"/>
          </p:cNvPicPr>
          <p:nvPr>
            <p:ph sz="half" idx="2"/>
          </p:nvPr>
        </p:nvPicPr>
        <p:blipFill>
          <a:blip r:embed="rId2" cstate="print"/>
          <a:srcRect/>
          <a:stretch>
            <a:fillRect/>
          </a:stretch>
        </p:blipFill>
        <p:spPr bwMode="auto">
          <a:xfrm>
            <a:off x="4964499" y="1600200"/>
            <a:ext cx="3710801" cy="4724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70000" lnSpcReduction="20000"/>
          </a:bodyPr>
          <a:lstStyle/>
          <a:p>
            <a:r>
              <a:rPr lang="uk-UA" i="1" dirty="0" smtClean="0"/>
              <a:t>Російські війська за наказом приступили до каральних акцій над гайдамаками.  Скористувавшись своїм союзницьким  становищем в українців, російська армія підло, без жодних зусиль захопила Залізняка та Гонту.  27 червня 1768 загін увірвався до Умані та захопив повстанців. Гонту та більшість гайдамаків було віддано польському урядові, як підданих Речі Посполитої. 27 липня цього ж року Залізняка з близько сотнею повсталих було </a:t>
            </a:r>
            <a:r>
              <a:rPr lang="uk-UA" i="1" dirty="0" err="1" smtClean="0"/>
              <a:t>ув</a:t>
            </a:r>
            <a:r>
              <a:rPr lang="ru-RU" i="1" dirty="0" smtClean="0"/>
              <a:t>’</a:t>
            </a:r>
            <a:r>
              <a:rPr lang="uk-UA" i="1" dirty="0" err="1" smtClean="0"/>
              <a:t>язнено</a:t>
            </a:r>
            <a:r>
              <a:rPr lang="uk-UA" i="1" dirty="0" smtClean="0"/>
              <a:t>  у </a:t>
            </a:r>
            <a:r>
              <a:rPr lang="uk-UA" i="1" dirty="0" err="1" smtClean="0"/>
              <a:t>Києво</a:t>
            </a:r>
            <a:r>
              <a:rPr lang="uk-UA" i="1" dirty="0" smtClean="0"/>
              <a:t> – Печерській фортеці. </a:t>
            </a:r>
            <a:endParaRPr lang="ru-RU" dirty="0" smtClean="0"/>
          </a:p>
          <a:p>
            <a:endParaRPr lang="ru-RU" dirty="0"/>
          </a:p>
        </p:txBody>
      </p:sp>
      <p:sp>
        <p:nvSpPr>
          <p:cNvPr id="4" name="Содержимое 3"/>
          <p:cNvSpPr>
            <a:spLocks noGrp="1"/>
          </p:cNvSpPr>
          <p:nvPr>
            <p:ph sz="half" idx="2"/>
          </p:nvPr>
        </p:nvSpPr>
        <p:spPr/>
        <p:txBody>
          <a:bodyPr>
            <a:normAutofit fontScale="70000" lnSpcReduction="20000"/>
          </a:bodyPr>
          <a:lstStyle/>
          <a:p>
            <a:pPr algn="r">
              <a:buNone/>
            </a:pPr>
            <a:r>
              <a:rPr lang="ru-RU" i="1" dirty="0" err="1" smtClean="0"/>
              <a:t>Сумно-сумно</a:t>
            </a:r>
            <a:r>
              <a:rPr lang="ru-RU" i="1" dirty="0" smtClean="0"/>
              <a:t> гайдамаки</a:t>
            </a:r>
            <a:endParaRPr lang="ru-RU" dirty="0" smtClean="0"/>
          </a:p>
          <a:p>
            <a:pPr algn="r">
              <a:buNone/>
            </a:pPr>
            <a:r>
              <a:rPr lang="ru-RU" i="1" dirty="0" err="1" smtClean="0"/>
              <a:t>Залізную</a:t>
            </a:r>
            <a:r>
              <a:rPr lang="ru-RU" i="1" dirty="0" smtClean="0"/>
              <a:t> силу</a:t>
            </a:r>
            <a:endParaRPr lang="ru-RU" dirty="0" smtClean="0"/>
          </a:p>
          <a:p>
            <a:pPr algn="r">
              <a:buNone/>
            </a:pPr>
            <a:r>
              <a:rPr lang="ru-RU" i="1" dirty="0" err="1" smtClean="0"/>
              <a:t>Поховали</a:t>
            </a:r>
            <a:r>
              <a:rPr lang="ru-RU" i="1" dirty="0" smtClean="0"/>
              <a:t>; </a:t>
            </a:r>
            <a:r>
              <a:rPr lang="ru-RU" i="1" dirty="0" err="1" smtClean="0"/>
              <a:t>насипали</a:t>
            </a:r>
            <a:endParaRPr lang="ru-RU" dirty="0" smtClean="0"/>
          </a:p>
          <a:p>
            <a:pPr algn="r">
              <a:buNone/>
            </a:pPr>
            <a:r>
              <a:rPr lang="ru-RU" i="1" dirty="0" err="1" smtClean="0"/>
              <a:t>Високу</a:t>
            </a:r>
            <a:r>
              <a:rPr lang="ru-RU" i="1" dirty="0" smtClean="0"/>
              <a:t> могилу; </a:t>
            </a:r>
            <a:endParaRPr lang="ru-RU" dirty="0" smtClean="0"/>
          </a:p>
          <a:p>
            <a:pPr algn="r">
              <a:buNone/>
            </a:pPr>
            <a:r>
              <a:rPr lang="ru-RU" i="1" dirty="0" smtClean="0"/>
              <a:t>Заплакали, </a:t>
            </a:r>
            <a:r>
              <a:rPr lang="ru-RU" i="1" dirty="0" err="1" smtClean="0"/>
              <a:t>розійшлися</a:t>
            </a:r>
            <a:r>
              <a:rPr lang="ru-RU" i="1" dirty="0" smtClean="0"/>
              <a:t>,</a:t>
            </a:r>
            <a:endParaRPr lang="ru-RU" dirty="0" smtClean="0"/>
          </a:p>
          <a:p>
            <a:pPr algn="r">
              <a:buNone/>
            </a:pPr>
            <a:r>
              <a:rPr lang="ru-RU" i="1" dirty="0" err="1" smtClean="0"/>
              <a:t>Відкіля</a:t>
            </a:r>
            <a:r>
              <a:rPr lang="ru-RU" i="1" dirty="0" smtClean="0"/>
              <a:t> </a:t>
            </a:r>
            <a:r>
              <a:rPr lang="ru-RU" i="1" dirty="0" err="1" smtClean="0"/>
              <a:t>взялися</a:t>
            </a:r>
            <a:r>
              <a:rPr lang="ru-RU" i="1" dirty="0" smtClean="0"/>
              <a:t>.</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Судилище в </a:t>
            </a:r>
            <a:r>
              <a:rPr lang="uk-UA" dirty="0" err="1" smtClean="0"/>
              <a:t>Кодні</a:t>
            </a:r>
            <a:endParaRPr lang="ru-RU" dirty="0"/>
          </a:p>
        </p:txBody>
      </p:sp>
      <p:sp>
        <p:nvSpPr>
          <p:cNvPr id="3" name="Содержимое 2"/>
          <p:cNvSpPr>
            <a:spLocks noGrp="1"/>
          </p:cNvSpPr>
          <p:nvPr>
            <p:ph sz="half" idx="1"/>
          </p:nvPr>
        </p:nvSpPr>
        <p:spPr/>
        <p:txBody>
          <a:bodyPr>
            <a:normAutofit fontScale="70000" lnSpcReduction="20000"/>
          </a:bodyPr>
          <a:lstStyle/>
          <a:p>
            <a:r>
              <a:rPr lang="uk-UA" i="1" dirty="0" smtClean="0"/>
              <a:t>Протягом липня-серпня 1768 року була жорстоко  розгромлена більшість повстанських загонів. Польсько-шляхетський уряд запровадив на Правобережній Україні режим кривавого терору. Каральні команди вішали повстанців, четвертували їх, усіляко знущалися. Кожного десятого повсталого «</a:t>
            </a:r>
            <a:r>
              <a:rPr lang="uk-UA" i="1" dirty="0" err="1" smtClean="0"/>
              <a:t>значкували</a:t>
            </a:r>
            <a:r>
              <a:rPr lang="uk-UA" i="1" dirty="0" smtClean="0"/>
              <a:t>» - відрубували праву руку і ліву ногу або навпаки. Судилище в </a:t>
            </a:r>
            <a:r>
              <a:rPr lang="uk-UA" i="1" dirty="0" err="1" smtClean="0"/>
              <a:t>Кодні</a:t>
            </a:r>
            <a:r>
              <a:rPr lang="uk-UA" i="1" dirty="0" smtClean="0"/>
              <a:t> продовжувалося до 1772 року, потім воно було перенесене до містечка Троянів на Житомирщині, а згодом в місто Тетіїв. </a:t>
            </a:r>
            <a:endParaRPr lang="ru-RU" dirty="0"/>
          </a:p>
        </p:txBody>
      </p:sp>
      <p:pic>
        <p:nvPicPr>
          <p:cNvPr id="18434" name="Picture 2" descr="E:\НАСТЯ\Ліцей\І філ\Наукова робота\4ab0fc0c83c9b771.jpg"/>
          <p:cNvPicPr>
            <a:picLocks noGrp="1" noChangeAspect="1" noChangeArrowheads="1"/>
          </p:cNvPicPr>
          <p:nvPr>
            <p:ph sz="half" idx="2"/>
          </p:nvPr>
        </p:nvPicPr>
        <p:blipFill>
          <a:blip r:embed="rId2" cstate="print"/>
          <a:srcRect/>
          <a:stretch>
            <a:fillRect/>
          </a:stretch>
        </p:blipFill>
        <p:spPr bwMode="auto">
          <a:xfrm>
            <a:off x="4788024" y="1052736"/>
            <a:ext cx="3963392" cy="2972544"/>
          </a:xfrm>
          <a:prstGeom prst="rect">
            <a:avLst/>
          </a:prstGeom>
          <a:noFill/>
        </p:spPr>
      </p:pic>
      <p:pic>
        <p:nvPicPr>
          <p:cNvPr id="18435" name="Picture 3" descr="E:\НАСТЯ\Ліцей\І філ\Наукова робота\184_1337530476.jpeg_165.jpeg"/>
          <p:cNvPicPr>
            <a:picLocks noChangeAspect="1" noChangeArrowheads="1"/>
          </p:cNvPicPr>
          <p:nvPr/>
        </p:nvPicPr>
        <p:blipFill>
          <a:blip r:embed="rId3" cstate="print"/>
          <a:srcRect/>
          <a:stretch>
            <a:fillRect/>
          </a:stretch>
        </p:blipFill>
        <p:spPr bwMode="auto">
          <a:xfrm>
            <a:off x="4716016" y="4149080"/>
            <a:ext cx="4142696" cy="242088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77500" lnSpcReduction="20000"/>
          </a:bodyPr>
          <a:lstStyle/>
          <a:p>
            <a:r>
              <a:rPr lang="uk-UA" i="1" dirty="0" smtClean="0"/>
              <a:t>Повстання Коліївщина було спровоковане російським урядом, який використовував Гайдамацький рух у власних цілях: розгромі Барської конфедерації, збереження на польському троні Станіслава Понятовського, що призвело до розділу Польщі в 1772 році між Австрією, </a:t>
            </a:r>
            <a:r>
              <a:rPr lang="uk-UA" i="1" dirty="0" err="1" smtClean="0"/>
              <a:t>Прусією</a:t>
            </a:r>
            <a:r>
              <a:rPr lang="uk-UA" i="1" dirty="0" smtClean="0"/>
              <a:t> та Росією. Держава Річ Посполита припинила своє існування після третього розподілу Польщі в 1795 році.</a:t>
            </a:r>
            <a:endParaRPr lang="ru-RU" dirty="0" smtClean="0"/>
          </a:p>
          <a:p>
            <a:endParaRPr lang="ru-RU" dirty="0"/>
          </a:p>
        </p:txBody>
      </p:sp>
      <p:pic>
        <p:nvPicPr>
          <p:cNvPr id="19458" name="Picture 2" descr="E:\НАСТЯ\Ліцей\І філ\Наукова робота\111.png"/>
          <p:cNvPicPr>
            <a:picLocks noGrp="1" noChangeAspect="1" noChangeArrowheads="1"/>
          </p:cNvPicPr>
          <p:nvPr>
            <p:ph sz="half" idx="2"/>
          </p:nvPr>
        </p:nvPicPr>
        <p:blipFill>
          <a:blip r:embed="rId2" cstate="print"/>
          <a:srcRect/>
          <a:stretch>
            <a:fillRect/>
          </a:stretch>
        </p:blipFill>
        <p:spPr bwMode="auto">
          <a:xfrm>
            <a:off x="4648200" y="2259106"/>
            <a:ext cx="4343400" cy="340658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lstStyle/>
          <a:p>
            <a:r>
              <a:rPr lang="uk-UA" i="1" dirty="0" smtClean="0"/>
              <a:t>Гайдамацькі повстання сприяли активізації опришків у  Галичині на чолі з Олексою Довбушем. </a:t>
            </a:r>
            <a:endParaRPr lang="ru-RU" dirty="0"/>
          </a:p>
        </p:txBody>
      </p:sp>
      <p:pic>
        <p:nvPicPr>
          <p:cNvPr id="20482" name="Picture 2" descr="E:\НАСТЯ\Ліцей\І філ\Наукова робота\t-2.jpg"/>
          <p:cNvPicPr>
            <a:picLocks noGrp="1" noChangeAspect="1" noChangeArrowheads="1"/>
          </p:cNvPicPr>
          <p:nvPr>
            <p:ph sz="half" idx="2"/>
          </p:nvPr>
        </p:nvPicPr>
        <p:blipFill>
          <a:blip r:embed="rId2" cstate="print"/>
          <a:srcRect/>
          <a:stretch>
            <a:fillRect/>
          </a:stretch>
        </p:blipFill>
        <p:spPr bwMode="auto">
          <a:xfrm>
            <a:off x="4783853" y="1772816"/>
            <a:ext cx="3950561" cy="4248472"/>
          </a:xfrm>
          <a:prstGeom prst="rect">
            <a:avLst/>
          </a:prstGeom>
          <a:noFill/>
        </p:spPr>
      </p:pic>
      <p:sp>
        <p:nvSpPr>
          <p:cNvPr id="6" name="Заголовок 5"/>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77500" lnSpcReduction="20000"/>
          </a:bodyPr>
          <a:lstStyle/>
          <a:p>
            <a:r>
              <a:rPr lang="uk-UA" i="1" dirty="0" smtClean="0"/>
              <a:t>Останнім з гайдамаків можна вважати Устима Кармелюка. Будучи кріпаком, він де дозволяв панові керувати собою, через що поміщик і віддав його в армію на 25 років.  Устим мав гайдамацький повстанський характер. Від армії хлопець втік і згодом очолив ватагу кріпаків, які нападали на панські маєтки. Захоплені гроші віддавали бідноті. Загалом за 23 роки збройної боротьби проти феодалів було здійснено близько тисячі  грабіжницьких нападів.</a:t>
            </a:r>
            <a:endParaRPr lang="ru-RU" dirty="0"/>
          </a:p>
        </p:txBody>
      </p:sp>
      <p:pic>
        <p:nvPicPr>
          <p:cNvPr id="21506" name="Picture 2" descr="E:\НАСТЯ\Ліцей\І філ\Наукова робота\karmeliuk.jpg"/>
          <p:cNvPicPr>
            <a:picLocks noGrp="1" noChangeAspect="1" noChangeArrowheads="1"/>
          </p:cNvPicPr>
          <p:nvPr>
            <p:ph sz="half" idx="2"/>
          </p:nvPr>
        </p:nvPicPr>
        <p:blipFill>
          <a:blip r:embed="rId2" cstate="print"/>
          <a:srcRect/>
          <a:stretch>
            <a:fillRect/>
          </a:stretch>
        </p:blipFill>
        <p:spPr bwMode="auto">
          <a:xfrm>
            <a:off x="4968001" y="1600200"/>
            <a:ext cx="3703798" cy="4724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Зміст</a:t>
            </a:r>
            <a:endParaRPr lang="ru-RU" dirty="0"/>
          </a:p>
        </p:txBody>
      </p:sp>
      <p:sp>
        <p:nvSpPr>
          <p:cNvPr id="3" name="Содержимое 2"/>
          <p:cNvSpPr>
            <a:spLocks noGrp="1"/>
          </p:cNvSpPr>
          <p:nvPr>
            <p:ph idx="1"/>
          </p:nvPr>
        </p:nvSpPr>
        <p:spPr/>
        <p:txBody>
          <a:bodyPr/>
          <a:lstStyle/>
          <a:p>
            <a:r>
              <a:rPr lang="uk-UA" dirty="0" smtClean="0"/>
              <a:t>1.Вступ (Історичні передумови появи Гайдамаччини)</a:t>
            </a:r>
          </a:p>
          <a:p>
            <a:r>
              <a:rPr lang="uk-UA" dirty="0" smtClean="0"/>
              <a:t>2. Перше повстання на Брацлавщині під проводом </a:t>
            </a:r>
            <a:r>
              <a:rPr lang="uk-UA" dirty="0" err="1" smtClean="0"/>
              <a:t>Верлана</a:t>
            </a:r>
            <a:endParaRPr lang="uk-UA" dirty="0" smtClean="0"/>
          </a:p>
          <a:p>
            <a:r>
              <a:rPr lang="uk-UA" dirty="0" smtClean="0"/>
              <a:t>3. Коліївщина – апогей гайдамацького повстання на Правобережжі</a:t>
            </a:r>
          </a:p>
          <a:p>
            <a:r>
              <a:rPr lang="uk-UA" dirty="0" smtClean="0"/>
              <a:t>4. Висновок</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4.Висновок</a:t>
            </a:r>
            <a:endParaRPr lang="ru-RU" dirty="0"/>
          </a:p>
        </p:txBody>
      </p:sp>
      <p:sp>
        <p:nvSpPr>
          <p:cNvPr id="3" name="Содержимое 2"/>
          <p:cNvSpPr>
            <a:spLocks noGrp="1"/>
          </p:cNvSpPr>
          <p:nvPr>
            <p:ph idx="1"/>
          </p:nvPr>
        </p:nvSpPr>
        <p:spPr/>
        <p:txBody>
          <a:bodyPr>
            <a:normAutofit fontScale="92500" lnSpcReduction="10000"/>
          </a:bodyPr>
          <a:lstStyle/>
          <a:p>
            <a:r>
              <a:rPr lang="uk-UA" dirty="0" smtClean="0"/>
              <a:t>Під час написання наукової роботи, я ознайомилася з причинами виникнення гайдамацтва, з тактикою боротьби повстанців. Було досліджено гайдамацький рух 1734 року на Брацлавщині. Я визначила, як барська конфедерація вплинула на розвиток Гайдамаччини. Була вивчена Коліївщина,  передумови її появи. Я розглянула гайдамаків як народних захисників, ознайомилася з їхніми найвідомішими ватажками.  </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Список використаної літератури</a:t>
            </a:r>
            <a:endParaRPr lang="ru-RU" dirty="0"/>
          </a:p>
        </p:txBody>
      </p:sp>
      <p:sp>
        <p:nvSpPr>
          <p:cNvPr id="3" name="Содержимое 2"/>
          <p:cNvSpPr>
            <a:spLocks noGrp="1"/>
          </p:cNvSpPr>
          <p:nvPr>
            <p:ph idx="1"/>
          </p:nvPr>
        </p:nvSpPr>
        <p:spPr/>
        <p:txBody>
          <a:bodyPr>
            <a:normAutofit/>
          </a:bodyPr>
          <a:lstStyle/>
          <a:p>
            <a:r>
              <a:rPr lang="uk-UA" dirty="0" smtClean="0"/>
              <a:t>Т. Г. Шевченко </a:t>
            </a:r>
            <a:r>
              <a:rPr lang="uk-UA" dirty="0" err="1" smtClean="0"/>
              <a:t>“Кобзар”</a:t>
            </a:r>
            <a:endParaRPr lang="uk-UA" dirty="0" smtClean="0"/>
          </a:p>
          <a:p>
            <a:r>
              <a:rPr lang="uk-UA" dirty="0" smtClean="0"/>
              <a:t>Г. К. </a:t>
            </a:r>
            <a:r>
              <a:rPr lang="uk-UA" dirty="0" err="1" smtClean="0"/>
              <a:t>Швидько</a:t>
            </a:r>
            <a:r>
              <a:rPr lang="uk-UA" dirty="0" smtClean="0"/>
              <a:t> </a:t>
            </a:r>
            <a:r>
              <a:rPr lang="uk-UA" dirty="0" err="1" smtClean="0"/>
              <a:t>“Історія</a:t>
            </a:r>
            <a:r>
              <a:rPr lang="uk-UA" dirty="0" smtClean="0"/>
              <a:t> України </a:t>
            </a:r>
            <a:r>
              <a:rPr lang="en-US" dirty="0" smtClean="0"/>
              <a:t>XVI-XVIII </a:t>
            </a:r>
            <a:r>
              <a:rPr lang="uk-UA" dirty="0" err="1" smtClean="0"/>
              <a:t>століття”</a:t>
            </a:r>
            <a:endParaRPr lang="uk-UA" dirty="0" smtClean="0"/>
          </a:p>
          <a:p>
            <a:r>
              <a:rPr lang="uk-UA" dirty="0" smtClean="0"/>
              <a:t>М. </a:t>
            </a:r>
            <a:r>
              <a:rPr lang="uk-UA" dirty="0" err="1" smtClean="0"/>
              <a:t>грушевський</a:t>
            </a:r>
            <a:r>
              <a:rPr lang="uk-UA" dirty="0" smtClean="0"/>
              <a:t> </a:t>
            </a:r>
            <a:r>
              <a:rPr lang="uk-UA" dirty="0" err="1" smtClean="0"/>
              <a:t>“Ілюстрована</a:t>
            </a:r>
            <a:r>
              <a:rPr lang="uk-UA" dirty="0" smtClean="0"/>
              <a:t> історія </a:t>
            </a:r>
            <a:r>
              <a:rPr lang="uk-UA" dirty="0" err="1" smtClean="0"/>
              <a:t>України”</a:t>
            </a:r>
            <a:r>
              <a:rPr lang="uk-UA" dirty="0" smtClean="0"/>
              <a:t> 10-та частина</a:t>
            </a:r>
          </a:p>
          <a:p>
            <a:r>
              <a:rPr lang="uk-UA" dirty="0" smtClean="0"/>
              <a:t>В. Шкляр </a:t>
            </a:r>
            <a:r>
              <a:rPr lang="uk-UA" dirty="0" err="1" smtClean="0"/>
              <a:t>“</a:t>
            </a:r>
            <a:r>
              <a:rPr lang="uk-UA" err="1" smtClean="0"/>
              <a:t>Залишанець</a:t>
            </a:r>
            <a:r>
              <a:rPr lang="uk-UA" smtClean="0"/>
              <a:t>”</a:t>
            </a:r>
            <a:endParaRPr lang="uk-UA"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1. Історичні передумови появи Гайдамаччини</a:t>
            </a:r>
            <a:endParaRPr lang="ru-RU" sz="2800" dirty="0"/>
          </a:p>
        </p:txBody>
      </p:sp>
      <p:sp>
        <p:nvSpPr>
          <p:cNvPr id="3" name="Содержимое 2"/>
          <p:cNvSpPr>
            <a:spLocks noGrp="1"/>
          </p:cNvSpPr>
          <p:nvPr>
            <p:ph sz="half" idx="1"/>
          </p:nvPr>
        </p:nvSpPr>
        <p:spPr/>
        <p:txBody>
          <a:bodyPr>
            <a:normAutofit fontScale="70000" lnSpcReduction="20000"/>
          </a:bodyPr>
          <a:lstStyle/>
          <a:p>
            <a:r>
              <a:rPr lang="uk-UA" dirty="0" smtClean="0"/>
              <a:t>Відмова від Правобережжя.</a:t>
            </a:r>
          </a:p>
          <a:p>
            <a:r>
              <a:rPr lang="uk-UA" i="1" dirty="0" smtClean="0"/>
              <a:t>Після невдалої російсько-турецької війни (1710-1711 років) і Прутського миру Петро І був змушений відмовитися від Правобережної України, яка залишалася під впливом шляхетської Польщі. Вона була зруйнована, виснажена, малозаселена. Згідно з указом Петра І від 23 вересня 1711 року дозволявся вільний перехід населення з правого на лівий берег Дніпра, тобто на Лівобережжя, Слобожанщину й Запорожжя. </a:t>
            </a:r>
            <a:endParaRPr lang="ru-RU" dirty="0"/>
          </a:p>
        </p:txBody>
      </p:sp>
      <p:pic>
        <p:nvPicPr>
          <p:cNvPr id="5" name="Picture 3" descr="E:\НАСТЯ\Ліцей\І філ\Наукова робота\Zahvat_grivickogo_reduta.jpg"/>
          <p:cNvPicPr>
            <a:picLocks noGrp="1" noChangeAspect="1" noChangeArrowheads="1"/>
          </p:cNvPicPr>
          <p:nvPr>
            <p:ph sz="half" idx="2"/>
          </p:nvPr>
        </p:nvPicPr>
        <p:blipFill>
          <a:blip r:embed="rId2" cstate="print"/>
          <a:srcRect/>
          <a:stretch>
            <a:fillRect/>
          </a:stretch>
        </p:blipFill>
        <p:spPr bwMode="auto">
          <a:xfrm>
            <a:off x="4572000" y="2276872"/>
            <a:ext cx="4343400" cy="25058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62500" lnSpcReduction="20000"/>
          </a:bodyPr>
          <a:lstStyle/>
          <a:p>
            <a:r>
              <a:rPr lang="uk-UA" i="1" dirty="0" smtClean="0"/>
              <a:t>На Правобережжі знову почався колонізаційний процес, який відбувався під знаком реставрації суспільних відносин і устрою Польщі. Здобувши величезні простори землі на Правобережній Україні, магнати почали відроджувати своє господарство. Але для цього необхідно було спочатку заселити ці землі. Тому вони заохочували переселенців на осаджені ними слободи й надавали їм певні пільги на визначений термін. Це приваблювало український люд, який ішов сюди з різних місцевостей України. Поте пільгові роки минули швидко, і почала зростати панщина. Особливо тяжко стало селянам тих сіл, які були віддані в оренду чи заставу дрібній шляхті.</a:t>
            </a:r>
            <a:endParaRPr lang="ru-RU" dirty="0" smtClean="0"/>
          </a:p>
          <a:p>
            <a:endParaRPr lang="ru-RU" dirty="0"/>
          </a:p>
        </p:txBody>
      </p:sp>
      <p:pic>
        <p:nvPicPr>
          <p:cNvPr id="2050" name="Picture 2" descr="E:\НАСТЯ\Ліцей\І філ\Наукова робота\hj.jpg"/>
          <p:cNvPicPr>
            <a:picLocks noGrp="1" noChangeAspect="1" noChangeArrowheads="1"/>
          </p:cNvPicPr>
          <p:nvPr>
            <p:ph sz="half" idx="2"/>
          </p:nvPr>
        </p:nvPicPr>
        <p:blipFill>
          <a:blip r:embed="rId2" cstate="print"/>
          <a:srcRect/>
          <a:stretch>
            <a:fillRect/>
          </a:stretch>
        </p:blipFill>
        <p:spPr bwMode="auto">
          <a:xfrm>
            <a:off x="5019026" y="1988840"/>
            <a:ext cx="3441406" cy="37714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r>
              <a:rPr lang="uk-UA" i="1" dirty="0" smtClean="0"/>
              <a:t>З поверненням католицького духовенства відновилася політика насильницького привернення православних до католицизму або унії. </a:t>
            </a:r>
            <a:endParaRPr lang="ru-RU" dirty="0"/>
          </a:p>
        </p:txBody>
      </p:sp>
      <p:pic>
        <p:nvPicPr>
          <p:cNvPr id="3074" name="Picture 2" descr="E:\НАСТЯ\Ліцей\І філ\Наукова робота\20077.jpg"/>
          <p:cNvPicPr>
            <a:picLocks noGrp="1" noChangeAspect="1" noChangeArrowheads="1"/>
          </p:cNvPicPr>
          <p:nvPr>
            <p:ph sz="half" idx="2"/>
          </p:nvPr>
        </p:nvPicPr>
        <p:blipFill>
          <a:blip r:embed="rId2" cstate="print"/>
          <a:srcRect/>
          <a:stretch>
            <a:fillRect/>
          </a:stretch>
        </p:blipFill>
        <p:spPr bwMode="auto">
          <a:xfrm>
            <a:off x="4648200" y="1790700"/>
            <a:ext cx="4343400" cy="4343400"/>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r>
              <a:rPr lang="uk-UA" i="1" dirty="0" smtClean="0"/>
              <a:t>Усе це викликало протест українського селянства, міщанства та православного духовенства, який вилився в стихійні виступи.</a:t>
            </a:r>
          </a:p>
        </p:txBody>
      </p:sp>
      <p:pic>
        <p:nvPicPr>
          <p:cNvPr id="4098" name="Picture 2" descr="E:\НАСТЯ\Ліцей\І філ\Наукова робота\ac2db83919bb.jpg"/>
          <p:cNvPicPr>
            <a:picLocks noGrp="1" noChangeAspect="1" noChangeArrowheads="1"/>
          </p:cNvPicPr>
          <p:nvPr>
            <p:ph sz="half" idx="2"/>
          </p:nvPr>
        </p:nvPicPr>
        <p:blipFill>
          <a:blip r:embed="rId2" cstate="print"/>
          <a:srcRect/>
          <a:stretch>
            <a:fillRect/>
          </a:stretch>
        </p:blipFill>
        <p:spPr bwMode="auto">
          <a:xfrm>
            <a:off x="3779912" y="3068960"/>
            <a:ext cx="5139680" cy="245070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85000" lnSpcReduction="20000"/>
          </a:bodyPr>
          <a:lstStyle/>
          <a:p>
            <a:r>
              <a:rPr lang="uk-UA" i="1" dirty="0" smtClean="0"/>
              <a:t>Слово «гайдамака» тюркського походження – оклик «</a:t>
            </a:r>
            <a:r>
              <a:rPr lang="uk-UA" i="1" dirty="0" err="1" smtClean="0"/>
              <a:t>гайде</a:t>
            </a:r>
            <a:r>
              <a:rPr lang="uk-UA" i="1" dirty="0" smtClean="0"/>
              <a:t>!» означає  «тікай!». Це слово почали вживати у </a:t>
            </a:r>
            <a:r>
              <a:rPr lang="en-US" i="1" dirty="0" smtClean="0"/>
              <a:t>XVIII</a:t>
            </a:r>
            <a:r>
              <a:rPr lang="uk-UA" i="1" dirty="0" smtClean="0"/>
              <a:t> столітті – так охрестили учасників визвольного руху польські пани. Воно вживалося також у офіційних документах російського уряду та Запорозької Січі. Народ дав повстанцям й інші назви – «колії», «опришки», «левенці», «дейнеки».</a:t>
            </a:r>
            <a:endParaRPr lang="ru-RU" dirty="0" smtClean="0"/>
          </a:p>
          <a:p>
            <a:endParaRPr lang="ru-RU" dirty="0"/>
          </a:p>
        </p:txBody>
      </p:sp>
      <p:pic>
        <p:nvPicPr>
          <p:cNvPr id="5122" name="Picture 2" descr="E:\НАСТЯ\Ліцей\І філ\Наукова робота\Kozaks.jpg"/>
          <p:cNvPicPr>
            <a:picLocks noGrp="1" noChangeAspect="1" noChangeArrowheads="1"/>
          </p:cNvPicPr>
          <p:nvPr>
            <p:ph sz="half" idx="2"/>
          </p:nvPr>
        </p:nvPicPr>
        <p:blipFill>
          <a:blip r:embed="rId2" cstate="print"/>
          <a:srcRect/>
          <a:stretch>
            <a:fillRect/>
          </a:stretch>
        </p:blipFill>
        <p:spPr bwMode="auto">
          <a:xfrm>
            <a:off x="4898644" y="1600200"/>
            <a:ext cx="3842512" cy="4724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2. повстання на Брацлавщині під проводом </a:t>
            </a:r>
            <a:r>
              <a:rPr lang="uk-UA" dirty="0" err="1" smtClean="0"/>
              <a:t>Верлана</a:t>
            </a:r>
            <a:endParaRPr lang="ru-RU" dirty="0"/>
          </a:p>
        </p:txBody>
      </p:sp>
      <p:sp>
        <p:nvSpPr>
          <p:cNvPr id="3" name="Содержимое 2"/>
          <p:cNvSpPr>
            <a:spLocks noGrp="1"/>
          </p:cNvSpPr>
          <p:nvPr>
            <p:ph sz="half" idx="1"/>
          </p:nvPr>
        </p:nvSpPr>
        <p:spPr/>
        <p:txBody>
          <a:bodyPr/>
          <a:lstStyle/>
          <a:p>
            <a:r>
              <a:rPr lang="uk-UA" i="1" dirty="0" smtClean="0"/>
              <a:t>Перше ж значне повстання відбулося 1734 року, очолюване сотником </a:t>
            </a:r>
            <a:r>
              <a:rPr lang="uk-UA" i="1" dirty="0" err="1" smtClean="0"/>
              <a:t>Верланом</a:t>
            </a:r>
            <a:r>
              <a:rPr lang="uk-UA" i="1" dirty="0" smtClean="0"/>
              <a:t> з Поділля, охопило Київське, Подільське, Брацлавське й Волинське воєводства.</a:t>
            </a:r>
            <a:endParaRPr lang="ru-RU" dirty="0" smtClean="0"/>
          </a:p>
          <a:p>
            <a:endParaRPr lang="ru-RU" dirty="0"/>
          </a:p>
        </p:txBody>
      </p:sp>
      <p:pic>
        <p:nvPicPr>
          <p:cNvPr id="6146" name="Picture 2" descr="E:\НАСТЯ\Ліцей\І філ\Наукова робота\ukraine014.jpg"/>
          <p:cNvPicPr>
            <a:picLocks noGrp="1" noChangeAspect="1" noChangeArrowheads="1"/>
          </p:cNvPicPr>
          <p:nvPr>
            <p:ph sz="half" idx="2"/>
          </p:nvPr>
        </p:nvPicPr>
        <p:blipFill>
          <a:blip r:embed="rId2" cstate="print"/>
          <a:srcRect/>
          <a:stretch>
            <a:fillRect/>
          </a:stretch>
        </p:blipFill>
        <p:spPr bwMode="auto">
          <a:xfrm>
            <a:off x="4716016" y="1772815"/>
            <a:ext cx="4256126" cy="440508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148</TotalTime>
  <Words>1720</Words>
  <Application>Microsoft Office PowerPoint</Application>
  <PresentationFormat>Экран (4:3)</PresentationFormat>
  <Paragraphs>67</Paragraphs>
  <Slides>31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Franklin Gothic Book</vt:lpstr>
      <vt:lpstr>Franklin Gothic Medium</vt:lpstr>
      <vt:lpstr>Wingdings 2</vt:lpstr>
      <vt:lpstr>Трек</vt:lpstr>
      <vt:lpstr>“Гайдамацький рух на Брацлавщині”</vt:lpstr>
      <vt:lpstr>Мета</vt:lpstr>
      <vt:lpstr>Зміст</vt:lpstr>
      <vt:lpstr>1. Історичні передумови появи Гайдамаччини</vt:lpstr>
      <vt:lpstr>Презентация PowerPoint</vt:lpstr>
      <vt:lpstr>Презентация PowerPoint</vt:lpstr>
      <vt:lpstr>Презентация PowerPoint</vt:lpstr>
      <vt:lpstr>Презентация PowerPoint</vt:lpstr>
      <vt:lpstr>2. повстання на Брацлавщині під проводом Верлана</vt:lpstr>
      <vt:lpstr>Особливу небезпеку для шляхти гайдамаки становили тоді,  коли поляки знаходилися у досить скрутних обставинах, втягнулися в міжнародні конфлікти та кризи. Наприкінці 1733 року російська армія вступила в Польщу аби підтримати Августа ІІІ Фридерика  - свого претендента на польський престол, проти якого з боку поляків виступив Станіслав Лещинський. Це було нахабним втручанням в політичне життя країни. </vt:lpstr>
      <vt:lpstr>Презентация PowerPoint</vt:lpstr>
      <vt:lpstr>Повстання 1750 року</vt:lpstr>
      <vt:lpstr>Повстання 1750 року</vt:lpstr>
      <vt:lpstr>Барська Конфедерація</vt:lpstr>
      <vt:lpstr>Презентация PowerPoint</vt:lpstr>
      <vt:lpstr>Барська конфедерація</vt:lpstr>
      <vt:lpstr>Презентация PowerPoint</vt:lpstr>
      <vt:lpstr>3.Коліївщина - апогей гайдамацького повстання на Правобережжі</vt:lpstr>
      <vt:lpstr>Спроба покатоличення укарїнців</vt:lpstr>
      <vt:lpstr>Максим Залізняк</vt:lpstr>
      <vt:lpstr>Холодний Яр</vt:lpstr>
      <vt:lpstr>Дуб Максима Залізняка в Холодному Яру</vt:lpstr>
      <vt:lpstr>Іван Гонта</vt:lpstr>
      <vt:lpstr>Зрада з боку царського уряду</vt:lpstr>
      <vt:lpstr>Презентация PowerPoint</vt:lpstr>
      <vt:lpstr>Судилище в Кодні</vt:lpstr>
      <vt:lpstr>Презентация PowerPoint</vt:lpstr>
      <vt:lpstr>Презентация PowerPoint</vt:lpstr>
      <vt:lpstr>Презентация PowerPoint</vt:lpstr>
      <vt:lpstr>4.Висновок</vt:lpstr>
      <vt:lpstr>Список використаної літератури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Наукова робота з теми “Гайдамаччина на Брацлавщині”</dc:title>
  <dc:creator>RePack by SPecialiST</dc:creator>
  <cp:lastModifiedBy>Анастасия Темченко</cp:lastModifiedBy>
  <cp:revision>17</cp:revision>
  <dcterms:created xsi:type="dcterms:W3CDTF">2013-01-29T19:42:05Z</dcterms:created>
  <dcterms:modified xsi:type="dcterms:W3CDTF">2015-02-03T19:11:42Z</dcterms:modified>
</cp:coreProperties>
</file>