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ED46FA2E-6C8A-4EED-BA81-6A770217E578}" type="datetimeFigureOut">
              <a:rPr lang="ru-RU" smtClean="0"/>
              <a:pPr/>
              <a:t>27.01.2015</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C5291820-665B-417E-B913-37568DAFF8D6}" type="slidenum">
              <a:rPr lang="ru-RU" smtClean="0"/>
              <a:pPr/>
              <a:t>‹#›</a:t>
            </a:fld>
            <a:endParaRPr lang="ru-RU"/>
          </a:p>
        </p:txBody>
      </p:sp>
    </p:spTree>
  </p:cSld>
  <p:clrMapOvr>
    <a:masterClrMapping/>
  </p:clrMapOvr>
  <p:transition spd="med">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D46FA2E-6C8A-4EED-BA81-6A770217E578}" type="datetimeFigureOut">
              <a:rPr lang="ru-RU" smtClean="0"/>
              <a:pPr/>
              <a:t>27.01.2015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5291820-665B-417E-B913-37568DAFF8D6}" type="slidenum">
              <a:rPr lang="ru-RU" smtClean="0"/>
              <a:pPr/>
              <a:t>‹#›</a:t>
            </a:fld>
            <a:endParaRPr lang="ru-RU"/>
          </a:p>
        </p:txBody>
      </p:sp>
    </p:spTree>
  </p:cSld>
  <p:clrMapOvr>
    <a:masterClrMapping/>
  </p:clrMapOvr>
  <p:transitio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D46FA2E-6C8A-4EED-BA81-6A770217E578}" type="datetimeFigureOut">
              <a:rPr lang="ru-RU" smtClean="0"/>
              <a:pPr/>
              <a:t>27.01.2015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5291820-665B-417E-B913-37568DAFF8D6}" type="slidenum">
              <a:rPr lang="ru-RU" smtClean="0"/>
              <a:pPr/>
              <a:t>‹#›</a:t>
            </a:fld>
            <a:endParaRPr lang="ru-RU"/>
          </a:p>
        </p:txBody>
      </p:sp>
    </p:spTree>
  </p:cSld>
  <p:clrMapOvr>
    <a:masterClrMapping/>
  </p:clrMapOvr>
  <p:transition spd="med">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ED46FA2E-6C8A-4EED-BA81-6A770217E578}" type="datetimeFigureOut">
              <a:rPr lang="ru-RU" smtClean="0"/>
              <a:pPr/>
              <a:t>27.01.2015</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C5291820-665B-417E-B913-37568DAFF8D6}" type="slidenum">
              <a:rPr lang="ru-RU" smtClean="0"/>
              <a:pPr/>
              <a:t>‹#›</a:t>
            </a:fld>
            <a:endParaRPr lang="ru-RU"/>
          </a:p>
        </p:txBody>
      </p:sp>
    </p:spTree>
  </p:cSld>
  <p:clrMapOvr>
    <a:masterClrMapping/>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ED46FA2E-6C8A-4EED-BA81-6A770217E578}" type="datetimeFigureOut">
              <a:rPr lang="ru-RU" smtClean="0"/>
              <a:pPr/>
              <a:t>27.01.2015</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C5291820-665B-417E-B913-37568DAFF8D6}"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transitio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ED46FA2E-6C8A-4EED-BA81-6A770217E578}" type="datetimeFigureOut">
              <a:rPr lang="ru-RU" smtClean="0"/>
              <a:pPr/>
              <a:t>27.01.2015</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C5291820-665B-417E-B913-37568DAFF8D6}" type="slidenum">
              <a:rPr lang="ru-RU" smtClean="0"/>
              <a:pPr/>
              <a:t>‹#›</a:t>
            </a:fld>
            <a:endParaRPr lang="ru-RU"/>
          </a:p>
        </p:txBody>
      </p:sp>
    </p:spTree>
  </p:cSld>
  <p:clrMapOvr>
    <a:masterClrMapping/>
  </p:clrMapOvr>
  <p:transitio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ED46FA2E-6C8A-4EED-BA81-6A770217E578}" type="datetimeFigureOut">
              <a:rPr lang="ru-RU" smtClean="0"/>
              <a:pPr/>
              <a:t>27.01.2015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C5291820-665B-417E-B913-37568DAFF8D6}"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ED46FA2E-6C8A-4EED-BA81-6A770217E578}" type="datetimeFigureOut">
              <a:rPr lang="ru-RU" smtClean="0"/>
              <a:pPr/>
              <a:t>27.01.2015</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5291820-665B-417E-B913-37568DAFF8D6}" type="slidenum">
              <a:rPr lang="ru-RU" smtClean="0"/>
              <a:pPr/>
              <a:t>‹#›</a:t>
            </a:fld>
            <a:endParaRPr lang="ru-RU"/>
          </a:p>
        </p:txBody>
      </p:sp>
    </p:spTree>
  </p:cSld>
  <p:clrMapOvr>
    <a:masterClrMapping/>
  </p:clrMapOvr>
  <p:transitio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ED46FA2E-6C8A-4EED-BA81-6A770217E578}" type="datetimeFigureOut">
              <a:rPr lang="ru-RU" smtClean="0"/>
              <a:pPr/>
              <a:t>27.01.2015</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5291820-665B-417E-B913-37568DAFF8D6}" type="slidenum">
              <a:rPr lang="ru-RU" smtClean="0"/>
              <a:pPr/>
              <a:t>‹#›</a:t>
            </a:fld>
            <a:endParaRPr lang="ru-RU"/>
          </a:p>
        </p:txBody>
      </p:sp>
    </p:spTree>
  </p:cSld>
  <p:clrMapOvr>
    <a:masterClrMapping/>
  </p:clrMapOvr>
  <p:transitio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ED46FA2E-6C8A-4EED-BA81-6A770217E578}" type="datetimeFigureOut">
              <a:rPr lang="ru-RU" smtClean="0"/>
              <a:pPr/>
              <a:t>27.01.2015</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5291820-665B-417E-B913-37568DAFF8D6}" type="slidenum">
              <a:rPr lang="ru-RU" smtClean="0"/>
              <a:pPr/>
              <a:t>‹#›</a:t>
            </a:fld>
            <a:endParaRPr lang="ru-RU"/>
          </a:p>
        </p:txBody>
      </p:sp>
    </p:spTree>
  </p:cSld>
  <p:clrMapOvr>
    <a:masterClrMapping/>
  </p:clrMapOvr>
  <p:transitio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ED46FA2E-6C8A-4EED-BA81-6A770217E578}" type="datetimeFigureOut">
              <a:rPr lang="ru-RU" smtClean="0"/>
              <a:pPr/>
              <a:t>27.01.2015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C5291820-665B-417E-B913-37568DAFF8D6}"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transition spd="med">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ED46FA2E-6C8A-4EED-BA81-6A770217E578}" type="datetimeFigureOut">
              <a:rPr lang="ru-RU" smtClean="0"/>
              <a:pPr/>
              <a:t>27.01.2015</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5291820-665B-417E-B913-37568DAFF8D6}"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spd="med">
    <p:random/>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en-US" dirty="0" smtClean="0"/>
              <a:t>British traditions </a:t>
            </a:r>
            <a:endParaRPr lang="ru-RU" dirty="0"/>
          </a:p>
        </p:txBody>
      </p:sp>
      <p:sp>
        <p:nvSpPr>
          <p:cNvPr id="3" name="Подзаголовок 2"/>
          <p:cNvSpPr>
            <a:spLocks noGrp="1"/>
          </p:cNvSpPr>
          <p:nvPr>
            <p:ph type="subTitle" idx="1"/>
          </p:nvPr>
        </p:nvSpPr>
        <p:spPr/>
        <p:txBody>
          <a:bodyPr/>
          <a:lstStyle/>
          <a:p>
            <a:r>
              <a:rPr lang="fr-CA" dirty="0" smtClean="0">
                <a:solidFill>
                  <a:schemeClr val="tx1">
                    <a:lumMod val="75000"/>
                    <a:lumOff val="25000"/>
                  </a:schemeClr>
                </a:solidFill>
              </a:rPr>
              <a:t>By</a:t>
            </a:r>
            <a:endParaRPr lang="fr-FR" dirty="0" smtClean="0">
              <a:solidFill>
                <a:schemeClr val="tx1">
                  <a:lumMod val="75000"/>
                  <a:lumOff val="25000"/>
                </a:schemeClr>
              </a:solidFill>
            </a:endParaRPr>
          </a:p>
          <a:p>
            <a:endParaRPr lang="ru-RU" dirty="0"/>
          </a:p>
        </p:txBody>
      </p:sp>
      <p:pic>
        <p:nvPicPr>
          <p:cNvPr id="67586" name="Picture 2" descr="http://upload.wikimedia.org/wikipedia/en/thumb/b/be/Flag_of_England.svg/800px-Flag_of_England.svg.png"/>
          <p:cNvPicPr>
            <a:picLocks noChangeAspect="1" noChangeArrowheads="1"/>
          </p:cNvPicPr>
          <p:nvPr/>
        </p:nvPicPr>
        <p:blipFill>
          <a:blip r:embed="rId2" cstate="print"/>
          <a:srcRect/>
          <a:stretch>
            <a:fillRect/>
          </a:stretch>
        </p:blipFill>
        <p:spPr bwMode="auto">
          <a:xfrm>
            <a:off x="3347864" y="476672"/>
            <a:ext cx="5400600" cy="3240360"/>
          </a:xfrm>
          <a:prstGeom prst="rect">
            <a:avLst/>
          </a:prstGeom>
          <a:noFill/>
        </p:spPr>
      </p:pic>
    </p:spTree>
  </p:cSld>
  <p:clrMapOvr>
    <a:masterClrMapping/>
  </p:clrMapOvr>
  <p:transition spd="med">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11560" y="2780928"/>
            <a:ext cx="8532440" cy="841248"/>
          </a:xfrm>
        </p:spPr>
        <p:txBody>
          <a:bodyPr>
            <a:noAutofit/>
          </a:bodyPr>
          <a:lstStyle/>
          <a:p>
            <a:pPr algn="ctr"/>
            <a:r>
              <a:rPr lang="en-US" sz="6000" dirty="0" smtClean="0"/>
              <a:t>The end!</a:t>
            </a:r>
            <a:endParaRPr lang="ru-RU" sz="6000" dirty="0"/>
          </a:p>
        </p:txBody>
      </p:sp>
    </p:spTree>
  </p:cSld>
  <p:clrMapOvr>
    <a:masterClrMapping/>
  </p:clrMapOvr>
  <p:transition spd="med">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solidFill>
                  <a:schemeClr val="tx1">
                    <a:lumMod val="75000"/>
                    <a:lumOff val="25000"/>
                  </a:schemeClr>
                </a:solidFill>
              </a:rPr>
              <a:t>Changes in diet over the Years</a:t>
            </a:r>
            <a:endParaRPr lang="ru-RU" dirty="0"/>
          </a:p>
        </p:txBody>
      </p:sp>
      <p:sp>
        <p:nvSpPr>
          <p:cNvPr id="3" name="Содержимое 2"/>
          <p:cNvSpPr>
            <a:spLocks noGrp="1"/>
          </p:cNvSpPr>
          <p:nvPr>
            <p:ph idx="1"/>
          </p:nvPr>
        </p:nvSpPr>
        <p:spPr/>
        <p:txBody>
          <a:bodyPr>
            <a:normAutofit fontScale="70000" lnSpcReduction="20000"/>
          </a:bodyPr>
          <a:lstStyle/>
          <a:p>
            <a:r>
              <a:rPr lang="en-US" dirty="0" smtClean="0">
                <a:solidFill>
                  <a:schemeClr val="tx1">
                    <a:lumMod val="75000"/>
                    <a:lumOff val="25000"/>
                  </a:schemeClr>
                </a:solidFill>
              </a:rPr>
              <a:t>Britain is an island between the North Sea and the Atlantic Ocean. For people living near the sea, fish and shellfish have always been popular food.</a:t>
            </a:r>
          </a:p>
          <a:p>
            <a:r>
              <a:rPr lang="en-US" dirty="0" smtClean="0">
                <a:solidFill>
                  <a:schemeClr val="tx1">
                    <a:lumMod val="75000"/>
                    <a:lumOff val="25000"/>
                  </a:schemeClr>
                </a:solidFill>
              </a:rPr>
              <a:t>Away from the sea, people first ate wild animals, but then hundreds of years ago they began keeping sheep, cows and chickens on farms. Farmers have grown fruit, vegetables and cereals (for bread making) for centuries too.</a:t>
            </a:r>
          </a:p>
          <a:p>
            <a:r>
              <a:rPr lang="en-US" dirty="0" smtClean="0">
                <a:solidFill>
                  <a:schemeClr val="tx1">
                    <a:lumMod val="75000"/>
                    <a:lumOff val="25000"/>
                  </a:schemeClr>
                </a:solidFill>
              </a:rPr>
              <a:t>During the Middle Ages (11th to 15th Century), Ships brought sugar, nuts and spices from far away. The spices were often used to hide the taste of the food which was going bad! When sailors went to foreign places they bought back more kinds of food.</a:t>
            </a:r>
          </a:p>
          <a:p>
            <a:r>
              <a:rPr lang="en-US" dirty="0" smtClean="0">
                <a:solidFill>
                  <a:schemeClr val="tx1">
                    <a:lumMod val="75000"/>
                    <a:lumOff val="25000"/>
                  </a:schemeClr>
                </a:solidFill>
              </a:rPr>
              <a:t>When fridges and freezes were invented, people could keep food much longer.</a:t>
            </a:r>
            <a:endParaRPr lang="fr-FR" sz="4400" dirty="0" smtClean="0">
              <a:solidFill>
                <a:schemeClr val="tx1">
                  <a:lumMod val="75000"/>
                  <a:lumOff val="25000"/>
                </a:schemeClr>
              </a:solidFill>
            </a:endParaRPr>
          </a:p>
          <a:p>
            <a:endParaRPr lang="ru-RU" dirty="0"/>
          </a:p>
        </p:txBody>
      </p:sp>
    </p:spTree>
  </p:cSld>
  <p:clrMapOvr>
    <a:masterClrMapping/>
  </p:clrMapOvr>
  <p:transition spd="med">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solidFill>
                  <a:schemeClr val="tx1">
                    <a:lumMod val="75000"/>
                    <a:lumOff val="25000"/>
                  </a:schemeClr>
                </a:solidFill>
              </a:rPr>
              <a:t>What food was "invented" or discovered in England?</a:t>
            </a:r>
            <a:endParaRPr lang="ru-RU" dirty="0"/>
          </a:p>
        </p:txBody>
      </p:sp>
      <p:sp>
        <p:nvSpPr>
          <p:cNvPr id="3" name="Содержимое 2"/>
          <p:cNvSpPr>
            <a:spLocks noGrp="1"/>
          </p:cNvSpPr>
          <p:nvPr>
            <p:ph idx="1"/>
          </p:nvPr>
        </p:nvSpPr>
        <p:spPr>
          <a:xfrm>
            <a:off x="304800" y="1554163"/>
            <a:ext cx="8659688" cy="2378894"/>
          </a:xfrm>
        </p:spPr>
        <p:txBody>
          <a:bodyPr>
            <a:normAutofit fontScale="92500" lnSpcReduction="20000"/>
          </a:bodyPr>
          <a:lstStyle/>
          <a:p>
            <a:r>
              <a:rPr lang="en-US" b="1" dirty="0" smtClean="0"/>
              <a:t>1762:</a:t>
            </a:r>
            <a:r>
              <a:rPr lang="en-US" dirty="0" smtClean="0"/>
              <a:t> </a:t>
            </a:r>
            <a:r>
              <a:rPr lang="en-US" b="1" dirty="0" smtClean="0"/>
              <a:t>The sandwich was invented in England.</a:t>
            </a:r>
            <a:endParaRPr lang="en-US" dirty="0" smtClean="0"/>
          </a:p>
          <a:p>
            <a:r>
              <a:rPr lang="en-US" dirty="0" smtClean="0"/>
              <a:t>There is a town named Sandwich in the south of England. John Montagu, the Earl of Sandwich invented a small meal that could be eaten with one hand while he continued his nonstop gambling.</a:t>
            </a:r>
          </a:p>
          <a:p>
            <a:endParaRPr lang="ru-RU" dirty="0"/>
          </a:p>
        </p:txBody>
      </p:sp>
      <p:pic>
        <p:nvPicPr>
          <p:cNvPr id="4098" name="Picture 2" descr="http://www.sport-bb.ru/img/pureprotein_products/sandwich_with_salmon.jpg"/>
          <p:cNvPicPr>
            <a:picLocks noChangeAspect="1" noChangeArrowheads="1"/>
          </p:cNvPicPr>
          <p:nvPr/>
        </p:nvPicPr>
        <p:blipFill>
          <a:blip r:embed="rId2" cstate="print"/>
          <a:srcRect/>
          <a:stretch>
            <a:fillRect/>
          </a:stretch>
        </p:blipFill>
        <p:spPr bwMode="auto">
          <a:xfrm>
            <a:off x="4283968" y="3645024"/>
            <a:ext cx="4392488" cy="2929506"/>
          </a:xfrm>
          <a:prstGeom prst="rect">
            <a:avLst/>
          </a:prstGeom>
          <a:noFill/>
        </p:spPr>
      </p:pic>
    </p:spTree>
  </p:cSld>
  <p:clrMapOvr>
    <a:masterClrMapping/>
  </p:clrMapOvr>
  <p:transition spd="med">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Marmite</a:t>
            </a:r>
            <a:endParaRPr lang="ru-RU" dirty="0"/>
          </a:p>
        </p:txBody>
      </p:sp>
      <p:sp>
        <p:nvSpPr>
          <p:cNvPr id="3" name="Содержимое 2"/>
          <p:cNvSpPr>
            <a:spLocks noGrp="1"/>
          </p:cNvSpPr>
          <p:nvPr>
            <p:ph idx="1"/>
          </p:nvPr>
        </p:nvSpPr>
        <p:spPr/>
        <p:txBody>
          <a:bodyPr/>
          <a:lstStyle/>
          <a:p>
            <a:r>
              <a:rPr lang="en-US" b="1" dirty="0" smtClean="0"/>
              <a:t>1902:</a:t>
            </a:r>
            <a:r>
              <a:rPr lang="en-US" dirty="0" smtClean="0"/>
              <a:t> </a:t>
            </a:r>
            <a:r>
              <a:rPr lang="en-US" b="1" dirty="0" smtClean="0"/>
              <a:t>Marmite was invented in England.</a:t>
            </a:r>
            <a:endParaRPr lang="en-US" dirty="0" smtClean="0"/>
          </a:p>
          <a:p>
            <a:r>
              <a:rPr lang="en-US" dirty="0" smtClean="0"/>
              <a:t>Marmite is dark brown-</a:t>
            </a:r>
            <a:r>
              <a:rPr lang="en-US" dirty="0" err="1" smtClean="0"/>
              <a:t>coloured</a:t>
            </a:r>
            <a:r>
              <a:rPr lang="en-US" dirty="0" smtClean="0"/>
              <a:t> </a:t>
            </a:r>
            <a:r>
              <a:rPr lang="en-US" dirty="0" err="1" smtClean="0"/>
              <a:t>savoury</a:t>
            </a:r>
            <a:r>
              <a:rPr lang="en-US" dirty="0" smtClean="0"/>
              <a:t> spread made from the yeast that is a by-product of the brewing industry. It has a very strong, slightly salty </a:t>
            </a:r>
            <a:r>
              <a:rPr lang="en-US" dirty="0" err="1" smtClean="0"/>
              <a:t>flavour</a:t>
            </a:r>
            <a:r>
              <a:rPr lang="en-US" dirty="0" smtClean="0"/>
              <a:t>. It is definitely a love-it-or-hate-it type of food.</a:t>
            </a:r>
          </a:p>
          <a:p>
            <a:endParaRPr lang="ru-RU" dirty="0" smtClean="0"/>
          </a:p>
          <a:p>
            <a:endParaRPr lang="ru-RU" dirty="0"/>
          </a:p>
        </p:txBody>
      </p:sp>
      <p:pic>
        <p:nvPicPr>
          <p:cNvPr id="3074" name="Picture 2" descr="http://i.telegraph.co.uk/multimedia/archive/02069/C269NA_2069508c.jpg"/>
          <p:cNvPicPr>
            <a:picLocks noChangeAspect="1" noChangeArrowheads="1"/>
          </p:cNvPicPr>
          <p:nvPr/>
        </p:nvPicPr>
        <p:blipFill>
          <a:blip r:embed="rId2" cstate="print"/>
          <a:srcRect/>
          <a:stretch>
            <a:fillRect/>
          </a:stretch>
        </p:blipFill>
        <p:spPr bwMode="auto">
          <a:xfrm>
            <a:off x="3923928" y="4149080"/>
            <a:ext cx="3816424" cy="2381118"/>
          </a:xfrm>
          <a:prstGeom prst="rect">
            <a:avLst/>
          </a:prstGeom>
          <a:noFill/>
        </p:spPr>
      </p:pic>
    </p:spTree>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err="1" smtClean="0"/>
              <a:t>hP</a:t>
            </a:r>
            <a:r>
              <a:rPr lang="en-US" b="1" dirty="0" smtClean="0"/>
              <a:t> Sauce</a:t>
            </a:r>
            <a:endParaRPr lang="ru-RU" dirty="0"/>
          </a:p>
        </p:txBody>
      </p:sp>
      <p:sp>
        <p:nvSpPr>
          <p:cNvPr id="3" name="Содержимое 2"/>
          <p:cNvSpPr>
            <a:spLocks noGrp="1"/>
          </p:cNvSpPr>
          <p:nvPr>
            <p:ph idx="1"/>
          </p:nvPr>
        </p:nvSpPr>
        <p:spPr>
          <a:xfrm>
            <a:off x="304800" y="1554163"/>
            <a:ext cx="8659688" cy="3675038"/>
          </a:xfrm>
        </p:spPr>
        <p:txBody>
          <a:bodyPr>
            <a:normAutofit fontScale="70000" lnSpcReduction="20000"/>
          </a:bodyPr>
          <a:lstStyle/>
          <a:p>
            <a:r>
              <a:rPr lang="en-US" b="1" dirty="0" smtClean="0"/>
              <a:t>HP Sauce was invented in England</a:t>
            </a:r>
            <a:r>
              <a:rPr lang="en-US" dirty="0" smtClean="0"/>
              <a:t> at the end of the 19th century by </a:t>
            </a:r>
            <a:r>
              <a:rPr lang="en-US" dirty="0" err="1" smtClean="0"/>
              <a:t>Mr</a:t>
            </a:r>
            <a:r>
              <a:rPr lang="en-US" dirty="0" smtClean="0"/>
              <a:t> </a:t>
            </a:r>
            <a:r>
              <a:rPr lang="en-US" dirty="0" err="1" smtClean="0"/>
              <a:t>Garton</a:t>
            </a:r>
            <a:r>
              <a:rPr lang="en-US" dirty="0" smtClean="0"/>
              <a:t>, a Nottingham grocer. He was down on his luck and couldn't pay his bills, so when Edwin Samson Moore, owner of the Midland Vinegar Company, offered to cancel his debt with the company and pay him £150 for the recipe, plus the use of the name HP, </a:t>
            </a:r>
            <a:r>
              <a:rPr lang="en-US" dirty="0" err="1" smtClean="0"/>
              <a:t>Garton</a:t>
            </a:r>
            <a:r>
              <a:rPr lang="en-US" dirty="0" smtClean="0"/>
              <a:t> jumped at the chance.</a:t>
            </a:r>
          </a:p>
          <a:p>
            <a:r>
              <a:rPr lang="en-US" dirty="0" smtClean="0"/>
              <a:t>Moore had been looking around for some time for a sauce to manufacture and market. He liked both the taste and the name of </a:t>
            </a:r>
            <a:r>
              <a:rPr lang="en-US" dirty="0" err="1" smtClean="0"/>
              <a:t>Garton's</a:t>
            </a:r>
            <a:r>
              <a:rPr lang="en-US" dirty="0" smtClean="0"/>
              <a:t> HP Sauce, which had an appropriately patriotic ring to it. The HP stood for Houses of Parliament, as it was </a:t>
            </a:r>
            <a:r>
              <a:rPr lang="en-US" dirty="0" err="1" smtClean="0"/>
              <a:t>rumoured</a:t>
            </a:r>
            <a:r>
              <a:rPr lang="en-US" dirty="0" smtClean="0"/>
              <a:t> that the sauce had been seen gracing the tables of one of the dining rooms there.</a:t>
            </a:r>
          </a:p>
          <a:p>
            <a:endParaRPr lang="ru-RU" dirty="0"/>
          </a:p>
        </p:txBody>
      </p:sp>
      <p:pic>
        <p:nvPicPr>
          <p:cNvPr id="2050" name="Picture 2" descr="http://i.telegraph.co.uk/multimedia/archive/01318/hp-sauce_1318716c.jpg"/>
          <p:cNvPicPr>
            <a:picLocks noChangeAspect="1" noChangeArrowheads="1"/>
          </p:cNvPicPr>
          <p:nvPr/>
        </p:nvPicPr>
        <p:blipFill>
          <a:blip r:embed="rId2" cstate="print"/>
          <a:srcRect/>
          <a:stretch>
            <a:fillRect/>
          </a:stretch>
        </p:blipFill>
        <p:spPr bwMode="auto">
          <a:xfrm>
            <a:off x="4788024" y="4648919"/>
            <a:ext cx="3528392" cy="2209081"/>
          </a:xfrm>
          <a:prstGeom prst="rect">
            <a:avLst/>
          </a:prstGeom>
          <a:noFill/>
        </p:spPr>
      </p:pic>
    </p:spTree>
  </p:cSld>
  <p:clrMapOvr>
    <a:masterClrMapping/>
  </p:clrMapOvr>
  <p:transition spd="med">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smtClean="0"/>
              <a:t>Worcestershire Sauce</a:t>
            </a:r>
            <a:r>
              <a:rPr lang="en-US" dirty="0" smtClean="0"/>
              <a:t> (Worcester Sauce)</a:t>
            </a:r>
            <a:br>
              <a:rPr lang="en-US" dirty="0" smtClean="0"/>
            </a:br>
            <a:endParaRPr lang="ru-RU" dirty="0"/>
          </a:p>
        </p:txBody>
      </p:sp>
      <p:sp>
        <p:nvSpPr>
          <p:cNvPr id="3" name="Содержимое 2"/>
          <p:cNvSpPr>
            <a:spLocks noGrp="1"/>
          </p:cNvSpPr>
          <p:nvPr>
            <p:ph idx="1"/>
          </p:nvPr>
        </p:nvSpPr>
        <p:spPr>
          <a:xfrm>
            <a:off x="251520" y="1124744"/>
            <a:ext cx="8659688" cy="3242989"/>
          </a:xfrm>
        </p:spPr>
        <p:txBody>
          <a:bodyPr>
            <a:normAutofit fontScale="92500" lnSpcReduction="20000"/>
          </a:bodyPr>
          <a:lstStyle/>
          <a:p>
            <a:r>
              <a:rPr lang="en-US" dirty="0" smtClean="0"/>
              <a:t>1837 John Lea and William </a:t>
            </a:r>
            <a:r>
              <a:rPr lang="en-US" dirty="0" err="1" smtClean="0"/>
              <a:t>Perrins</a:t>
            </a:r>
            <a:r>
              <a:rPr lang="en-US" dirty="0" smtClean="0"/>
              <a:t> of Worcester, England started manufacturing Worcester Sauce (Worcestershire).</a:t>
            </a:r>
          </a:p>
          <a:p>
            <a:r>
              <a:rPr lang="en-US" dirty="0" smtClean="0"/>
              <a:t>Worcester sauce was originally an Indian recipe, brought back to Britain by Lord Marcus </a:t>
            </a:r>
            <a:r>
              <a:rPr lang="en-US" dirty="0" err="1" smtClean="0"/>
              <a:t>Sandys</a:t>
            </a:r>
            <a:r>
              <a:rPr lang="en-US" dirty="0" smtClean="0"/>
              <a:t>, ex-Governor of Bengal. He asked two chemists, John Lea and William </a:t>
            </a:r>
            <a:r>
              <a:rPr lang="en-US" dirty="0" err="1" smtClean="0"/>
              <a:t>Perrins</a:t>
            </a:r>
            <a:r>
              <a:rPr lang="en-US" dirty="0" smtClean="0"/>
              <a:t>, to make up a batch of sauce from his recipe.</a:t>
            </a:r>
          </a:p>
          <a:p>
            <a:pPr>
              <a:buNone/>
            </a:pPr>
            <a:endParaRPr lang="en-US" dirty="0" smtClean="0"/>
          </a:p>
          <a:p>
            <a:endParaRPr lang="ru-RU" dirty="0"/>
          </a:p>
        </p:txBody>
      </p:sp>
      <p:pic>
        <p:nvPicPr>
          <p:cNvPr id="1026" name="Picture 2" descr="http://www.foodsofengland.co.uk/strtn.jpg"/>
          <p:cNvPicPr>
            <a:picLocks noChangeAspect="1" noChangeArrowheads="1"/>
          </p:cNvPicPr>
          <p:nvPr/>
        </p:nvPicPr>
        <p:blipFill>
          <a:blip r:embed="rId2" cstate="print"/>
          <a:srcRect/>
          <a:stretch>
            <a:fillRect/>
          </a:stretch>
        </p:blipFill>
        <p:spPr bwMode="auto">
          <a:xfrm>
            <a:off x="5148064" y="3877398"/>
            <a:ext cx="2808312" cy="2980602"/>
          </a:xfrm>
          <a:prstGeom prst="rect">
            <a:avLst/>
          </a:prstGeom>
          <a:noFill/>
        </p:spPr>
      </p:pic>
    </p:spTree>
  </p:cSld>
  <p:clrMapOvr>
    <a:masterClrMapping/>
  </p:clrMapOvr>
  <p:transition spd="med">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AFTERNOON TEA (The traditional 4 o'clock tea)</a:t>
            </a:r>
            <a:endParaRPr lang="ru-RU" dirty="0"/>
          </a:p>
        </p:txBody>
      </p:sp>
      <p:sp>
        <p:nvSpPr>
          <p:cNvPr id="3" name="Содержимое 2"/>
          <p:cNvSpPr>
            <a:spLocks noGrp="1"/>
          </p:cNvSpPr>
          <p:nvPr>
            <p:ph idx="1"/>
          </p:nvPr>
        </p:nvSpPr>
        <p:spPr/>
        <p:txBody>
          <a:bodyPr>
            <a:normAutofit fontScale="85000" lnSpcReduction="20000"/>
          </a:bodyPr>
          <a:lstStyle/>
          <a:p>
            <a:pPr>
              <a:buNone/>
            </a:pPr>
            <a:r>
              <a:rPr lang="en-US" dirty="0" smtClean="0"/>
              <a:t>This is a small meal, not a drink. Traditionally it consists of </a:t>
            </a:r>
            <a:r>
              <a:rPr lang="en-US" b="1" dirty="0" smtClean="0"/>
              <a:t>tea</a:t>
            </a:r>
            <a:r>
              <a:rPr lang="en-US" dirty="0" smtClean="0"/>
              <a:t> (or coffee) served with either of the following:</a:t>
            </a:r>
          </a:p>
          <a:p>
            <a:r>
              <a:rPr lang="en-US" b="1" dirty="0" smtClean="0"/>
              <a:t>Freshly baked scones</a:t>
            </a:r>
            <a:r>
              <a:rPr lang="en-US" dirty="0" smtClean="0"/>
              <a:t> served with cream and jam (Known as a cream tea)</a:t>
            </a:r>
          </a:p>
          <a:p>
            <a:r>
              <a:rPr lang="en-US" b="1" dirty="0" smtClean="0"/>
              <a:t>Afternoon tea sandwiches</a:t>
            </a:r>
            <a:r>
              <a:rPr lang="en-US" dirty="0" smtClean="0"/>
              <a:t> - thinly sliced cucumber sandwiches with the crusts cut off.</a:t>
            </a:r>
          </a:p>
          <a:p>
            <a:r>
              <a:rPr lang="en-US" b="1" dirty="0" smtClean="0"/>
              <a:t>Assorted pastries</a:t>
            </a:r>
            <a:endParaRPr lang="en-US" dirty="0" smtClean="0"/>
          </a:p>
          <a:p>
            <a:r>
              <a:rPr lang="en-US" dirty="0" smtClean="0"/>
              <a:t>Afternoon tea became popular about one hundred and fifty years ago, when rich ladies invited their friends to their houses for an afternoon cup of tea. They started offering their visitors sandwiches and cakes too. Soon everyone was enjoying Afternoon tea</a:t>
            </a:r>
          </a:p>
          <a:p>
            <a:endParaRPr lang="ru-RU" dirty="0"/>
          </a:p>
        </p:txBody>
      </p:sp>
    </p:spTree>
  </p:cSld>
  <p:clrMapOvr>
    <a:masterClrMapping/>
  </p:clrMapOvr>
  <p:transition spd="med">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HIGH TEA (The traditional 6 o'clock tea) </a:t>
            </a:r>
            <a:endParaRPr lang="ru-RU" dirty="0"/>
          </a:p>
        </p:txBody>
      </p:sp>
      <p:sp>
        <p:nvSpPr>
          <p:cNvPr id="3" name="Содержимое 2"/>
          <p:cNvSpPr>
            <a:spLocks noGrp="1"/>
          </p:cNvSpPr>
          <p:nvPr>
            <p:ph idx="1"/>
          </p:nvPr>
        </p:nvSpPr>
        <p:spPr/>
        <p:txBody>
          <a:bodyPr>
            <a:normAutofit fontScale="85000" lnSpcReduction="20000"/>
          </a:bodyPr>
          <a:lstStyle/>
          <a:p>
            <a:r>
              <a:rPr lang="en-US" dirty="0" smtClean="0"/>
              <a:t>The British working population did not have Afternoon Tea. They had a meal about midday, and a meal after work, between five and seven o'clock. This meal was called 'high tea' or just 'tea'.</a:t>
            </a:r>
          </a:p>
          <a:p>
            <a:r>
              <a:rPr lang="en-US" dirty="0" smtClean="0"/>
              <a:t>Traditionally eaten early evening, High tea was a substantial meal that combined delicious sweet foods, such as scones, cakes, buns or tea breads, with tempting </a:t>
            </a:r>
            <a:r>
              <a:rPr lang="en-US" dirty="0" err="1" smtClean="0"/>
              <a:t>savouries</a:t>
            </a:r>
            <a:r>
              <a:rPr lang="en-US" dirty="0" smtClean="0"/>
              <a:t>, such as cheese on toast, toasted crumpets, cold meats and pickles or poached eggs on toast. This meal is now often replaced with a supper due to people eating their main meal in the evenings rather than at midday.</a:t>
            </a:r>
          </a:p>
          <a:p>
            <a:endParaRPr lang="ru-RU" dirty="0"/>
          </a:p>
        </p:txBody>
      </p:sp>
    </p:spTree>
  </p:cSld>
  <p:clrMapOvr>
    <a:masterClrMapping/>
  </p:clrMapOvr>
  <p:transition spd="med">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610" name="Picture 2" descr="http://img0.liveinternet.ru/images/attach/c/3/77/934/77934246_large_76980412_large_3419483_0008998312H.jpg"/>
          <p:cNvPicPr>
            <a:picLocks noChangeAspect="1" noChangeArrowheads="1"/>
          </p:cNvPicPr>
          <p:nvPr/>
        </p:nvPicPr>
        <p:blipFill>
          <a:blip r:embed="rId2" cstate="print"/>
          <a:srcRect/>
          <a:stretch>
            <a:fillRect/>
          </a:stretch>
        </p:blipFill>
        <p:spPr bwMode="auto">
          <a:xfrm>
            <a:off x="5076056" y="4221088"/>
            <a:ext cx="3635896" cy="2423931"/>
          </a:xfrm>
          <a:prstGeom prst="rect">
            <a:avLst/>
          </a:prstGeom>
          <a:noFill/>
        </p:spPr>
      </p:pic>
      <p:sp>
        <p:nvSpPr>
          <p:cNvPr id="2" name="Заголовок 1"/>
          <p:cNvSpPr>
            <a:spLocks noGrp="1"/>
          </p:cNvSpPr>
          <p:nvPr>
            <p:ph type="title"/>
          </p:nvPr>
        </p:nvSpPr>
        <p:spPr/>
        <p:txBody>
          <a:bodyPr/>
          <a:lstStyle/>
          <a:p>
            <a:r>
              <a:rPr lang="en-US" dirty="0" smtClean="0"/>
              <a:t>tea</a:t>
            </a:r>
            <a:endParaRPr lang="ru-RU" dirty="0"/>
          </a:p>
        </p:txBody>
      </p:sp>
      <p:sp>
        <p:nvSpPr>
          <p:cNvPr id="3" name="Содержимое 2"/>
          <p:cNvSpPr>
            <a:spLocks noGrp="1"/>
          </p:cNvSpPr>
          <p:nvPr>
            <p:ph idx="1"/>
          </p:nvPr>
        </p:nvSpPr>
        <p:spPr>
          <a:xfrm>
            <a:off x="251520" y="1196752"/>
            <a:ext cx="8686800" cy="4525963"/>
          </a:xfrm>
        </p:spPr>
        <p:txBody>
          <a:bodyPr/>
          <a:lstStyle/>
          <a:p>
            <a:r>
              <a:rPr lang="en-US" b="1" dirty="0" smtClean="0"/>
              <a:t>The traditional way of making tea is:</a:t>
            </a:r>
          </a:p>
          <a:p>
            <a:pPr lvl="2"/>
            <a:r>
              <a:rPr lang="en-US" dirty="0" smtClean="0"/>
              <a:t>Boil some fresh cold water. (We use an electric kettle to boil water)</a:t>
            </a:r>
          </a:p>
          <a:p>
            <a:pPr lvl="2"/>
            <a:r>
              <a:rPr lang="en-US" dirty="0" smtClean="0"/>
              <a:t>Put some hot water into the teapot to make it warm.</a:t>
            </a:r>
          </a:p>
          <a:p>
            <a:pPr lvl="2"/>
            <a:r>
              <a:rPr lang="en-US" dirty="0" smtClean="0"/>
              <a:t>Pour the water away</a:t>
            </a:r>
          </a:p>
          <a:p>
            <a:pPr lvl="2"/>
            <a:r>
              <a:rPr lang="en-US" dirty="0" smtClean="0"/>
              <a:t>Put one teaspoon of tea-leaves per person, and one extra tea-spoon, into the pot.</a:t>
            </a:r>
          </a:p>
          <a:p>
            <a:pPr lvl="2"/>
            <a:r>
              <a:rPr lang="en-US" dirty="0" smtClean="0"/>
              <a:t>Pour boiling water onto </a:t>
            </a:r>
            <a:r>
              <a:rPr lang="en-US" dirty="0" smtClean="0">
                <a:solidFill>
                  <a:schemeClr val="tx1">
                    <a:lumMod val="75000"/>
                    <a:lumOff val="25000"/>
                  </a:schemeClr>
                </a:solidFill>
              </a:rPr>
              <a:t>the t</a:t>
            </a:r>
            <a:r>
              <a:rPr lang="en-US" dirty="0" smtClean="0">
                <a:solidFill>
                  <a:schemeClr val="bg1"/>
                </a:solidFill>
              </a:rPr>
              <a:t>ea.</a:t>
            </a:r>
          </a:p>
          <a:p>
            <a:pPr lvl="2"/>
            <a:r>
              <a:rPr lang="en-US" dirty="0" smtClean="0"/>
              <a:t>Leave for a few minutes.</a:t>
            </a:r>
          </a:p>
          <a:p>
            <a:pPr lvl="2"/>
            <a:r>
              <a:rPr lang="en-US" dirty="0" smtClean="0"/>
              <a:t>Serve</a:t>
            </a:r>
          </a:p>
          <a:p>
            <a:endParaRPr lang="ru-RU" dirty="0"/>
          </a:p>
        </p:txBody>
      </p:sp>
    </p:spTree>
  </p:cSld>
  <p:clrMapOvr>
    <a:masterClrMapping/>
  </p:clrMapOvr>
  <p:transition spd="med">
    <p:rand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53</TotalTime>
  <Words>443</Words>
  <Application>Microsoft Office PowerPoint</Application>
  <PresentationFormat>Экран (4:3)</PresentationFormat>
  <Paragraphs>38</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Трек</vt:lpstr>
      <vt:lpstr>British traditions </vt:lpstr>
      <vt:lpstr>Changes in diet over the Years</vt:lpstr>
      <vt:lpstr>What food was "invented" or discovered in England?</vt:lpstr>
      <vt:lpstr>Marmite</vt:lpstr>
      <vt:lpstr>hP Sauce</vt:lpstr>
      <vt:lpstr>Worcestershire Sauce (Worcester Sauce) </vt:lpstr>
      <vt:lpstr>AFTERNOON TEA (The traditional 4 o'clock tea)</vt:lpstr>
      <vt:lpstr>HIGH TEA (The traditional 6 o'clock tea) </vt:lpstr>
      <vt:lpstr>tea</vt:lpstr>
      <vt:lpstr>The end!</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Я</dc:creator>
  <cp:lastModifiedBy>Я</cp:lastModifiedBy>
  <cp:revision>7</cp:revision>
  <dcterms:created xsi:type="dcterms:W3CDTF">2014-12-15T19:52:51Z</dcterms:created>
  <dcterms:modified xsi:type="dcterms:W3CDTF">2015-01-27T18:11:06Z</dcterms:modified>
</cp:coreProperties>
</file>