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61" r:id="rId3"/>
    <p:sldId id="258" r:id="rId4"/>
    <p:sldId id="257" r:id="rId5"/>
    <p:sldId id="259" r:id="rId6"/>
    <p:sldId id="260"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01670" y="680310"/>
            <a:ext cx="8246070" cy="763525"/>
          </a:xfrm>
          <a:effectLst>
            <a:outerShdw blurRad="50800" dist="25400" dir="2700000" algn="tl" rotWithShape="0">
              <a:srgbClr val="002060">
                <a:alpha val="56000"/>
              </a:srgbClr>
            </a:outerShdw>
          </a:effectLst>
        </p:spPr>
        <p:txBody>
          <a:bodyPr>
            <a:normAutofit/>
          </a:bodyPr>
          <a:lstStyle>
            <a:lvl1pPr algn="l">
              <a:defRPr sz="3600">
                <a:solidFill>
                  <a:schemeClr val="bg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01670" y="1443835"/>
            <a:ext cx="6400800" cy="610820"/>
          </a:xfrm>
        </p:spPr>
        <p:txBody>
          <a:bodyPr>
            <a:normAutofit/>
          </a:bodyPr>
          <a:lstStyle>
            <a:lvl1pPr marL="0" indent="0" algn="l">
              <a:buNone/>
              <a:defRPr sz="26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46070" cy="610820"/>
          </a:xfrm>
          <a:effectLst>
            <a:outerShdw blurRad="50800" dist="25400" dir="2700000" algn="ctr" rotWithShape="0">
              <a:srgbClr val="002060">
                <a:alpha val="82000"/>
              </a:srgbClr>
            </a:outerShdw>
          </a:effectLst>
        </p:spPr>
        <p:txBody>
          <a:bodyPr>
            <a:normAutofit/>
          </a:bodyPr>
          <a:lstStyle>
            <a:lvl1pPr algn="r">
              <a:defRPr sz="3600">
                <a:solidFill>
                  <a:schemeClr val="bg1"/>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8965" y="2054655"/>
            <a:ext cx="8246070" cy="4123035"/>
          </a:xfrm>
        </p:spPr>
        <p:txBody>
          <a:bodyPr/>
          <a:lstStyle>
            <a:lvl1pPr>
              <a:defRPr sz="2800">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5" y="527605"/>
            <a:ext cx="7168900" cy="684885"/>
          </a:xfrm>
          <a:effectLst>
            <a:outerShdw blurRad="50800" dist="25400" dir="2700000" algn="ctr" rotWithShape="0">
              <a:srgbClr val="002060">
                <a:alpha val="60000"/>
              </a:srgbClr>
            </a:outerShdw>
          </a:effectLst>
        </p:spPr>
        <p:txBody>
          <a:bodyPr>
            <a:normAutofit/>
          </a:bodyPr>
          <a:lstStyle>
            <a:lvl1pPr algn="l">
              <a:defRPr sz="3600">
                <a:solidFill>
                  <a:schemeClr val="bg1"/>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1670605" y="1443835"/>
            <a:ext cx="7168900" cy="427574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1670" y="1369770"/>
            <a:ext cx="8076895" cy="532180"/>
          </a:xfrm>
          <a:effectLst>
            <a:outerShdw blurRad="50800" dist="25400" dir="2700000" algn="ctr" rotWithShape="0">
              <a:srgbClr val="002060">
                <a:alpha val="75000"/>
              </a:srgbClr>
            </a:outerShdw>
          </a:effectLst>
        </p:spPr>
        <p:txBody>
          <a:bodyPr>
            <a:normAutofit/>
          </a:bodyPr>
          <a:lstStyle>
            <a:lvl1pPr algn="r">
              <a:defRPr sz="3600">
                <a:solidFill>
                  <a:schemeClr val="bg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1670" y="2054655"/>
            <a:ext cx="3817625" cy="773424"/>
          </a:xfrm>
        </p:spPr>
        <p:txBody>
          <a:bodyPr anchor="b"/>
          <a:lstStyle>
            <a:lvl1pPr marL="0" indent="0">
              <a:buNone/>
              <a:defRPr sz="2400" b="1"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1670" y="2818180"/>
            <a:ext cx="3817625"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77410" y="2054655"/>
            <a:ext cx="3817625" cy="773424"/>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77410" y="2818180"/>
            <a:ext cx="3817625"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09.02.2014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09.02.2014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786058"/>
            <a:ext cx="7990516" cy="1229545"/>
          </a:xfrm>
        </p:spPr>
        <p:txBody>
          <a:bodyPr>
            <a:noAutofit/>
          </a:bodyPr>
          <a:lstStyle/>
          <a:p>
            <a:r>
              <a:rPr lang="en-US" sz="8800" dirty="0" smtClean="0"/>
              <a:t> Water pollution</a:t>
            </a:r>
            <a:endParaRPr lang="uk-UA" sz="8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4214818"/>
            <a:ext cx="8246070" cy="2643182"/>
          </a:xfrm>
        </p:spPr>
        <p:txBody>
          <a:bodyPr>
            <a:normAutofit/>
          </a:bodyPr>
          <a:lstStyle/>
          <a:p>
            <a:pPr algn="ctr">
              <a:buNone/>
            </a:pPr>
            <a:r>
              <a:rPr lang="en-US" dirty="0" smtClean="0">
                <a:solidFill>
                  <a:schemeClr val="bg1"/>
                </a:solidFill>
              </a:rPr>
              <a:t>Water pollution is one of the famous and one of the largest problems in our world. Water is the giver and the taker of life. It covers most of the planet and has a huge influence on our lives. We can not live without water and are always dependable on it. </a:t>
            </a:r>
            <a:endParaRPr lang="uk-UA" dirty="0">
              <a:solidFill>
                <a:schemeClr val="bg1"/>
              </a:solidFill>
            </a:endParaRPr>
          </a:p>
        </p:txBody>
      </p:sp>
      <p:pic>
        <p:nvPicPr>
          <p:cNvPr id="4" name="Рисунок 3" descr="03b7694788ef0elgif19062012112559_w300.gif"/>
          <p:cNvPicPr>
            <a:picLocks noChangeAspect="1"/>
          </p:cNvPicPr>
          <p:nvPr/>
        </p:nvPicPr>
        <p:blipFill>
          <a:blip r:embed="rId2"/>
          <a:stretch>
            <a:fillRect/>
          </a:stretch>
        </p:blipFill>
        <p:spPr>
          <a:xfrm>
            <a:off x="5143504" y="1142984"/>
            <a:ext cx="3725954" cy="3071834"/>
          </a:xfrm>
          <a:prstGeom prst="rect">
            <a:avLst/>
          </a:prstGeom>
          <a:ln>
            <a:noFill/>
          </a:ln>
          <a:effectLst>
            <a:softEdge rad="112500"/>
          </a:effectLst>
        </p:spPr>
      </p:pic>
      <p:pic>
        <p:nvPicPr>
          <p:cNvPr id="5" name="Рисунок 4" descr="image002.jpg"/>
          <p:cNvPicPr>
            <a:picLocks noChangeAspect="1"/>
          </p:cNvPicPr>
          <p:nvPr/>
        </p:nvPicPr>
        <p:blipFill>
          <a:blip r:embed="rId3"/>
          <a:stretch>
            <a:fillRect/>
          </a:stretch>
        </p:blipFill>
        <p:spPr>
          <a:xfrm>
            <a:off x="500034" y="1643050"/>
            <a:ext cx="3883072" cy="265533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9" y="1785926"/>
            <a:ext cx="4357717" cy="4643470"/>
          </a:xfrm>
        </p:spPr>
        <p:txBody>
          <a:bodyPr>
            <a:normAutofit fontScale="92500"/>
          </a:bodyPr>
          <a:lstStyle/>
          <a:p>
            <a:pPr algn="ctr" fontAlgn="t">
              <a:buNone/>
            </a:pPr>
            <a:r>
              <a:rPr lang="en-US" sz="3100" dirty="0" smtClean="0">
                <a:solidFill>
                  <a:schemeClr val="bg1"/>
                </a:solidFill>
              </a:rPr>
              <a:t>People </a:t>
            </a:r>
            <a:r>
              <a:rPr lang="en-US" sz="3100" dirty="0" smtClean="0">
                <a:solidFill>
                  <a:schemeClr val="bg1"/>
                </a:solidFill>
              </a:rPr>
              <a:t>in Africa cannot drink clean water; their children die because a big part of our water has been polluted. Children in Kenya often have to go many kilometers to collect drinking water. At all over 2 million people don’t have clean water. </a:t>
            </a:r>
            <a:endParaRPr lang="uk-UA" dirty="0"/>
          </a:p>
        </p:txBody>
      </p:sp>
      <p:pic>
        <p:nvPicPr>
          <p:cNvPr id="6" name="Рисунок 5" descr="43052.jpg"/>
          <p:cNvPicPr>
            <a:picLocks noChangeAspect="1"/>
          </p:cNvPicPr>
          <p:nvPr/>
        </p:nvPicPr>
        <p:blipFill>
          <a:blip r:embed="rId2"/>
          <a:stretch>
            <a:fillRect/>
          </a:stretch>
        </p:blipFill>
        <p:spPr>
          <a:xfrm>
            <a:off x="4786314" y="1500174"/>
            <a:ext cx="4054821" cy="51435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1" y="857232"/>
            <a:ext cx="3837283" cy="5320458"/>
          </a:xfrm>
        </p:spPr>
        <p:txBody>
          <a:bodyPr/>
          <a:lstStyle/>
          <a:p>
            <a:pPr algn="ctr" fontAlgn="t">
              <a:buNone/>
            </a:pPr>
            <a:r>
              <a:rPr lang="en-US" dirty="0" smtClean="0">
                <a:solidFill>
                  <a:schemeClr val="bg1"/>
                </a:solidFill>
              </a:rPr>
              <a:t>If </a:t>
            </a:r>
            <a:r>
              <a:rPr lang="en-US" dirty="0" smtClean="0">
                <a:solidFill>
                  <a:schemeClr val="bg1"/>
                </a:solidFill>
              </a:rPr>
              <a:t>we drink polluted </a:t>
            </a:r>
            <a:endParaRPr lang="en-US" dirty="0" smtClean="0">
              <a:solidFill>
                <a:schemeClr val="bg1"/>
              </a:solidFill>
            </a:endParaRPr>
          </a:p>
          <a:p>
            <a:pPr algn="ctr" fontAlgn="t">
              <a:buNone/>
            </a:pPr>
            <a:r>
              <a:rPr lang="en-US" dirty="0" smtClean="0">
                <a:solidFill>
                  <a:schemeClr val="bg1"/>
                </a:solidFill>
              </a:rPr>
              <a:t>water </a:t>
            </a:r>
            <a:r>
              <a:rPr lang="en-US" dirty="0" smtClean="0">
                <a:solidFill>
                  <a:schemeClr val="bg1"/>
                </a:solidFill>
              </a:rPr>
              <a:t>or eat junky </a:t>
            </a:r>
            <a:r>
              <a:rPr lang="en-US" dirty="0" smtClean="0">
                <a:solidFill>
                  <a:schemeClr val="bg1"/>
                </a:solidFill>
              </a:rPr>
              <a:t>food,</a:t>
            </a:r>
          </a:p>
          <a:p>
            <a:pPr algn="ctr" fontAlgn="t">
              <a:buNone/>
            </a:pPr>
            <a:r>
              <a:rPr lang="en-US" dirty="0" smtClean="0">
                <a:solidFill>
                  <a:schemeClr val="bg1"/>
                </a:solidFill>
              </a:rPr>
              <a:t>we </a:t>
            </a:r>
            <a:r>
              <a:rPr lang="en-US" dirty="0" smtClean="0">
                <a:solidFill>
                  <a:schemeClr val="bg1"/>
                </a:solidFill>
              </a:rPr>
              <a:t>have problems with health</a:t>
            </a:r>
            <a:r>
              <a:rPr lang="en-US" dirty="0" smtClean="0">
                <a:solidFill>
                  <a:schemeClr val="bg1"/>
                </a:solidFill>
              </a:rPr>
              <a:t>.</a:t>
            </a:r>
          </a:p>
        </p:txBody>
      </p:sp>
      <p:pic>
        <p:nvPicPr>
          <p:cNvPr id="4" name="Рисунок 3" descr="wg8.jpg"/>
          <p:cNvPicPr>
            <a:picLocks noChangeAspect="1"/>
          </p:cNvPicPr>
          <p:nvPr/>
        </p:nvPicPr>
        <p:blipFill>
          <a:blip r:embed="rId2"/>
          <a:stretch>
            <a:fillRect/>
          </a:stretch>
        </p:blipFill>
        <p:spPr>
          <a:xfrm>
            <a:off x="500034" y="1857364"/>
            <a:ext cx="3571880" cy="2857504"/>
          </a:xfrm>
          <a:prstGeom prst="rect">
            <a:avLst/>
          </a:prstGeom>
          <a:ln>
            <a:noFill/>
          </a:ln>
          <a:effectLst>
            <a:softEdge rad="112500"/>
          </a:effectLst>
        </p:spPr>
      </p:pic>
      <p:sp>
        <p:nvSpPr>
          <p:cNvPr id="5" name="TextBox 4"/>
          <p:cNvSpPr txBox="1"/>
          <p:nvPr/>
        </p:nvSpPr>
        <p:spPr>
          <a:xfrm>
            <a:off x="714348" y="4786323"/>
            <a:ext cx="2928958" cy="1384995"/>
          </a:xfrm>
          <a:prstGeom prst="rect">
            <a:avLst/>
          </a:prstGeom>
          <a:noFill/>
        </p:spPr>
        <p:txBody>
          <a:bodyPr wrap="square" rtlCol="0">
            <a:spAutoFit/>
          </a:bodyPr>
          <a:lstStyle/>
          <a:p>
            <a:r>
              <a:rPr lang="en-US" sz="2800" dirty="0" smtClean="0">
                <a:solidFill>
                  <a:schemeClr val="bg1"/>
                </a:solidFill>
              </a:rPr>
              <a:t>It is very important to preserve water for the future. </a:t>
            </a:r>
            <a:endParaRPr lang="uk-UA" sz="2800" dirty="0"/>
          </a:p>
        </p:txBody>
      </p:sp>
      <p:pic>
        <p:nvPicPr>
          <p:cNvPr id="8" name="Рисунок 7" descr="x_c723db6b.jpg"/>
          <p:cNvPicPr>
            <a:picLocks noChangeAspect="1"/>
          </p:cNvPicPr>
          <p:nvPr/>
        </p:nvPicPr>
        <p:blipFill>
          <a:blip r:embed="rId3"/>
          <a:stretch>
            <a:fillRect/>
          </a:stretch>
        </p:blipFill>
        <p:spPr>
          <a:xfrm>
            <a:off x="4500562" y="2928934"/>
            <a:ext cx="4286280" cy="341471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style.rotation</p:attrName>
                                        </p:attrNameLst>
                                      </p:cBhvr>
                                      <p:tavLst>
                                        <p:tav tm="0">
                                          <p:val>
                                            <p:fltVal val="720"/>
                                          </p:val>
                                        </p:tav>
                                        <p:tav tm="100000">
                                          <p:val>
                                            <p:fltVal val="0"/>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3" y="4857760"/>
            <a:ext cx="8195001" cy="1857388"/>
          </a:xfrm>
        </p:spPr>
        <p:txBody>
          <a:bodyPr>
            <a:normAutofit/>
          </a:bodyPr>
          <a:lstStyle/>
          <a:p>
            <a:pPr algn="ctr" fontAlgn="t">
              <a:buNone/>
            </a:pPr>
            <a:r>
              <a:rPr lang="en-US" dirty="0" smtClean="0">
                <a:solidFill>
                  <a:schemeClr val="bg1"/>
                </a:solidFill>
              </a:rPr>
              <a:t>Many ships pour oil and wastes into the seas and rivers. As a result, they are dirty and the fish is poisonous and not good for eating. Many seas are used for dumping industrial and nuclear waste. </a:t>
            </a:r>
          </a:p>
          <a:p>
            <a:endParaRPr lang="uk-UA" dirty="0" smtClean="0"/>
          </a:p>
          <a:p>
            <a:endParaRPr lang="uk-UA" dirty="0"/>
          </a:p>
        </p:txBody>
      </p:sp>
      <p:pic>
        <p:nvPicPr>
          <p:cNvPr id="4" name="Рисунок 3" descr="366_18_03_01.jpg"/>
          <p:cNvPicPr>
            <a:picLocks noChangeAspect="1"/>
          </p:cNvPicPr>
          <p:nvPr/>
        </p:nvPicPr>
        <p:blipFill>
          <a:blip r:embed="rId2"/>
          <a:stretch>
            <a:fillRect/>
          </a:stretch>
        </p:blipFill>
        <p:spPr>
          <a:xfrm>
            <a:off x="4929190" y="1214422"/>
            <a:ext cx="3857652" cy="2992631"/>
          </a:xfrm>
          <a:prstGeom prst="rect">
            <a:avLst/>
          </a:prstGeom>
          <a:ln>
            <a:noFill/>
          </a:ln>
          <a:effectLst>
            <a:softEdge rad="112500"/>
          </a:effectLst>
        </p:spPr>
      </p:pic>
      <p:pic>
        <p:nvPicPr>
          <p:cNvPr id="5" name="Рисунок 4" descr="Nafto_piatno.jpg"/>
          <p:cNvPicPr>
            <a:picLocks noChangeAspect="1"/>
          </p:cNvPicPr>
          <p:nvPr/>
        </p:nvPicPr>
        <p:blipFill>
          <a:blip r:embed="rId3"/>
          <a:srcRect r="6944" b="2778"/>
          <a:stretch>
            <a:fillRect/>
          </a:stretch>
        </p:blipFill>
        <p:spPr>
          <a:xfrm>
            <a:off x="428596" y="1857364"/>
            <a:ext cx="4214842" cy="2857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86380" y="2643182"/>
            <a:ext cx="3857620" cy="2428892"/>
          </a:xfrm>
        </p:spPr>
        <p:txBody>
          <a:bodyPr>
            <a:normAutofit/>
          </a:bodyPr>
          <a:lstStyle/>
          <a:p>
            <a:pPr algn="ctr">
              <a:buNone/>
            </a:pPr>
            <a:r>
              <a:rPr lang="en-US" dirty="0" smtClean="0">
                <a:solidFill>
                  <a:schemeClr val="bg1"/>
                </a:solidFill>
              </a:rPr>
              <a:t>We should avoid wasting water without reason. People must be fined for bad attitude to nature.</a:t>
            </a:r>
          </a:p>
          <a:p>
            <a:endParaRPr lang="uk-UA" dirty="0">
              <a:solidFill>
                <a:schemeClr val="bg1"/>
              </a:solidFill>
            </a:endParaRPr>
          </a:p>
        </p:txBody>
      </p:sp>
      <p:pic>
        <p:nvPicPr>
          <p:cNvPr id="6" name="Рисунок 5" descr="abc_blog_(15).png"/>
          <p:cNvPicPr>
            <a:picLocks noChangeAspect="1"/>
          </p:cNvPicPr>
          <p:nvPr/>
        </p:nvPicPr>
        <p:blipFill>
          <a:blip r:embed="rId2" cstate="print"/>
          <a:stretch>
            <a:fillRect/>
          </a:stretch>
        </p:blipFill>
        <p:spPr>
          <a:xfrm>
            <a:off x="142844" y="1928802"/>
            <a:ext cx="5048253" cy="414340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2357430"/>
            <a:ext cx="8246070" cy="3820260"/>
          </a:xfrm>
        </p:spPr>
        <p:txBody>
          <a:bodyPr>
            <a:normAutofit/>
          </a:bodyPr>
          <a:lstStyle/>
          <a:p>
            <a:pPr algn="ctr">
              <a:buNone/>
            </a:pPr>
            <a:r>
              <a:rPr lang="en-US" sz="6600" dirty="0" smtClean="0">
                <a:solidFill>
                  <a:schemeClr val="bg1"/>
                </a:solidFill>
              </a:rPr>
              <a:t>Let’s keep our water clean!</a:t>
            </a:r>
            <a:endParaRPr lang="uk-UA" sz="6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1" nodeType="afterEffect">
                                  <p:stCondLst>
                                    <p:cond delay="0"/>
                                  </p:stCondLst>
                                  <p:childTnLst>
                                    <p:animScale>
                                      <p:cBhvr>
                                        <p:cTn id="6" dur="2000" fill="hold"/>
                                        <p:tgtEl>
                                          <p:spTgt spid="3">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theme/theme1.xml><?xml version="1.0" encoding="utf-8"?>
<a:theme xmlns:a="http://schemas.openxmlformats.org/drawingml/2006/main" name="Тема1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Тема17</Template>
  <TotalTime>54</TotalTime>
  <Words>197</Words>
  <PresentationFormat>Экран (4:3)</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Тема17</vt:lpstr>
      <vt:lpstr> Water pollution</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Water pollution</dc:title>
  <dc:creator>Администратор</dc:creator>
  <cp:lastModifiedBy>DNA7 X86</cp:lastModifiedBy>
  <cp:revision>14</cp:revision>
  <dcterms:created xsi:type="dcterms:W3CDTF">2014-02-09T15:46:33Z</dcterms:created>
  <dcterms:modified xsi:type="dcterms:W3CDTF">2014-02-09T16:51:35Z</dcterms:modified>
</cp:coreProperties>
</file>