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7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7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1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7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2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2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0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4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7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280033-0FEE-4EEC-B2DE-3F090791D8BD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F0D1B-AA78-43AD-B3B2-6D6324AAB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0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174" y="1558976"/>
            <a:ext cx="10782924" cy="2143595"/>
          </a:xfrm>
        </p:spPr>
        <p:txBody>
          <a:bodyPr>
            <a:normAutofit/>
          </a:bodyPr>
          <a:lstStyle/>
          <a:p>
            <a:r>
              <a:rPr lang="ru-RU" sz="4900" dirty="0" smtClean="0"/>
              <a:t>Культурная жизнь в Украине во второй половине 40-х – начале 50-х гг.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5092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144" y="67137"/>
            <a:ext cx="5486115" cy="194872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Фильмы украинских авторов «Сельская учительница» и «Педагогическая поэма» получили всесоюзное признание.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20" y="2015857"/>
            <a:ext cx="4975990" cy="4230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120" y="6246194"/>
            <a:ext cx="49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Сельская учительница / Воспитание чувств (1947)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9" y="67137"/>
            <a:ext cx="4183585" cy="5749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7651" y="5953807"/>
            <a:ext cx="303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Педагогическая поэма (1955)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21104"/>
            <a:ext cx="10018713" cy="150276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Вместе </a:t>
            </a:r>
            <a:r>
              <a:rPr lang="ru-RU" b="1" dirty="0"/>
              <a:t>с </a:t>
            </a:r>
            <a:r>
              <a:rPr lang="ru-RU" b="1" i="1" dirty="0"/>
              <a:t>тем, в развитии науки и культуры накапливались негативные явления.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7402" y="1366915"/>
            <a:ext cx="5804597" cy="52287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Крайне </a:t>
            </a:r>
            <a:r>
              <a:rPr lang="ru-RU" dirty="0"/>
              <a:t>отрицательно сказались на развитии науки некомпетентное</a:t>
            </a:r>
            <a:br>
              <a:rPr lang="ru-RU" dirty="0"/>
            </a:br>
            <a:r>
              <a:rPr lang="ru-RU" dirty="0"/>
              <a:t>руководство, обвинение в «низкопоклонстве перед Западом».</a:t>
            </a:r>
          </a:p>
          <a:p>
            <a:r>
              <a:rPr lang="ru-RU" dirty="0" smtClean="0"/>
              <a:t>В </a:t>
            </a:r>
            <a:r>
              <a:rPr lang="ru-RU" dirty="0"/>
              <a:t>августе 1948 г. проходила сессия ВАСХНИЛ, на которой победу одержала антинаучная концепция наследственности и видообразования, выдвину­тая Т.Д. Лысенко и названная им «мичуринским учением». Жертвами </a:t>
            </a:r>
            <a:r>
              <a:rPr lang="ru-RU" dirty="0" smtClean="0"/>
              <a:t>«</a:t>
            </a:r>
            <a:r>
              <a:rPr lang="ru-RU" dirty="0" err="1" smtClean="0"/>
              <a:t>влысенковщины</a:t>
            </a:r>
            <a:r>
              <a:rPr lang="ru-RU" dirty="0"/>
              <a:t>» в Украине стало немало известных ученых-генетиков, среди которых - И.М. Поляков, Л.И. Делоне. СМ. </a:t>
            </a:r>
            <a:r>
              <a:rPr lang="ru-RU" dirty="0" err="1"/>
              <a:t>Гершенэон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6" y="1554343"/>
            <a:ext cx="4903093" cy="3782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310" y="4946754"/>
            <a:ext cx="4736609" cy="7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84310" y="5336963"/>
            <a:ext cx="467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Выступление академика Т. Лысенко на сессии ВАСХНИЛ.</a:t>
            </a:r>
          </a:p>
        </p:txBody>
      </p:sp>
    </p:spTree>
    <p:extLst>
      <p:ext uri="{BB962C8B-B14F-4D97-AF65-F5344CB8AC3E}">
        <p14:creationId xmlns:p14="http://schemas.microsoft.com/office/powerpoint/2010/main" val="40322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134" y="1349116"/>
            <a:ext cx="10448145" cy="436713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Стремление украинской интеллигенции к либерализации духовной жиз­ни общества в послевоенный период вызвало негативное отношение со сторо­ны советского руководства. И</a:t>
            </a:r>
            <a:r>
              <a:rPr lang="ru-RU" dirty="0" smtClean="0"/>
              <a:t>. Сталин </a:t>
            </a:r>
            <a:r>
              <a:rPr lang="ru-RU" dirty="0"/>
              <a:t>поручил восстановить </a:t>
            </a:r>
            <a:r>
              <a:rPr lang="ru-RU" dirty="0" smtClean="0"/>
              <a:t>идеологическую чистоту</a:t>
            </a:r>
            <a:r>
              <a:rPr lang="ru-RU" dirty="0"/>
              <a:t>  общества   своему   ближайшему   помощнику  А. Жданову.  Основными методами «восстановления» стали истеричные поиски идеологических отклонений, в</a:t>
            </a:r>
            <a:r>
              <a:rPr lang="ru-RU" b="1" dirty="0"/>
              <a:t> </a:t>
            </a:r>
            <a:r>
              <a:rPr lang="ru-RU" dirty="0"/>
              <a:t>среде творческой интеллигенции, поощрение доносчиков, поиск врагов, якобы маскирующихся под честных советских граждан. В качестве альтернативы западной культуре Жданов насаждал «воспевание» русской культуры на основе принижения культур других народов СССР.</a:t>
            </a:r>
          </a:p>
        </p:txBody>
      </p:sp>
    </p:spTree>
    <p:extLst>
      <p:ext uri="{BB962C8B-B14F-4D97-AF65-F5344CB8AC3E}">
        <p14:creationId xmlns:p14="http://schemas.microsoft.com/office/powerpoint/2010/main" val="14627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162" y="493425"/>
            <a:ext cx="9788293" cy="15302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Началось откровенное преследование </a:t>
            </a:r>
            <a:r>
              <a:rPr lang="ru-RU" i="1" dirty="0"/>
              <a:t>М. </a:t>
            </a:r>
            <a:r>
              <a:rPr lang="ru-RU" dirty="0"/>
              <a:t>Рыльского (за поэтические произ­ведения «Путешествие в молодость». «Киевские октавы» и др.), Ю. Яновского (за роман «Живая вода»), И. Синченко (за повесть «Его поколение»).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2" y="2238530"/>
            <a:ext cx="2562101" cy="3803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41" y="2238530"/>
            <a:ext cx="2552428" cy="3803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0386" y="1733451"/>
            <a:ext cx="46767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Украин­ских писателей обвиняли в том. что они якобы своими произведениями «вноси­ли в литературу украинского народа националистическую отраву». Оперу </a:t>
            </a:r>
            <a:r>
              <a:rPr lang="ru-RU" sz="2400" dirty="0" err="1"/>
              <a:t>Данькевича</a:t>
            </a:r>
            <a:r>
              <a:rPr lang="ru-RU" sz="2400" dirty="0"/>
              <a:t> «Богдан Хмельницкий» критиковали за то, что русским в ней отведено недостаточно заметное место. Идеологические репрессии обрушились на жур­налы «</a:t>
            </a:r>
            <a:r>
              <a:rPr lang="ru-RU" sz="2400" dirty="0" err="1"/>
              <a:t>Перець</a:t>
            </a:r>
            <a:r>
              <a:rPr lang="ru-RU" sz="2400" dirty="0"/>
              <a:t>», «</a:t>
            </a:r>
            <a:r>
              <a:rPr lang="ru-RU" sz="2400" dirty="0" err="1"/>
              <a:t>Витчизна</a:t>
            </a:r>
            <a:r>
              <a:rPr lang="ru-RU" sz="2400" dirty="0"/>
              <a:t>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9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239" y="0"/>
            <a:ext cx="6205643" cy="12629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Обложки журнала «Перец»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99" y="1517753"/>
            <a:ext cx="3091280" cy="38950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34" y="1262921"/>
            <a:ext cx="3430028" cy="4149845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03" y="1431473"/>
            <a:ext cx="3193551" cy="398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18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28997"/>
            <a:ext cx="10018713" cy="426220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конце 1948 г. на Украине разворачивается борьба с так называемыми</a:t>
            </a:r>
            <a:br>
              <a:rPr lang="ru-RU" dirty="0"/>
            </a:br>
            <a:r>
              <a:rPr lang="ru-RU" dirty="0"/>
              <a:t>«космополитами»,. направленная против литературных и театральных крити­ков, деятелей литературы, искусства, науки.</a:t>
            </a:r>
          </a:p>
          <a:p>
            <a:pPr algn="just"/>
            <a:r>
              <a:rPr lang="ru-RU" dirty="0"/>
              <a:t>Космополитизм - идеология т. н. «мирового гражданства». Представи­тели космополитизма считают себя, прежде всего, гражданами всей Земли, а не какой-либо отдельной страны. В СССР при сталинском режи­ме ярлык «космополитов» навешивали представителям интеллигенции, обвиняя их в </a:t>
            </a:r>
            <a:r>
              <a:rPr lang="ru-RU" dirty="0" err="1"/>
              <a:t>антипатриотизме</a:t>
            </a:r>
            <a:r>
              <a:rPr lang="ru-RU" dirty="0"/>
              <a:t> и а низкопоклонстве перед Западом».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232" y="0"/>
            <a:ext cx="4226942" cy="353767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Апогеем о закручивай и я идеологических гаек» стала реакция на публикацию стихотворения В. </a:t>
            </a:r>
            <a:r>
              <a:rPr lang="ru-RU" dirty="0" err="1" smtClean="0"/>
              <a:t>Сосюры</a:t>
            </a:r>
            <a:r>
              <a:rPr lang="ru-RU" dirty="0" smtClean="0"/>
              <a:t> «Любите Украину». Автора обвинили в</a:t>
            </a:r>
            <a:r>
              <a:rPr lang="ru-RU" b="1" dirty="0" smtClean="0"/>
              <a:t> </a:t>
            </a:r>
            <a:r>
              <a:rPr lang="ru-RU" dirty="0" smtClean="0"/>
              <a:t>национализме, так как он воспевал не советскую, а «вечную Украину».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1" y="3342807"/>
            <a:ext cx="2510463" cy="351519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10465" y="-104291"/>
            <a:ext cx="4721902" cy="689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 Україну!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 Україну,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сонце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вітер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і трави, і води,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 годину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щасливу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і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радості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мить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у годину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негоди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!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 Україну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й наяву,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вишневу свою Україну,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красу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вічно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живу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нову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і мову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солов'їну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Для нас вона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світі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єдина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одна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просторів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солодкому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чарі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…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Вона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зірках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і у вербах вона,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і в кожному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серця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ударі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…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Як та купина,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горить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--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згора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живе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у стежках,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дібровах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зойках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гудків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і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хвилях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Дніпра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і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хмарах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отих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пурпурових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 у коханні,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труді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у бою,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пісню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лине зорею…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Всім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серцем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любіть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Україну свою --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будемо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з нею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50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370" y="1540240"/>
            <a:ext cx="10627741" cy="421598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Украинская литература и искусство не могли свободно развиваться </a:t>
            </a:r>
            <a:r>
              <a:rPr lang="ru-RU" i="1" dirty="0"/>
              <a:t>в </a:t>
            </a:r>
            <a:r>
              <a:rPr lang="ru-RU" b="1" i="1" dirty="0"/>
              <a:t>русле сталинских догматов. Но, несмотря на политическую конъ­юнктуру, многим украинским художникам удалось сохранить верность и любовь к культуре своего народа.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7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289" y="2247275"/>
            <a:ext cx="8594931" cy="31242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Презентацию выполнили</a:t>
            </a:r>
          </a:p>
          <a:p>
            <a:pPr marL="0" indent="0" algn="ctr">
              <a:buNone/>
            </a:pPr>
            <a:r>
              <a:rPr lang="ru-RU" dirty="0" smtClean="0"/>
              <a:t> ученицы 11-А класса</a:t>
            </a:r>
          </a:p>
          <a:p>
            <a:pPr marL="0" indent="0" algn="ctr">
              <a:buNone/>
            </a:pPr>
            <a:r>
              <a:rPr lang="ru-RU" dirty="0" err="1" smtClean="0"/>
              <a:t>Алчевской</a:t>
            </a:r>
            <a:r>
              <a:rPr lang="ru-RU" dirty="0" smtClean="0"/>
              <a:t> ИТГ</a:t>
            </a:r>
          </a:p>
          <a:p>
            <a:pPr marL="0" indent="0" algn="ctr">
              <a:buNone/>
            </a:pPr>
            <a:r>
              <a:rPr lang="ru-RU" dirty="0" err="1" smtClean="0"/>
              <a:t>Мозолевская</a:t>
            </a:r>
            <a:r>
              <a:rPr lang="ru-RU" dirty="0" smtClean="0"/>
              <a:t> Анастасия</a:t>
            </a:r>
          </a:p>
          <a:p>
            <a:pPr marL="0" indent="0" algn="ctr">
              <a:buNone/>
            </a:pPr>
            <a:r>
              <a:rPr lang="ru-RU" dirty="0" smtClean="0"/>
              <a:t>Ткаченко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9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04734"/>
            <a:ext cx="10018713" cy="214359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/>
              <a:t>Развитие науки и культуры </a:t>
            </a:r>
            <a:r>
              <a:rPr lang="ru-RU" sz="2400" b="1" dirty="0" smtClean="0"/>
              <a:t>в </a:t>
            </a:r>
            <a:r>
              <a:rPr lang="ru-RU" sz="2400" b="1" dirty="0"/>
              <a:t>послевоенные </a:t>
            </a:r>
            <a:r>
              <a:rPr lang="ru-RU" sz="2400" b="1" i="1" dirty="0"/>
              <a:t>годы было составной частью процесса послевоенного восстановлений Украины.</a:t>
            </a:r>
            <a:r>
              <a:rPr lang="ru-RU" sz="2400" i="1" dirty="0"/>
              <a:t> </a:t>
            </a:r>
            <a:r>
              <a:rPr lang="ru-RU" sz="2400" dirty="0"/>
              <a:t>В</a:t>
            </a:r>
            <a:r>
              <a:rPr lang="ru-RU" sz="2400" b="1" dirty="0"/>
              <a:t> </a:t>
            </a:r>
            <a:r>
              <a:rPr lang="ru-RU" sz="2400" dirty="0"/>
              <a:t>годы войны почти 33 тыс. школ, техникумов, вузов были разрушены, не хватало оборудова­ния, учебников. Школы отстраивали собственными силами, потому что основ­ные средства государство выделяло на восстановление промышленности.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556522"/>
            <a:ext cx="4332157" cy="32346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90" y="2548328"/>
            <a:ext cx="4963579" cy="3242872"/>
          </a:xfrm>
        </p:spPr>
      </p:pic>
      <p:sp>
        <p:nvSpPr>
          <p:cNvPr id="7" name="TextBox 6"/>
          <p:cNvSpPr txBox="1"/>
          <p:nvPr/>
        </p:nvSpPr>
        <p:spPr>
          <a:xfrm>
            <a:off x="1484311" y="5791200"/>
            <a:ext cx="431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 за партами разрушенной школы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82490" y="5791200"/>
            <a:ext cx="49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Послевоенная начальная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45" y="256080"/>
            <a:ext cx="10055211" cy="1407827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В первой половине 50-х гг. было построено 1300 новых школ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96" y="2667001"/>
            <a:ext cx="4147169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2" y="2667001"/>
            <a:ext cx="5206999" cy="3124200"/>
          </a:xfrm>
        </p:spPr>
      </p:pic>
      <p:sp>
        <p:nvSpPr>
          <p:cNvPr id="7" name="TextBox 6"/>
          <p:cNvSpPr txBox="1"/>
          <p:nvPr/>
        </p:nvSpPr>
        <p:spPr>
          <a:xfrm>
            <a:off x="1442245" y="1329340"/>
            <a:ext cx="9320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В 1953 г. осуществлен переход к семилетнему обязательному образо­ванию.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9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00987"/>
            <a:ext cx="10018713" cy="1752599"/>
          </a:xfrm>
        </p:spPr>
        <p:txBody>
          <a:bodyPr>
            <a:normAutofit/>
          </a:bodyPr>
          <a:lstStyle/>
          <a:p>
            <a:pPr marL="571500" indent="-5715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 </a:t>
            </a:r>
            <a:r>
              <a:rPr lang="ru-RU" sz="3600" dirty="0"/>
              <a:t>Возобновлена работа Киевского, Харьковского, Одесского университе­тов,</a:t>
            </a:r>
            <a:r>
              <a:rPr lang="ru-RU" sz="3600" i="1" dirty="0"/>
              <a:t> </a:t>
            </a:r>
            <a:r>
              <a:rPr lang="ru-RU" sz="3600" dirty="0"/>
              <a:t>был открыт университет в Ужгороде.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04" y="2276809"/>
            <a:ext cx="2975517" cy="351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6" y="2276809"/>
            <a:ext cx="6275697" cy="3514390"/>
          </a:xfrm>
        </p:spPr>
      </p:pic>
      <p:sp>
        <p:nvSpPr>
          <p:cNvPr id="6" name="TextBox 5"/>
          <p:cNvSpPr txBox="1"/>
          <p:nvPr/>
        </p:nvSpPr>
        <p:spPr>
          <a:xfrm>
            <a:off x="2263515" y="5791200"/>
            <a:ext cx="298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Киевский университет 1950 г.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29993" y="5819956"/>
            <a:ext cx="615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Ужгородский университет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33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291" y="0"/>
            <a:ext cx="10018713" cy="1752599"/>
          </a:xfrm>
        </p:spPr>
        <p:txBody>
          <a:bodyPr>
            <a:normAutofit/>
          </a:bodyPr>
          <a:lstStyle/>
          <a:p>
            <a:pPr marL="571500" indent="-5715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600" dirty="0"/>
              <a:t>В 1948 г. возобновила свою деятельность АН УССР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76" y="1603950"/>
            <a:ext cx="6755153" cy="4542017"/>
          </a:xfrm>
        </p:spPr>
      </p:pic>
      <p:sp>
        <p:nvSpPr>
          <p:cNvPr id="5" name="TextBox 4"/>
          <p:cNvSpPr txBox="1"/>
          <p:nvPr/>
        </p:nvSpPr>
        <p:spPr>
          <a:xfrm>
            <a:off x="8548029" y="1618943"/>
            <a:ext cx="2829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президиуме юбилейной сессии АН УССР. Слева направо: академик АН УССР Е.О. Патов, председатель Киевского горсовета А.А. Давыдов, академики М.А. Лаврентьев и Г.В. </a:t>
            </a:r>
            <a:r>
              <a:rPr lang="ru-RU" sz="1600" dirty="0" err="1" smtClean="0"/>
              <a:t>Курдюмов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17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31164"/>
            <a:ext cx="10018713" cy="1752599"/>
          </a:xfrm>
        </p:spPr>
        <p:txBody>
          <a:bodyPr>
            <a:noAutofit/>
          </a:bodyPr>
          <a:lstStyle/>
          <a:p>
            <a:pPr marL="571500" indent="-5715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Значительным достижением украинских ученых была разработка и создание первой в СССР универсальной электронной быстродействующей вычислительной машины.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4570" y="2013829"/>
            <a:ext cx="350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 декабря 1951 г. началась регулярная эксплуатация первой в СССР электронно-вычислительной машины.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14" y="2013829"/>
            <a:ext cx="6340556" cy="42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30967"/>
            <a:ext cx="10018713" cy="1752599"/>
          </a:xfrm>
        </p:spPr>
        <p:txBody>
          <a:bodyPr>
            <a:noAutofit/>
          </a:bodyPr>
          <a:lstStyle/>
          <a:p>
            <a:pPr marL="571500" indent="-5715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Институтом электросварки (с 1945 г. - им. Е.А. Патона) были разработа­ны  новые образцы </a:t>
            </a:r>
            <a:r>
              <a:rPr lang="ru-RU" sz="2800" i="1" dirty="0"/>
              <a:t> </a:t>
            </a:r>
            <a:r>
              <a:rPr lang="ru-RU" sz="2800" dirty="0" err="1"/>
              <a:t>автосварочной</a:t>
            </a:r>
            <a:r>
              <a:rPr lang="ru-RU" sz="2800" dirty="0"/>
              <a:t> и электронной аппаратуры, нашедшие широкое применение в производстве.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3" y="2183566"/>
            <a:ext cx="4052185" cy="3728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623" y="5906125"/>
            <a:ext cx="403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Сварочное оборудование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39" y="2183565"/>
            <a:ext cx="3027681" cy="3722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7509" y="2183565"/>
            <a:ext cx="1834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Двигатель "Звезда-3 " со смежными цилиндрами и коловратным нагнетателем. 1950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9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429" y="1210456"/>
            <a:ext cx="10707689" cy="4740639"/>
          </a:xfrm>
        </p:spPr>
        <p:txBody>
          <a:bodyPr>
            <a:noAutofit/>
          </a:bodyPr>
          <a:lstStyle/>
          <a:p>
            <a:pPr marL="571500" indent="-5715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В трудных условиях послевоенного периода появились </a:t>
            </a:r>
            <a:r>
              <a:rPr lang="ru-RU" sz="3200" dirty="0" smtClean="0"/>
              <a:t>произведения, которые </a:t>
            </a:r>
            <a:r>
              <a:rPr lang="ru-RU" sz="3200" dirty="0"/>
              <a:t>получили признание читателей. В их числе стихотворения П. </a:t>
            </a:r>
            <a:r>
              <a:rPr lang="ru-RU" sz="3200" dirty="0" smtClean="0"/>
              <a:t>Тычины «Шевченко </a:t>
            </a:r>
            <a:r>
              <a:rPr lang="ru-RU" sz="3200" dirty="0"/>
              <a:t>и Чернышевский».  М. Рыльского  «Розы и виноград». В. </a:t>
            </a:r>
            <a:r>
              <a:rPr lang="ru-RU" sz="3200" dirty="0" err="1" smtClean="0"/>
              <a:t>Сосюры</a:t>
            </a:r>
            <a:r>
              <a:rPr lang="ru-RU" sz="3200" dirty="0" smtClean="0"/>
              <a:t> «Отчизна</a:t>
            </a:r>
            <a:r>
              <a:rPr lang="ru-RU" sz="3200" dirty="0"/>
              <a:t>», проза М. Стельмаха «Большая родня», «Кровь людская - не води­ца», оригинальный жанр - «Улыбки» О. Вишни.</a:t>
            </a:r>
          </a:p>
        </p:txBody>
      </p:sp>
    </p:spTree>
    <p:extLst>
      <p:ext uri="{BB962C8B-B14F-4D97-AF65-F5344CB8AC3E}">
        <p14:creationId xmlns:p14="http://schemas.microsoft.com/office/powerpoint/2010/main" val="13370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211" y="591279"/>
            <a:ext cx="5216740" cy="5152767"/>
          </a:xfrm>
        </p:spPr>
        <p:txBody>
          <a:bodyPr>
            <a:noAutofit/>
          </a:bodyPr>
          <a:lstStyle/>
          <a:p>
            <a:pPr marL="540000" indent="-540000" algn="l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Высокое искусство демонстрировали мастера сцены Б. </a:t>
            </a:r>
            <a:r>
              <a:rPr lang="ru-RU" sz="2800" dirty="0" err="1"/>
              <a:t>Гмыря</a:t>
            </a:r>
            <a:r>
              <a:rPr lang="ru-RU" sz="2800" dirty="0"/>
              <a:t>, Н. </a:t>
            </a:r>
            <a:r>
              <a:rPr lang="ru-RU" sz="2800" dirty="0" smtClean="0"/>
              <a:t>Ужвий М</a:t>
            </a:r>
            <a:r>
              <a:rPr lang="ru-RU" sz="2800" dirty="0"/>
              <a:t>. Романов. Плодотворно работали Киевская, Одесская, Ялтинская киностудии!</a:t>
            </a:r>
            <a:br>
              <a:rPr lang="ru-RU" sz="2800" dirty="0"/>
            </a:br>
            <a:r>
              <a:rPr lang="ru-RU" sz="2800" dirty="0"/>
              <a:t>Фильмы украинских авторов «</a:t>
            </a:r>
            <a:r>
              <a:rPr lang="ru-RU" sz="2800" dirty="0" smtClean="0"/>
              <a:t>Сельская учительница</a:t>
            </a:r>
            <a:r>
              <a:rPr lang="ru-RU" sz="2800" dirty="0"/>
              <a:t>». «Педагогическая </a:t>
            </a:r>
            <a:r>
              <a:rPr lang="ru-RU" sz="2800" dirty="0" smtClean="0"/>
              <a:t>поэма» получили </a:t>
            </a:r>
            <a:r>
              <a:rPr lang="ru-RU" sz="2800" dirty="0"/>
              <a:t>всесоюзное признание.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88" y="0"/>
            <a:ext cx="2861021" cy="196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8405" y="52670"/>
            <a:ext cx="222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Киевская киностудия</a:t>
            </a:r>
          </a:p>
          <a:p>
            <a:r>
              <a:rPr lang="ru-RU" sz="1600" b="1" dirty="0" smtClean="0"/>
              <a:t>«ТАРАС ШЕВЧЕНКО</a:t>
            </a:r>
            <a:r>
              <a:rPr lang="ru-RU" sz="1600" b="1" dirty="0"/>
              <a:t>»</a:t>
            </a:r>
            <a:r>
              <a:rPr lang="ru-RU" sz="1600" dirty="0" smtClean="0"/>
              <a:t> Биографический фильм, 1950 г.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09" y="1969282"/>
            <a:ext cx="4116897" cy="4839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3490" y="6162849"/>
            <a:ext cx="162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Афиша 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147</TotalTime>
  <Words>565</Words>
  <Application>Microsoft Office PowerPoint</Application>
  <PresentationFormat>Широкоэкранный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Corbel</vt:lpstr>
      <vt:lpstr>Monotype Corsiva</vt:lpstr>
      <vt:lpstr>Wingdings</vt:lpstr>
      <vt:lpstr>Параллакс</vt:lpstr>
      <vt:lpstr>Культурная жизнь в Украине во второй половине 40-х – начале 50-х гг.</vt:lpstr>
      <vt:lpstr>Развитие науки и культуры в послевоенные годы было составной частью процесса послевоенного восстановлений Украины. В годы войны почти 33 тыс. школ, техникумов, вузов были разрушены, не хватало оборудова­ния, учебников. Школы отстраивали собственными силами, потому что основ­ные средства государство выделяло на восстановление промышленности.</vt:lpstr>
      <vt:lpstr>В первой половине 50-х гг. было построено 1300 новых школ. </vt:lpstr>
      <vt:lpstr> Возобновлена работа Киевского, Харьковского, Одесского университе­тов, был открыт университет в Ужгороде.</vt:lpstr>
      <vt:lpstr>В 1948 г. возобновила свою деятельность АН УССР</vt:lpstr>
      <vt:lpstr>Значительным достижением украинских ученых была разработка и создание первой в СССР универсальной электронной быстродействующей вычислительной машины.</vt:lpstr>
      <vt:lpstr>Институтом электросварки (с 1945 г. - им. Е.А. Патона) были разработа­ны  новые образцы  автосварочной и электронной аппаратуры, нашедшие широкое применение в производстве.</vt:lpstr>
      <vt:lpstr>В трудных условиях послевоенного периода появились произведения, которые получили признание читателей. В их числе стихотворения П. Тычины «Шевченко и Чернышевский».  М. Рыльского  «Розы и виноград». В. Сосюры «Отчизна», проза М. Стельмаха «Большая родня», «Кровь людская - не води­ца», оригинальный жанр - «Улыбки» О. Вишни.</vt:lpstr>
      <vt:lpstr>Высокое искусство демонстрировали мастера сцены Б. Гмыря, Н. Ужвий М. Романов. Плодотворно работали Киевская, Одесская, Ялтинская киностудии! Фильмы украинских авторов «Сельская учительница». «Педагогическая поэма» получили всесоюзное признание.</vt:lpstr>
      <vt:lpstr>Фильмы украинских авторов «Сельская учительница» и «Педагогическая поэма» получили всесоюзное признание.</vt:lpstr>
      <vt:lpstr>Вместе с тем, в развитии науки и культуры накапливались негативные явления. </vt:lpstr>
      <vt:lpstr>Презентация PowerPoint</vt:lpstr>
      <vt:lpstr>Презентация PowerPoint</vt:lpstr>
      <vt:lpstr>Обложки журнала «Перец»</vt:lpstr>
      <vt:lpstr>Презентация PowerPoint</vt:lpstr>
      <vt:lpstr>Презентация PowerPoint</vt:lpstr>
      <vt:lpstr>Украинская литература и искусство не могли свободно развиваться в русле сталинских догматов. Но, несмотря на политическую конъ­юнктуру, многим украинским художникам удалось сохранить верность и любовь к культуре своего народа.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жизнь в Украине во второй половине 40-х – начале 50-х гг.</dc:title>
  <dc:creator>Учетная запись Майкрософт</dc:creator>
  <cp:lastModifiedBy>Учетная запись Майкрософт</cp:lastModifiedBy>
  <cp:revision>17</cp:revision>
  <dcterms:created xsi:type="dcterms:W3CDTF">2013-10-13T17:27:14Z</dcterms:created>
  <dcterms:modified xsi:type="dcterms:W3CDTF">2013-10-13T20:24:56Z</dcterms:modified>
</cp:coreProperties>
</file>