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custDataLst>
    <p:tags r:id="rId12"/>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FDFE88A-3A5E-40F9-AD3F-7A098698F6E2}" type="datetimeFigureOut">
              <a:rPr lang="uk-UA" smtClean="0"/>
              <a:pPr/>
              <a:t>20.10.2014</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82E1306-DAF5-4055-9C97-BE465D29B4FB}"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9FDFE88A-3A5E-40F9-AD3F-7A098698F6E2}" type="datetimeFigureOut">
              <a:rPr lang="uk-UA" smtClean="0"/>
              <a:pPr/>
              <a:t>20.10.2014</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82E1306-DAF5-4055-9C97-BE465D29B4F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FDFE88A-3A5E-40F9-AD3F-7A098698F6E2}" type="datetimeFigureOut">
              <a:rPr lang="uk-UA" smtClean="0"/>
              <a:pPr/>
              <a:t>20.10.2014</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FDFE88A-3A5E-40F9-AD3F-7A098698F6E2}" type="datetimeFigureOut">
              <a:rPr lang="uk-UA" smtClean="0"/>
              <a:pPr/>
              <a:t>20.10.2014</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82E1306-DAF5-4055-9C97-BE465D29B4F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9FDFE88A-3A5E-40F9-AD3F-7A098698F6E2}" type="datetimeFigureOut">
              <a:rPr lang="uk-UA" smtClean="0"/>
              <a:pPr/>
              <a:t>20.10.2014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82E1306-DAF5-4055-9C97-BE465D29B4FB}"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FDFE88A-3A5E-40F9-AD3F-7A098698F6E2}" type="datetimeFigureOut">
              <a:rPr lang="uk-UA" smtClean="0"/>
              <a:pPr/>
              <a:t>20.10.2014</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82E1306-DAF5-4055-9C97-BE465D29B4F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Театр Запорожской Сечи</a:t>
            </a:r>
            <a:endParaRPr lang="uk-UA" dirty="0"/>
          </a:p>
        </p:txBody>
      </p:sp>
      <p:sp>
        <p:nvSpPr>
          <p:cNvPr id="3" name="Подзаголовок 2"/>
          <p:cNvSpPr>
            <a:spLocks noGrp="1"/>
          </p:cNvSpPr>
          <p:nvPr>
            <p:ph type="subTitle" idx="1"/>
          </p:nvPr>
        </p:nvSpPr>
        <p:spPr/>
        <p:txBody>
          <a:bodyPr/>
          <a:lstStyle/>
          <a:p>
            <a:endParaRPr lang="uk-UA"/>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357826"/>
            <a:ext cx="6255488" cy="1362075"/>
          </a:xfrm>
        </p:spPr>
        <p:txBody>
          <a:bodyPr>
            <a:normAutofit/>
          </a:bodyPr>
          <a:lstStyle/>
          <a:p>
            <a:r>
              <a:rPr lang="uk-UA" sz="1000" dirty="0" smtClean="0"/>
              <a:t>Виконала: учениця 10”А” </a:t>
            </a:r>
            <a:r>
              <a:rPr lang="uk-UA" sz="1000" dirty="0" err="1" smtClean="0"/>
              <a:t>классу</a:t>
            </a:r>
            <a:r>
              <a:rPr lang="uk-UA" sz="1000" dirty="0" smtClean="0"/>
              <a:t/>
            </a:r>
            <a:br>
              <a:rPr lang="uk-UA" sz="1000" dirty="0" smtClean="0"/>
            </a:br>
            <a:r>
              <a:rPr lang="uk-UA" sz="1000" dirty="0" smtClean="0"/>
              <a:t> </a:t>
            </a:r>
            <a:r>
              <a:rPr lang="uk-UA" sz="1000" dirty="0" err="1" smtClean="0"/>
              <a:t>Новрузова</a:t>
            </a:r>
            <a:r>
              <a:rPr lang="uk-UA" sz="1000" dirty="0" smtClean="0"/>
              <a:t> Аліса</a:t>
            </a:r>
            <a:endParaRPr lang="uk-UA" sz="1000" dirty="0"/>
          </a:p>
        </p:txBody>
      </p:sp>
      <p:sp>
        <p:nvSpPr>
          <p:cNvPr id="3" name="Текст 2"/>
          <p:cNvSpPr>
            <a:spLocks noGrp="1"/>
          </p:cNvSpPr>
          <p:nvPr>
            <p:ph type="body" idx="1"/>
          </p:nvPr>
        </p:nvSpPr>
        <p:spPr>
          <a:xfrm>
            <a:off x="1857356" y="1785926"/>
            <a:ext cx="3790952" cy="743507"/>
          </a:xfrm>
          <a:ln>
            <a:noFill/>
          </a:ln>
          <a:effectLst>
            <a:outerShdw blurRad="225425" dist="50800" dir="5220000" algn="ctr">
              <a:srgbClr val="000000">
                <a:alpha val="33000"/>
              </a:srgbClr>
            </a:outerShdw>
            <a:reflection blurRad="6350" stA="50000" endA="300" endPos="5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Autofit/>
          </a:bodyPr>
          <a:lstStyle/>
          <a:p>
            <a:r>
              <a:rPr lang="uk-UA" sz="8000" dirty="0" smtClean="0">
                <a:solidFill>
                  <a:srgbClr val="7030A0"/>
                </a:solidFill>
              </a:rPr>
              <a:t>Кінець</a:t>
            </a:r>
            <a:endParaRPr lang="uk-UA" sz="8000"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600" b="0" dirty="0" smtClean="0"/>
              <a:t>Основою українського театру стали народні ігри й обряди, в яких драматична дія об'єднувалося з діалогами, співом, танцями, переодяганням. Театралізовані вистави («Маяк», «Коза», «</a:t>
            </a:r>
            <a:r>
              <a:rPr lang="uk-UA" sz="1600" b="0" dirty="0" err="1" smtClean="0"/>
              <a:t>Піп</a:t>
            </a:r>
            <a:r>
              <a:rPr lang="uk-UA" sz="1600" b="0" dirty="0" smtClean="0"/>
              <a:t> і смерть») влаштовувалися на майданах і ярмарках, збирали багато глядачів серед селян, міщан, козаків, шляхти.</a:t>
            </a:r>
            <a:endParaRPr lang="uk-UA" sz="1600" dirty="0"/>
          </a:p>
        </p:txBody>
      </p:sp>
      <p:pic>
        <p:nvPicPr>
          <p:cNvPr id="5" name="Содержимое 4" descr="a52d8950d371.jpg"/>
          <p:cNvPicPr>
            <a:picLocks noGrp="1" noChangeAspect="1"/>
          </p:cNvPicPr>
          <p:nvPr>
            <p:ph sz="half" idx="1"/>
          </p:nvPr>
        </p:nvPicPr>
        <p:blipFill>
          <a:blip r:embed="rId2"/>
          <a:stretch>
            <a:fillRect/>
          </a:stretch>
        </p:blipFill>
        <p:spPr>
          <a:xfrm>
            <a:off x="457200" y="2143116"/>
            <a:ext cx="3521075" cy="3143272"/>
          </a:xfrm>
        </p:spPr>
      </p:pic>
      <p:pic>
        <p:nvPicPr>
          <p:cNvPr id="6" name="Содержимое 5" descr="140e6522135c.jpg"/>
          <p:cNvPicPr>
            <a:picLocks noGrp="1" noChangeAspect="1"/>
          </p:cNvPicPr>
          <p:nvPr>
            <p:ph sz="half" idx="2"/>
          </p:nvPr>
        </p:nvPicPr>
        <p:blipFill>
          <a:blip r:embed="rId3"/>
          <a:stretch>
            <a:fillRect/>
          </a:stretch>
        </p:blipFill>
        <p:spPr>
          <a:xfrm>
            <a:off x="4178300" y="2143116"/>
            <a:ext cx="3521075" cy="3143272"/>
          </a:xfrm>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0" dirty="0" smtClean="0"/>
              <a:t>В </a:t>
            </a:r>
            <a:r>
              <a:rPr lang="ru-RU" sz="1400" b="0" dirty="0" err="1" smtClean="0"/>
              <a:t>Острозькій</a:t>
            </a:r>
            <a:r>
              <a:rPr lang="ru-RU" sz="1400" b="0" dirty="0" smtClean="0"/>
              <a:t> </a:t>
            </a:r>
            <a:r>
              <a:rPr lang="ru-RU" sz="1400" b="0" dirty="0" err="1" smtClean="0"/>
              <a:t>школі</a:t>
            </a:r>
            <a:r>
              <a:rPr lang="ru-RU" sz="1400" b="0" dirty="0" smtClean="0"/>
              <a:t>, </a:t>
            </a:r>
            <a:r>
              <a:rPr lang="ru-RU" sz="1400" b="0" dirty="0" err="1" smtClean="0"/>
              <a:t>Київському</a:t>
            </a:r>
            <a:r>
              <a:rPr lang="ru-RU" sz="1400" b="0" dirty="0" smtClean="0"/>
              <a:t> </a:t>
            </a:r>
            <a:r>
              <a:rPr lang="ru-RU" sz="1400" b="0" dirty="0" err="1" smtClean="0"/>
              <a:t>колегіумі</a:t>
            </a:r>
            <a:r>
              <a:rPr lang="ru-RU" sz="1400" b="0" dirty="0" smtClean="0"/>
              <a:t>, </a:t>
            </a:r>
            <a:r>
              <a:rPr lang="ru-RU" sz="1400" b="0" dirty="0" err="1" smtClean="0"/>
              <a:t>братських</a:t>
            </a:r>
            <a:r>
              <a:rPr lang="ru-RU" sz="1400" b="0" dirty="0" smtClean="0"/>
              <a:t> школах </a:t>
            </a:r>
            <a:r>
              <a:rPr lang="ru-RU" sz="1400" b="0" dirty="0" err="1" smtClean="0"/>
              <a:t>виникли</a:t>
            </a:r>
            <a:r>
              <a:rPr lang="ru-RU" sz="1400" b="0" dirty="0" smtClean="0"/>
              <a:t> так </a:t>
            </a:r>
            <a:r>
              <a:rPr lang="ru-RU" sz="1400" b="0" dirty="0" err="1" smtClean="0"/>
              <a:t>звані</a:t>
            </a:r>
            <a:r>
              <a:rPr lang="ru-RU" sz="1400" b="0" dirty="0" smtClean="0"/>
              <a:t> </a:t>
            </a:r>
            <a:r>
              <a:rPr lang="ru-RU" sz="1400" b="0" dirty="0" err="1" smtClean="0"/>
              <a:t>шкільні</a:t>
            </a:r>
            <a:r>
              <a:rPr lang="ru-RU" sz="1400" b="0" dirty="0" smtClean="0"/>
              <a:t> </a:t>
            </a:r>
            <a:r>
              <a:rPr lang="ru-RU" sz="1400" b="0" dirty="0" err="1" smtClean="0"/>
              <a:t>драми</a:t>
            </a:r>
            <a:r>
              <a:rPr lang="ru-RU" sz="1400" b="0" dirty="0" smtClean="0"/>
              <a:t>. </a:t>
            </a:r>
            <a:r>
              <a:rPr lang="ru-RU" sz="1400" b="0" dirty="0" err="1" smtClean="0"/>
              <a:t>Ставилися</a:t>
            </a:r>
            <a:r>
              <a:rPr lang="ru-RU" sz="1400" b="0" dirty="0" smtClean="0"/>
              <a:t> </a:t>
            </a:r>
            <a:r>
              <a:rPr lang="ru-RU" sz="1400" b="0" dirty="0" err="1" smtClean="0"/>
              <a:t>драматичні</a:t>
            </a:r>
            <a:r>
              <a:rPr lang="ru-RU" sz="1400" b="0" dirty="0" smtClean="0"/>
              <a:t> твори на </a:t>
            </a:r>
            <a:r>
              <a:rPr lang="ru-RU" sz="1400" b="0" dirty="0" err="1" smtClean="0"/>
              <a:t>релігійні</a:t>
            </a:r>
            <a:r>
              <a:rPr lang="ru-RU" sz="1400" b="0" dirty="0" smtClean="0"/>
              <a:t> </a:t>
            </a:r>
            <a:r>
              <a:rPr lang="ru-RU" sz="1400" b="0" dirty="0" err="1" smtClean="0"/>
              <a:t>або</a:t>
            </a:r>
            <a:r>
              <a:rPr lang="ru-RU" sz="1400" b="0" dirty="0" smtClean="0"/>
              <a:t> </a:t>
            </a:r>
            <a:r>
              <a:rPr lang="ru-RU" sz="1400" b="0" dirty="0" err="1" smtClean="0"/>
              <a:t>міфологічні</a:t>
            </a:r>
            <a:r>
              <a:rPr lang="ru-RU" sz="1400" b="0" dirty="0" smtClean="0"/>
              <a:t> теми. </a:t>
            </a:r>
            <a:r>
              <a:rPr lang="ru-RU" sz="1400" b="0" dirty="0" err="1" smtClean="0"/>
              <a:t>Акторами</a:t>
            </a:r>
            <a:r>
              <a:rPr lang="ru-RU" sz="1400" b="0" dirty="0" smtClean="0"/>
              <a:t> </a:t>
            </a:r>
            <a:r>
              <a:rPr lang="ru-RU" sz="1400" b="0" dirty="0" err="1" smtClean="0"/>
              <a:t>виступали</a:t>
            </a:r>
            <a:r>
              <a:rPr lang="ru-RU" sz="1400" b="0" dirty="0" smtClean="0"/>
              <a:t> в </a:t>
            </a:r>
            <a:r>
              <a:rPr lang="ru-RU" sz="1400" b="0" dirty="0" err="1" smtClean="0"/>
              <a:t>більшості</a:t>
            </a:r>
            <a:r>
              <a:rPr lang="ru-RU" sz="1400" b="0" dirty="0" smtClean="0"/>
              <a:t> </a:t>
            </a:r>
            <a:r>
              <a:rPr lang="ru-RU" sz="1400" b="0" dirty="0" err="1" smtClean="0"/>
              <a:t>учні</a:t>
            </a:r>
            <a:r>
              <a:rPr lang="ru-RU" sz="1400" b="0" dirty="0" smtClean="0"/>
              <a:t> та </a:t>
            </a:r>
            <a:r>
              <a:rPr lang="ru-RU" sz="1400" b="0" dirty="0" err="1" smtClean="0"/>
              <a:t>студенти</a:t>
            </a:r>
            <a:r>
              <a:rPr lang="ru-RU" sz="1400" b="0" dirty="0" smtClean="0"/>
              <a:t>. </a:t>
            </a:r>
            <a:r>
              <a:rPr lang="ru-RU" sz="1400" b="0" dirty="0" err="1" smtClean="0"/>
              <a:t>Серед</a:t>
            </a:r>
            <a:r>
              <a:rPr lang="ru-RU" sz="1400" b="0" dirty="0" smtClean="0"/>
              <a:t> постановок </a:t>
            </a:r>
            <a:r>
              <a:rPr lang="ru-RU" sz="1400" b="0" dirty="0" err="1" smtClean="0"/>
              <a:t>відомі</a:t>
            </a:r>
            <a:r>
              <a:rPr lang="ru-RU" sz="1400" b="0" dirty="0" smtClean="0"/>
              <a:t> на той час «Слово про </a:t>
            </a:r>
            <a:r>
              <a:rPr lang="ru-RU" sz="1400" b="0" dirty="0" err="1" smtClean="0"/>
              <a:t>обурення</a:t>
            </a:r>
            <a:r>
              <a:rPr lang="ru-RU" sz="1400" b="0" dirty="0" smtClean="0"/>
              <a:t> пекла», «</a:t>
            </a:r>
            <a:r>
              <a:rPr lang="ru-RU" sz="1400" b="0" dirty="0" err="1" smtClean="0"/>
              <a:t>Трагедія</a:t>
            </a:r>
            <a:r>
              <a:rPr lang="ru-RU" sz="1400" b="0" dirty="0" smtClean="0"/>
              <a:t> </a:t>
            </a:r>
            <a:r>
              <a:rPr lang="ru-RU" sz="1400" b="0" dirty="0" err="1" smtClean="0"/>
              <a:t>руська</a:t>
            </a:r>
            <a:r>
              <a:rPr lang="ru-RU" sz="1400" b="0" dirty="0" smtClean="0"/>
              <a:t>» та </a:t>
            </a:r>
            <a:r>
              <a:rPr lang="ru-RU" sz="1400" b="0" dirty="0" err="1" smtClean="0"/>
              <a:t>ін</a:t>
            </a:r>
            <a:r>
              <a:rPr lang="ru-RU" sz="1400" b="0" dirty="0" smtClean="0"/>
              <a:t>. В антрактах драм </a:t>
            </a:r>
            <a:r>
              <a:rPr lang="ru-RU" sz="1400" b="0" dirty="0" err="1" smtClean="0"/>
              <a:t>ставилися</a:t>
            </a:r>
            <a:r>
              <a:rPr lang="ru-RU" sz="1400" b="0" dirty="0" smtClean="0"/>
              <a:t> </a:t>
            </a:r>
            <a:r>
              <a:rPr lang="ru-RU" sz="1400" b="0" dirty="0" err="1" smtClean="0"/>
              <a:t>комедійні</a:t>
            </a:r>
            <a:r>
              <a:rPr lang="ru-RU" sz="1400" b="0" dirty="0" smtClean="0"/>
              <a:t> </a:t>
            </a:r>
            <a:r>
              <a:rPr lang="ru-RU" sz="1400" b="0" dirty="0" err="1" smtClean="0"/>
              <a:t>інтермедії</a:t>
            </a:r>
            <a:r>
              <a:rPr lang="ru-RU" sz="1400" b="0" dirty="0" smtClean="0"/>
              <a:t> (</a:t>
            </a:r>
            <a:r>
              <a:rPr lang="ru-RU" sz="1400" b="0" dirty="0" err="1" smtClean="0"/>
              <a:t>п'єси-вставки</a:t>
            </a:r>
            <a:r>
              <a:rPr lang="ru-RU" sz="1400" b="0" dirty="0" smtClean="0"/>
              <a:t>) на </a:t>
            </a:r>
            <a:r>
              <a:rPr lang="ru-RU" sz="1400" b="0" dirty="0" err="1" smtClean="0"/>
              <a:t>побутові</a:t>
            </a:r>
            <a:r>
              <a:rPr lang="ru-RU" sz="1400" b="0" dirty="0" smtClean="0"/>
              <a:t> теми.</a:t>
            </a:r>
            <a:endParaRPr lang="uk-UA" sz="1400" dirty="0"/>
          </a:p>
        </p:txBody>
      </p:sp>
      <p:pic>
        <p:nvPicPr>
          <p:cNvPr id="5" name="Содержимое 4" descr="7028139u3r.jpg"/>
          <p:cNvPicPr>
            <a:picLocks noGrp="1" noChangeAspect="1"/>
          </p:cNvPicPr>
          <p:nvPr>
            <p:ph sz="half" idx="1"/>
          </p:nvPr>
        </p:nvPicPr>
        <p:blipFill>
          <a:blip r:embed="rId2"/>
          <a:stretch>
            <a:fillRect/>
          </a:stretch>
        </p:blipFill>
        <p:spPr>
          <a:xfrm>
            <a:off x="457200" y="2214554"/>
            <a:ext cx="3521075" cy="3071834"/>
          </a:xfrm>
        </p:spPr>
      </p:pic>
      <p:pic>
        <p:nvPicPr>
          <p:cNvPr id="6" name="Содержимое 5" descr="24.jpg"/>
          <p:cNvPicPr>
            <a:picLocks noGrp="1" noChangeAspect="1"/>
          </p:cNvPicPr>
          <p:nvPr>
            <p:ph sz="half" idx="2"/>
          </p:nvPr>
        </p:nvPicPr>
        <p:blipFill>
          <a:blip r:embed="rId3"/>
          <a:stretch>
            <a:fillRect/>
          </a:stretch>
        </p:blipFill>
        <p:spPr>
          <a:xfrm>
            <a:off x="4178300" y="2214554"/>
            <a:ext cx="3521075" cy="3071834"/>
          </a:xfr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0" dirty="0" smtClean="0"/>
              <a:t>У той же час </a:t>
            </a:r>
            <a:r>
              <a:rPr lang="ru-RU" sz="1800" b="0" dirty="0" err="1" smtClean="0"/>
              <a:t>виник</a:t>
            </a:r>
            <a:r>
              <a:rPr lang="ru-RU" sz="1800" b="0" dirty="0" smtClean="0"/>
              <a:t> </a:t>
            </a:r>
            <a:r>
              <a:rPr lang="ru-RU" sz="1800" b="0" dirty="0" err="1" smtClean="0"/>
              <a:t>і</a:t>
            </a:r>
            <a:r>
              <a:rPr lang="ru-RU" sz="1800" b="0" dirty="0" smtClean="0"/>
              <a:t> вертеп - </a:t>
            </a:r>
            <a:r>
              <a:rPr lang="ru-RU" sz="1800" b="0" dirty="0" err="1" smtClean="0"/>
              <a:t>ляльковий</a:t>
            </a:r>
            <a:r>
              <a:rPr lang="ru-RU" sz="1800" b="0" dirty="0" smtClean="0"/>
              <a:t> театр. </a:t>
            </a:r>
            <a:r>
              <a:rPr lang="ru-RU" sz="1800" b="0" dirty="0" err="1" smtClean="0"/>
              <a:t>Вертепи</a:t>
            </a:r>
            <a:r>
              <a:rPr lang="ru-RU" sz="1800" b="0" dirty="0" smtClean="0"/>
              <a:t> </a:t>
            </a:r>
            <a:r>
              <a:rPr lang="ru-RU" sz="1800" b="0" dirty="0" err="1" smtClean="0"/>
              <a:t>відбувалися</a:t>
            </a:r>
            <a:r>
              <a:rPr lang="ru-RU" sz="1800" b="0" dirty="0" smtClean="0"/>
              <a:t> в </a:t>
            </a:r>
            <a:r>
              <a:rPr lang="ru-RU" sz="1800" b="0" dirty="0" err="1" smtClean="0"/>
              <a:t>спеціально</a:t>
            </a:r>
            <a:r>
              <a:rPr lang="ru-RU" sz="1800" b="0" dirty="0" smtClean="0"/>
              <a:t> </a:t>
            </a:r>
            <a:r>
              <a:rPr lang="ru-RU" sz="1800" b="0" dirty="0" err="1" smtClean="0"/>
              <a:t>зробленому</a:t>
            </a:r>
            <a:r>
              <a:rPr lang="ru-RU" sz="1800" b="0" dirty="0" smtClean="0"/>
              <a:t> </a:t>
            </a:r>
            <a:r>
              <a:rPr lang="ru-RU" sz="1800" b="0" dirty="0" err="1" smtClean="0"/>
              <a:t>двох'ярусному</a:t>
            </a:r>
            <a:r>
              <a:rPr lang="ru-RU" sz="1800" b="0" dirty="0" smtClean="0"/>
              <a:t> ящику: </a:t>
            </a:r>
            <a:r>
              <a:rPr lang="ru-RU" sz="1800" b="0" dirty="0" err="1" smtClean="0"/>
              <a:t>вистави</a:t>
            </a:r>
            <a:r>
              <a:rPr lang="ru-RU" sz="1800" b="0" dirty="0" smtClean="0"/>
              <a:t> на </a:t>
            </a:r>
            <a:r>
              <a:rPr lang="ru-RU" sz="1800" b="0" dirty="0" err="1" smtClean="0"/>
              <a:t>верхньому</a:t>
            </a:r>
            <a:r>
              <a:rPr lang="ru-RU" sz="1800" b="0" dirty="0" smtClean="0"/>
              <a:t> </a:t>
            </a:r>
            <a:r>
              <a:rPr lang="ru-RU" sz="1800" b="0" dirty="0" err="1" smtClean="0"/>
              <a:t>поверсі</a:t>
            </a:r>
            <a:r>
              <a:rPr lang="ru-RU" sz="1800" b="0" dirty="0" smtClean="0"/>
              <a:t> </a:t>
            </a:r>
            <a:r>
              <a:rPr lang="ru-RU" sz="1800" b="0" dirty="0" err="1" smtClean="0"/>
              <a:t>на</a:t>
            </a:r>
            <a:r>
              <a:rPr lang="ru-RU" sz="1800" b="0" dirty="0" smtClean="0"/>
              <a:t> </a:t>
            </a:r>
            <a:r>
              <a:rPr lang="ru-RU" sz="1800" b="0" dirty="0" err="1" smtClean="0"/>
              <a:t>релігійні</a:t>
            </a:r>
            <a:r>
              <a:rPr lang="ru-RU" sz="1800" b="0" dirty="0" smtClean="0"/>
              <a:t> </a:t>
            </a:r>
            <a:r>
              <a:rPr lang="ru-RU" sz="1800" b="0" dirty="0" err="1" smtClean="0"/>
              <a:t>сюжети</a:t>
            </a:r>
            <a:r>
              <a:rPr lang="ru-RU" sz="1800" b="0" dirty="0" smtClean="0"/>
              <a:t>, а на </a:t>
            </a:r>
            <a:r>
              <a:rPr lang="ru-RU" sz="1800" b="0" dirty="0" err="1" smtClean="0"/>
              <a:t>нижньому</a:t>
            </a:r>
            <a:r>
              <a:rPr lang="ru-RU" sz="1800" b="0" dirty="0" smtClean="0"/>
              <a:t> - </a:t>
            </a:r>
            <a:r>
              <a:rPr lang="ru-RU" sz="1800" b="0" dirty="0" err="1" smtClean="0"/>
              <a:t>з</a:t>
            </a:r>
            <a:r>
              <a:rPr lang="ru-RU" sz="1800" b="0" dirty="0" smtClean="0"/>
              <a:t> народного </a:t>
            </a:r>
            <a:r>
              <a:rPr lang="ru-RU" sz="1800" b="0" dirty="0" err="1" smtClean="0"/>
              <a:t>життя</a:t>
            </a:r>
            <a:r>
              <a:rPr lang="ru-RU" sz="1800" b="0" dirty="0" smtClean="0"/>
              <a:t>, Вертеп </a:t>
            </a:r>
            <a:r>
              <a:rPr lang="ru-RU" sz="1800" b="0" dirty="0" err="1" smtClean="0"/>
              <a:t>користувався</a:t>
            </a:r>
            <a:r>
              <a:rPr lang="ru-RU" sz="1800" b="0" dirty="0" smtClean="0"/>
              <a:t> великою </a:t>
            </a:r>
            <a:r>
              <a:rPr lang="ru-RU" sz="1800" b="0" dirty="0" err="1" smtClean="0"/>
              <a:t>популярністю</a:t>
            </a:r>
            <a:r>
              <a:rPr lang="ru-RU" sz="1800" b="0" dirty="0" smtClean="0"/>
              <a:t>, особливо у </a:t>
            </a:r>
            <a:r>
              <a:rPr lang="ru-RU" sz="1800" b="0" dirty="0" err="1" smtClean="0"/>
              <a:t>дітей</a:t>
            </a:r>
            <a:r>
              <a:rPr lang="ru-RU" sz="1800" b="0" dirty="0" smtClean="0"/>
              <a:t>.</a:t>
            </a:r>
            <a:endParaRPr lang="uk-UA" sz="1800" dirty="0"/>
          </a:p>
        </p:txBody>
      </p:sp>
      <p:pic>
        <p:nvPicPr>
          <p:cNvPr id="4" name="Содержимое 3" descr="b2000002e.jpg"/>
          <p:cNvPicPr>
            <a:picLocks noGrp="1" noChangeAspect="1"/>
          </p:cNvPicPr>
          <p:nvPr>
            <p:ph idx="1"/>
          </p:nvPr>
        </p:nvPicPr>
        <p:blipFill>
          <a:blip r:embed="rId2"/>
          <a:stretch>
            <a:fillRect/>
          </a:stretch>
        </p:blipFill>
        <p:spPr>
          <a:xfrm>
            <a:off x="500034" y="1643050"/>
            <a:ext cx="6966857" cy="4833257"/>
          </a:xfrm>
        </p:spPr>
      </p:pic>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7242048" cy="1143000"/>
          </a:xfrm>
        </p:spPr>
        <p:txBody>
          <a:bodyPr>
            <a:noAutofit/>
          </a:bodyPr>
          <a:lstStyle/>
          <a:p>
            <a:r>
              <a:rPr lang="ru-RU" sz="1000" b="0" dirty="0" err="1" smtClean="0"/>
              <a:t>Поряд</a:t>
            </a:r>
            <a:r>
              <a:rPr lang="ru-RU" sz="1000" b="0" dirty="0" smtClean="0"/>
              <a:t> </a:t>
            </a:r>
            <a:r>
              <a:rPr lang="ru-RU" sz="1000" b="0" dirty="0" err="1" smtClean="0"/>
              <a:t>з</a:t>
            </a:r>
            <a:r>
              <a:rPr lang="ru-RU" sz="1000" b="0" dirty="0" smtClean="0"/>
              <a:t> </a:t>
            </a:r>
            <a:r>
              <a:rPr lang="ru-RU" sz="1000" b="0" dirty="0" err="1" smtClean="0"/>
              <a:t>відомими</a:t>
            </a:r>
            <a:r>
              <a:rPr lang="ru-RU" sz="1000" b="0" dirty="0" smtClean="0"/>
              <a:t> </a:t>
            </a:r>
            <a:r>
              <a:rPr lang="ru-RU" sz="1000" b="0" dirty="0" err="1" smtClean="0"/>
              <a:t>раніше</a:t>
            </a:r>
            <a:r>
              <a:rPr lang="ru-RU" sz="1000" b="0" dirty="0" smtClean="0"/>
              <a:t> </a:t>
            </a:r>
            <a:r>
              <a:rPr lang="ru-RU" sz="1000" b="0" dirty="0" smtClean="0"/>
              <a:t>вертепом </a:t>
            </a:r>
            <a:r>
              <a:rPr lang="ru-RU" sz="1000" b="0" dirty="0" smtClean="0"/>
              <a:t>та </a:t>
            </a:r>
            <a:r>
              <a:rPr lang="ru-RU" sz="1000" b="0" dirty="0" err="1" smtClean="0"/>
              <a:t>шкільною</a:t>
            </a:r>
            <a:r>
              <a:rPr lang="ru-RU" sz="1000" b="0" dirty="0" smtClean="0"/>
              <a:t> </a:t>
            </a:r>
            <a:r>
              <a:rPr lang="ru-RU" sz="1000" b="0" dirty="0" smtClean="0"/>
              <a:t>драмою </a:t>
            </a:r>
            <a:r>
              <a:rPr lang="ru-RU" sz="1000" b="0" dirty="0" smtClean="0"/>
              <a:t>у той час </a:t>
            </a:r>
            <a:r>
              <a:rPr lang="ru-RU" sz="1000" b="0" dirty="0" err="1" smtClean="0"/>
              <a:t>з'являються</a:t>
            </a:r>
            <a:r>
              <a:rPr lang="ru-RU" sz="1000" b="0" dirty="0" smtClean="0"/>
              <a:t> </a:t>
            </a:r>
            <a:r>
              <a:rPr lang="ru-RU" sz="1000" b="0" dirty="0" err="1" smtClean="0"/>
              <a:t>нові</a:t>
            </a:r>
            <a:r>
              <a:rPr lang="ru-RU" sz="1000" b="0" dirty="0" smtClean="0"/>
              <a:t> </a:t>
            </a:r>
            <a:r>
              <a:rPr lang="ru-RU" sz="1000" b="0" dirty="0" err="1" smtClean="0"/>
              <a:t>види</a:t>
            </a:r>
            <a:r>
              <a:rPr lang="ru-RU" sz="1000" b="0" dirty="0" smtClean="0"/>
              <a:t> </a:t>
            </a:r>
            <a:r>
              <a:rPr lang="ru-RU" sz="1000" b="0" dirty="0" err="1" smtClean="0"/>
              <a:t>і</a:t>
            </a:r>
            <a:r>
              <a:rPr lang="ru-RU" sz="1000" b="0" dirty="0" smtClean="0"/>
              <a:t> </a:t>
            </a:r>
            <a:r>
              <a:rPr lang="ru-RU" sz="1000" b="0" dirty="0" err="1" smtClean="0"/>
              <a:t>форми</a:t>
            </a:r>
            <a:r>
              <a:rPr lang="ru-RU" sz="1000" b="0" dirty="0" smtClean="0"/>
              <a:t> </a:t>
            </a:r>
            <a:r>
              <a:rPr lang="ru-RU" sz="1000" b="0" dirty="0" err="1" smtClean="0"/>
              <a:t>українського</a:t>
            </a:r>
            <a:r>
              <a:rPr lang="ru-RU" sz="1000" b="0" dirty="0" smtClean="0"/>
              <a:t> </a:t>
            </a:r>
            <a:r>
              <a:rPr lang="ru-RU" sz="1000" b="0" dirty="0" err="1" smtClean="0"/>
              <a:t>сценічного</a:t>
            </a:r>
            <a:r>
              <a:rPr lang="ru-RU" sz="1000" b="0" dirty="0" smtClean="0"/>
              <a:t> </a:t>
            </a:r>
            <a:r>
              <a:rPr lang="ru-RU" sz="1000" b="0" dirty="0" err="1" smtClean="0"/>
              <a:t>мистецтва</a:t>
            </a:r>
            <a:r>
              <a:rPr lang="ru-RU" sz="1000" b="0" dirty="0" smtClean="0"/>
              <a:t>, </a:t>
            </a:r>
            <a:r>
              <a:rPr lang="ru-RU" sz="1000" b="0" dirty="0" err="1" smtClean="0"/>
              <a:t>серед</a:t>
            </a:r>
            <a:r>
              <a:rPr lang="ru-RU" sz="1000" b="0" dirty="0" smtClean="0"/>
              <a:t> </a:t>
            </a:r>
            <a:r>
              <a:rPr lang="ru-RU" sz="1000" b="0" dirty="0" err="1" smtClean="0"/>
              <a:t>яких</a:t>
            </a:r>
            <a:r>
              <a:rPr lang="ru-RU" sz="1000" b="0" dirty="0" smtClean="0"/>
              <a:t> </a:t>
            </a:r>
            <a:r>
              <a:rPr lang="ru-RU" sz="1000" b="0" dirty="0" err="1" smtClean="0"/>
              <a:t>провідне</a:t>
            </a:r>
            <a:r>
              <a:rPr lang="ru-RU" sz="1000" b="0" dirty="0" smtClean="0"/>
              <a:t> </a:t>
            </a:r>
            <a:r>
              <a:rPr lang="ru-RU" sz="1000" b="0" dirty="0" err="1" smtClean="0"/>
              <a:t>місце</a:t>
            </a:r>
            <a:r>
              <a:rPr lang="ru-RU" sz="1000" b="0" dirty="0" smtClean="0"/>
              <a:t> </a:t>
            </a:r>
            <a:r>
              <a:rPr lang="ru-RU" sz="1000" b="0" dirty="0" err="1" smtClean="0"/>
              <a:t>займав</a:t>
            </a:r>
            <a:r>
              <a:rPr lang="ru-RU" sz="1000" b="0" dirty="0" smtClean="0"/>
              <a:t> театр</a:t>
            </a:r>
            <a:r>
              <a:rPr lang="ru-RU" sz="1000" b="0" dirty="0" smtClean="0"/>
              <a:t>.</a:t>
            </a:r>
            <a:r>
              <a:rPr lang="ru-RU" sz="1000" b="0" dirty="0" smtClean="0"/>
              <a:t> </a:t>
            </a:r>
            <a:r>
              <a:rPr lang="ru-RU" sz="1000" b="0" dirty="0" err="1" smtClean="0"/>
              <a:t>Шкільна</a:t>
            </a:r>
            <a:r>
              <a:rPr lang="ru-RU" sz="1000" b="0" dirty="0" smtClean="0"/>
              <a:t> драма, </a:t>
            </a:r>
            <a:r>
              <a:rPr lang="ru-RU" sz="1000" b="0" dirty="0" err="1" smtClean="0"/>
              <a:t>що</a:t>
            </a:r>
            <a:r>
              <a:rPr lang="ru-RU" sz="1000" b="0" dirty="0" smtClean="0"/>
              <a:t> </a:t>
            </a:r>
            <a:r>
              <a:rPr lang="ru-RU" sz="1000" b="0" dirty="0" err="1" smtClean="0"/>
              <a:t>набула</a:t>
            </a:r>
            <a:r>
              <a:rPr lang="ru-RU" sz="1000" b="0" dirty="0" smtClean="0"/>
              <a:t> </a:t>
            </a:r>
            <a:r>
              <a:rPr lang="ru-RU" sz="1000" b="0" dirty="0" err="1" smtClean="0"/>
              <a:t>значного</a:t>
            </a:r>
            <a:r>
              <a:rPr lang="ru-RU" sz="1000" b="0" dirty="0" smtClean="0"/>
              <a:t> </a:t>
            </a:r>
            <a:r>
              <a:rPr lang="ru-RU" sz="1000" b="0" dirty="0" err="1" smtClean="0"/>
              <a:t>поширення</a:t>
            </a:r>
            <a:r>
              <a:rPr lang="ru-RU" sz="1000" b="0" dirty="0" smtClean="0"/>
              <a:t>, за </a:t>
            </a:r>
            <a:r>
              <a:rPr lang="ru-RU" sz="1000" b="0" dirty="0" err="1" smtClean="0"/>
              <a:t>своїм</a:t>
            </a:r>
            <a:r>
              <a:rPr lang="ru-RU" sz="1000" b="0" dirty="0" smtClean="0"/>
              <a:t> характером </a:t>
            </a:r>
            <a:r>
              <a:rPr lang="ru-RU" sz="1000" b="0" dirty="0" err="1" smtClean="0"/>
              <a:t>залишалася</a:t>
            </a:r>
            <a:r>
              <a:rPr lang="ru-RU" sz="1000" b="0" dirty="0" smtClean="0"/>
              <a:t> в основному </a:t>
            </a:r>
            <a:r>
              <a:rPr lang="ru-RU" sz="1000" b="0" dirty="0" err="1" smtClean="0"/>
              <a:t>релігійно-повчальною</a:t>
            </a:r>
            <a:r>
              <a:rPr lang="ru-RU" sz="1000" b="0" dirty="0" smtClean="0"/>
              <a:t>. </a:t>
            </a:r>
            <a:r>
              <a:rPr lang="ru-RU" sz="1000" b="0" dirty="0" err="1" smtClean="0"/>
              <a:t>Одночасно</a:t>
            </a:r>
            <a:r>
              <a:rPr lang="ru-RU" sz="1000" b="0" dirty="0" smtClean="0"/>
              <a:t> вона </a:t>
            </a:r>
            <a:r>
              <a:rPr lang="ru-RU" sz="1000" b="0" dirty="0" err="1" smtClean="0"/>
              <a:t>зверталася</a:t>
            </a:r>
            <a:r>
              <a:rPr lang="ru-RU" sz="1000" b="0" dirty="0" smtClean="0"/>
              <a:t> </a:t>
            </a:r>
            <a:r>
              <a:rPr lang="ru-RU" sz="1000" b="0" dirty="0" err="1" smtClean="0"/>
              <a:t>і</a:t>
            </a:r>
            <a:r>
              <a:rPr lang="ru-RU" sz="1000" b="0" dirty="0" smtClean="0"/>
              <a:t> до </a:t>
            </a:r>
            <a:r>
              <a:rPr lang="ru-RU" sz="1000" b="0" dirty="0" err="1" smtClean="0"/>
              <a:t>історико-патріо-тичної</a:t>
            </a:r>
            <a:r>
              <a:rPr lang="ru-RU" sz="1000" b="0" dirty="0" smtClean="0"/>
              <a:t> тематики. </a:t>
            </a:r>
            <a:r>
              <a:rPr lang="ru-RU" sz="1000" b="0" dirty="0" err="1" smtClean="0"/>
              <a:t>Студенти</a:t>
            </a:r>
            <a:r>
              <a:rPr lang="ru-RU" sz="1000" b="0" dirty="0" smtClean="0"/>
              <a:t> </a:t>
            </a:r>
            <a:r>
              <a:rPr lang="ru-RU" sz="1000" b="0" dirty="0" err="1" smtClean="0"/>
              <a:t>Ккєво-Могилянської</a:t>
            </a:r>
            <a:r>
              <a:rPr lang="ru-RU" sz="1000" b="0" dirty="0" smtClean="0"/>
              <a:t> </a:t>
            </a:r>
            <a:r>
              <a:rPr lang="ru-RU" sz="1000" b="0" dirty="0" err="1" smtClean="0"/>
              <a:t>академії</a:t>
            </a:r>
            <a:r>
              <a:rPr lang="ru-RU" sz="1000" b="0" dirty="0" smtClean="0"/>
              <a:t>, </a:t>
            </a:r>
            <a:r>
              <a:rPr lang="ru-RU" sz="1000" b="0" dirty="0" err="1" smtClean="0"/>
              <a:t>Харківського</a:t>
            </a:r>
            <a:r>
              <a:rPr lang="ru-RU" sz="1000" b="0" dirty="0" smtClean="0"/>
              <a:t>, </a:t>
            </a:r>
            <a:r>
              <a:rPr lang="ru-RU" sz="1000" b="0" dirty="0" err="1" smtClean="0"/>
              <a:t>Чернігівського</a:t>
            </a:r>
            <a:r>
              <a:rPr lang="ru-RU" sz="1000" b="0" dirty="0" smtClean="0"/>
              <a:t> та </a:t>
            </a:r>
            <a:r>
              <a:rPr lang="ru-RU" sz="1000" b="0" dirty="0" err="1" smtClean="0"/>
              <a:t>Переяславського</a:t>
            </a:r>
            <a:r>
              <a:rPr lang="ru-RU" sz="1000" b="0" dirty="0" smtClean="0"/>
              <a:t> </a:t>
            </a:r>
            <a:r>
              <a:rPr lang="ru-RU" sz="1000" b="0" dirty="0" err="1" smtClean="0"/>
              <a:t>колегіумів</a:t>
            </a:r>
            <a:r>
              <a:rPr lang="ru-RU" sz="1000" b="0" dirty="0" smtClean="0"/>
              <a:t>, </a:t>
            </a:r>
            <a:r>
              <a:rPr lang="ru-RU" sz="1000" b="0" dirty="0" smtClean="0"/>
              <a:t>де </a:t>
            </a:r>
            <a:r>
              <a:rPr lang="ru-RU" sz="1000" b="0" dirty="0" err="1" smtClean="0"/>
              <a:t>головним</a:t>
            </a:r>
            <a:r>
              <a:rPr lang="ru-RU" sz="1000" b="0" dirty="0" smtClean="0"/>
              <a:t> чином </a:t>
            </a:r>
            <a:r>
              <a:rPr lang="ru-RU" sz="1000" b="0" dirty="0" err="1" smtClean="0"/>
              <a:t>зосереджувалося</a:t>
            </a:r>
            <a:r>
              <a:rPr lang="ru-RU" sz="1000" b="0" dirty="0" smtClean="0"/>
              <a:t> </a:t>
            </a:r>
            <a:r>
              <a:rPr lang="ru-RU" sz="1000" b="0" dirty="0" err="1" smtClean="0"/>
              <a:t>літературне</a:t>
            </a:r>
            <a:r>
              <a:rPr lang="ru-RU" sz="1000" b="0" dirty="0" smtClean="0"/>
              <a:t> та </a:t>
            </a:r>
            <a:r>
              <a:rPr lang="ru-RU" sz="1000" b="0" dirty="0" err="1" smtClean="0"/>
              <a:t>мистецьке</a:t>
            </a:r>
            <a:r>
              <a:rPr lang="ru-RU" sz="1000" b="0" dirty="0" smtClean="0"/>
              <a:t> </a:t>
            </a:r>
            <a:r>
              <a:rPr lang="ru-RU" sz="1000" b="0" dirty="0" err="1" smtClean="0"/>
              <a:t>життя</a:t>
            </a:r>
            <a:r>
              <a:rPr lang="ru-RU" sz="1000" b="0" dirty="0" smtClean="0"/>
              <a:t>, ставили </a:t>
            </a:r>
            <a:r>
              <a:rPr lang="ru-RU" sz="1000" b="0" dirty="0" err="1" smtClean="0"/>
              <a:t>трагікомедію</a:t>
            </a:r>
            <a:r>
              <a:rPr lang="ru-RU" sz="1000" b="0" dirty="0" smtClean="0"/>
              <a:t> Ф. Прокоповича «</a:t>
            </a:r>
            <a:r>
              <a:rPr lang="ru-RU" sz="1000" b="0" dirty="0" err="1" smtClean="0"/>
              <a:t>Володимир</a:t>
            </a:r>
            <a:r>
              <a:rPr lang="ru-RU" sz="1000" b="0" dirty="0" smtClean="0"/>
              <a:t>», </a:t>
            </a:r>
            <a:r>
              <a:rPr lang="ru-RU" sz="1000" b="0" dirty="0" err="1" smtClean="0"/>
              <a:t>історичні</a:t>
            </a:r>
            <a:r>
              <a:rPr lang="ru-RU" sz="1000" b="0" dirty="0" smtClean="0"/>
              <a:t> </a:t>
            </a:r>
            <a:r>
              <a:rPr lang="ru-RU" sz="1000" b="0" dirty="0" err="1" smtClean="0"/>
              <a:t>драми</a:t>
            </a:r>
            <a:r>
              <a:rPr lang="ru-RU" sz="1000" b="0" dirty="0" smtClean="0"/>
              <a:t> М. </a:t>
            </a:r>
            <a:r>
              <a:rPr lang="ru-RU" sz="1000" b="0" dirty="0" err="1" smtClean="0"/>
              <a:t>Козачинського</a:t>
            </a:r>
            <a:r>
              <a:rPr lang="ru-RU" sz="1000" b="0" dirty="0" smtClean="0"/>
              <a:t>, «</a:t>
            </a:r>
            <a:r>
              <a:rPr lang="ru-RU" sz="1000" b="0" dirty="0" err="1" smtClean="0"/>
              <a:t>Комедійну</a:t>
            </a:r>
            <a:r>
              <a:rPr lang="ru-RU" sz="1000" b="0" dirty="0" smtClean="0"/>
              <a:t> </a:t>
            </a:r>
            <a:r>
              <a:rPr lang="ru-RU" sz="1000" b="0" dirty="0" err="1" smtClean="0"/>
              <a:t>дію</a:t>
            </a:r>
            <a:r>
              <a:rPr lang="ru-RU" sz="1000" b="0" dirty="0" smtClean="0"/>
              <a:t> </a:t>
            </a:r>
            <a:r>
              <a:rPr lang="ru-RU" sz="1000" b="0" dirty="0" smtClean="0"/>
              <a:t>М. </a:t>
            </a:r>
            <a:r>
              <a:rPr lang="ru-RU" sz="1000" b="0" dirty="0" err="1" smtClean="0"/>
              <a:t>Довгалевського</a:t>
            </a:r>
            <a:r>
              <a:rPr lang="ru-RU" sz="1000" b="0" dirty="0" smtClean="0"/>
              <a:t>. На </a:t>
            </a:r>
            <a:r>
              <a:rPr lang="ru-RU" sz="1000" b="0" dirty="0" err="1" smtClean="0"/>
              <a:t>основі</a:t>
            </a:r>
            <a:r>
              <a:rPr lang="ru-RU" sz="1000" b="0" dirty="0" smtClean="0"/>
              <a:t> </a:t>
            </a:r>
            <a:r>
              <a:rPr lang="ru-RU" sz="1000" b="0" dirty="0" err="1" smtClean="0"/>
              <a:t>образів</a:t>
            </a:r>
            <a:r>
              <a:rPr lang="ru-RU" sz="1000" b="0" dirty="0" smtClean="0"/>
              <a:t> </a:t>
            </a:r>
            <a:r>
              <a:rPr lang="ru-RU" sz="1000" b="0" dirty="0" err="1" smtClean="0"/>
              <a:t>минулого</a:t>
            </a:r>
            <a:r>
              <a:rPr lang="ru-RU" sz="1000" b="0" dirty="0" smtClean="0"/>
              <a:t> у </a:t>
            </a:r>
            <a:r>
              <a:rPr lang="ru-RU" sz="1000" b="0" dirty="0" err="1" smtClean="0"/>
              <a:t>цих</a:t>
            </a:r>
            <a:r>
              <a:rPr lang="ru-RU" sz="1000" b="0" dirty="0" smtClean="0"/>
              <a:t> </a:t>
            </a:r>
            <a:r>
              <a:rPr lang="ru-RU" sz="1000" b="0" dirty="0" err="1" smtClean="0"/>
              <a:t>виставах</a:t>
            </a:r>
            <a:r>
              <a:rPr lang="ru-RU" sz="1000" b="0" dirty="0" smtClean="0"/>
              <a:t> </a:t>
            </a:r>
            <a:r>
              <a:rPr lang="ru-RU" sz="1000" b="0" dirty="0" err="1" smtClean="0"/>
              <a:t>розкривалися</a:t>
            </a:r>
            <a:r>
              <a:rPr lang="ru-RU" sz="1000" b="0" dirty="0" smtClean="0"/>
              <a:t> </a:t>
            </a:r>
            <a:r>
              <a:rPr lang="ru-RU" sz="1000" b="0" dirty="0" err="1" smtClean="0"/>
              <a:t>проблеми</a:t>
            </a:r>
            <a:r>
              <a:rPr lang="ru-RU" sz="1000" b="0" dirty="0" smtClean="0"/>
              <a:t> </a:t>
            </a:r>
            <a:r>
              <a:rPr lang="ru-RU" sz="1000" b="0" dirty="0" err="1" smtClean="0"/>
              <a:t>тогочасного</a:t>
            </a:r>
            <a:r>
              <a:rPr lang="ru-RU" sz="1000" b="0" dirty="0" smtClean="0"/>
              <a:t> </a:t>
            </a:r>
            <a:r>
              <a:rPr lang="ru-RU" sz="1000" b="0" dirty="0" err="1" smtClean="0"/>
              <a:t>політичного</a:t>
            </a:r>
            <a:r>
              <a:rPr lang="ru-RU" sz="1000" b="0" dirty="0" smtClean="0"/>
              <a:t> </a:t>
            </a:r>
            <a:r>
              <a:rPr lang="ru-RU" sz="1000" b="0" dirty="0" err="1" smtClean="0"/>
              <a:t>і</a:t>
            </a:r>
            <a:r>
              <a:rPr lang="ru-RU" sz="1000" b="0" dirty="0" smtClean="0"/>
              <a:t> культурного </a:t>
            </a:r>
            <a:r>
              <a:rPr lang="ru-RU" sz="1000" b="0" dirty="0" err="1" smtClean="0"/>
              <a:t>розвитку</a:t>
            </a:r>
            <a:r>
              <a:rPr lang="ru-RU" sz="1000" b="0" dirty="0" smtClean="0"/>
              <a:t>.</a:t>
            </a:r>
            <a:r>
              <a:rPr lang="ru-RU" sz="1000" dirty="0" smtClean="0"/>
              <a:t/>
            </a:r>
            <a:br>
              <a:rPr lang="ru-RU" sz="1000" dirty="0" smtClean="0"/>
            </a:br>
            <a:r>
              <a:rPr lang="ru-RU" sz="1000" b="0" dirty="0" err="1" smtClean="0"/>
              <a:t>Значної</a:t>
            </a:r>
            <a:r>
              <a:rPr lang="ru-RU" sz="1000" b="0" dirty="0" smtClean="0"/>
              <a:t> </a:t>
            </a:r>
            <a:r>
              <a:rPr lang="ru-RU" sz="1000" b="0" dirty="0" err="1" smtClean="0"/>
              <a:t>популярності</a:t>
            </a:r>
            <a:r>
              <a:rPr lang="ru-RU" sz="1000" b="0" dirty="0" smtClean="0"/>
              <a:t> </a:t>
            </a:r>
            <a:r>
              <a:rPr lang="ru-RU" sz="1000" b="0" dirty="0" err="1" smtClean="0"/>
              <a:t>досягли</a:t>
            </a:r>
            <a:r>
              <a:rPr lang="ru-RU" sz="1000" b="0" dirty="0" smtClean="0"/>
              <a:t> </a:t>
            </a:r>
            <a:r>
              <a:rPr lang="ru-RU" sz="1000" b="0" dirty="0" err="1" smtClean="0"/>
              <a:t>інтермедії</a:t>
            </a:r>
            <a:r>
              <a:rPr lang="ru-RU" sz="1000" b="0" dirty="0" smtClean="0"/>
              <a:t> (</a:t>
            </a:r>
            <a:r>
              <a:rPr lang="ru-RU" sz="1000" b="0" dirty="0" err="1" smtClean="0"/>
              <a:t>короткі</a:t>
            </a:r>
            <a:r>
              <a:rPr lang="ru-RU" sz="1000" b="0" dirty="0" smtClean="0"/>
              <a:t> </a:t>
            </a:r>
            <a:r>
              <a:rPr lang="ru-RU" sz="1000" b="0" dirty="0" err="1" smtClean="0"/>
              <a:t>одноактні</a:t>
            </a:r>
            <a:r>
              <a:rPr lang="ru-RU" sz="1000" b="0" dirty="0" smtClean="0"/>
              <a:t> </a:t>
            </a:r>
            <a:r>
              <a:rPr lang="ru-RU" sz="1000" b="0" dirty="0" err="1" smtClean="0"/>
              <a:t>вистави</a:t>
            </a:r>
            <a:r>
              <a:rPr lang="ru-RU" sz="1000" b="0" dirty="0" smtClean="0"/>
              <a:t>), </a:t>
            </a:r>
            <a:r>
              <a:rPr lang="ru-RU" sz="1000" b="0" dirty="0" err="1" smtClean="0"/>
              <a:t>які</a:t>
            </a:r>
            <a:r>
              <a:rPr lang="ru-RU" sz="1000" b="0" dirty="0" smtClean="0"/>
              <a:t> </a:t>
            </a:r>
            <a:r>
              <a:rPr lang="ru-RU" sz="1000" b="0" dirty="0" err="1" smtClean="0"/>
              <a:t>виконувалися</a:t>
            </a:r>
            <a:r>
              <a:rPr lang="ru-RU" sz="1000" b="0" dirty="0" smtClean="0"/>
              <a:t> </a:t>
            </a:r>
            <a:r>
              <a:rPr lang="ru-RU" sz="1000" b="0" dirty="0" err="1" smtClean="0"/>
              <a:t>між</a:t>
            </a:r>
            <a:r>
              <a:rPr lang="ru-RU" sz="1000" b="0" dirty="0" smtClean="0"/>
              <a:t> </a:t>
            </a:r>
            <a:r>
              <a:rPr lang="ru-RU" sz="1000" b="0" dirty="0" err="1" smtClean="0"/>
              <a:t>частинами</a:t>
            </a:r>
            <a:r>
              <a:rPr lang="ru-RU" sz="1000" b="0" dirty="0" smtClean="0"/>
              <a:t> </a:t>
            </a:r>
            <a:r>
              <a:rPr lang="ru-RU" sz="1000" b="0" dirty="0" err="1" smtClean="0"/>
              <a:t>шкільної</a:t>
            </a:r>
            <a:r>
              <a:rPr lang="ru-RU" sz="1000" b="0" dirty="0" smtClean="0"/>
              <a:t> </a:t>
            </a:r>
            <a:r>
              <a:rPr lang="ru-RU" sz="1000" b="0" dirty="0" err="1" smtClean="0"/>
              <a:t>драми</a:t>
            </a:r>
            <a:r>
              <a:rPr lang="ru-RU" sz="1000" b="0" dirty="0" smtClean="0"/>
              <a:t>. В них </a:t>
            </a:r>
            <a:r>
              <a:rPr lang="ru-RU" sz="1000" b="0" dirty="0" err="1" smtClean="0"/>
              <a:t>зображалися</a:t>
            </a:r>
            <a:r>
              <a:rPr lang="ru-RU" sz="1000" b="0" dirty="0" smtClean="0"/>
              <a:t> </a:t>
            </a:r>
            <a:r>
              <a:rPr lang="ru-RU" sz="1000" b="0" dirty="0" err="1" smtClean="0"/>
              <a:t>сцени</a:t>
            </a:r>
            <a:r>
              <a:rPr lang="ru-RU" sz="1000" b="0" dirty="0" smtClean="0"/>
              <a:t> </a:t>
            </a:r>
            <a:r>
              <a:rPr lang="ru-RU" sz="1000" b="0" dirty="0" err="1" smtClean="0"/>
              <a:t>з</a:t>
            </a:r>
            <a:r>
              <a:rPr lang="ru-RU" sz="1000" b="0" dirty="0" smtClean="0"/>
              <a:t> </a:t>
            </a:r>
            <a:r>
              <a:rPr lang="ru-RU" sz="1000" b="0" dirty="0" err="1" smtClean="0"/>
              <a:t>життя</a:t>
            </a:r>
            <a:r>
              <a:rPr lang="ru-RU" sz="1000" b="0" dirty="0" smtClean="0"/>
              <a:t> селян, </a:t>
            </a:r>
            <a:r>
              <a:rPr lang="ru-RU" sz="1000" b="0" dirty="0" err="1" smtClean="0"/>
              <a:t>козаків</a:t>
            </a:r>
            <a:r>
              <a:rPr lang="ru-RU" sz="1000" b="0" dirty="0" smtClean="0"/>
              <a:t> </a:t>
            </a:r>
            <a:r>
              <a:rPr lang="ru-RU" sz="1000" b="0" dirty="0" err="1" smtClean="0"/>
              <a:t>міщан</a:t>
            </a:r>
            <a:r>
              <a:rPr lang="ru-RU" sz="1000" b="0" dirty="0" smtClean="0"/>
              <a:t>. </a:t>
            </a:r>
            <a:r>
              <a:rPr lang="ru-RU" sz="1000" b="0" dirty="0" err="1" smtClean="0"/>
              <a:t>Мова</a:t>
            </a:r>
            <a:r>
              <a:rPr lang="ru-RU" sz="1000" b="0" dirty="0" smtClean="0"/>
              <a:t> </a:t>
            </a:r>
            <a:r>
              <a:rPr lang="ru-RU" sz="1000" b="0" dirty="0" err="1" smtClean="0"/>
              <a:t>акторів</a:t>
            </a:r>
            <a:r>
              <a:rPr lang="ru-RU" sz="1000" b="0" dirty="0" smtClean="0"/>
              <a:t> </a:t>
            </a:r>
            <a:r>
              <a:rPr lang="ru-RU" sz="1000" b="0" dirty="0" err="1" smtClean="0"/>
              <a:t>була</a:t>
            </a:r>
            <a:r>
              <a:rPr lang="ru-RU" sz="1000" b="0" dirty="0" smtClean="0"/>
              <a:t> </a:t>
            </a:r>
            <a:r>
              <a:rPr lang="ru-RU" sz="1000" b="0" dirty="0" err="1" smtClean="0"/>
              <a:t>насичена</a:t>
            </a:r>
            <a:r>
              <a:rPr lang="ru-RU" sz="1000" b="0" dirty="0" smtClean="0"/>
              <a:t> </a:t>
            </a:r>
            <a:r>
              <a:rPr lang="ru-RU" sz="1000" b="0" dirty="0" err="1" smtClean="0"/>
              <a:t>прислів'ями</a:t>
            </a:r>
            <a:r>
              <a:rPr lang="ru-RU" sz="1000" b="0" dirty="0" smtClean="0"/>
              <a:t> та </a:t>
            </a:r>
            <a:r>
              <a:rPr lang="ru-RU" sz="1000" b="0" dirty="0" err="1" smtClean="0"/>
              <a:t>приказками</a:t>
            </a:r>
            <a:r>
              <a:rPr lang="ru-RU" sz="1000" b="0" dirty="0" smtClean="0"/>
              <a:t>.</a:t>
            </a:r>
            <a:endParaRPr lang="uk-UA" sz="1000" dirty="0"/>
          </a:p>
        </p:txBody>
      </p:sp>
      <p:pic>
        <p:nvPicPr>
          <p:cNvPr id="5" name="Содержимое 4" descr="505219.jpg"/>
          <p:cNvPicPr>
            <a:picLocks noGrp="1" noChangeAspect="1"/>
          </p:cNvPicPr>
          <p:nvPr>
            <p:ph sz="half" idx="1"/>
          </p:nvPr>
        </p:nvPicPr>
        <p:blipFill>
          <a:blip r:embed="rId2"/>
          <a:stretch>
            <a:fillRect/>
          </a:stretch>
        </p:blipFill>
        <p:spPr>
          <a:xfrm>
            <a:off x="457200" y="2562486"/>
            <a:ext cx="3521075" cy="2601391"/>
          </a:xfrm>
        </p:spPr>
      </p:pic>
      <p:pic>
        <p:nvPicPr>
          <p:cNvPr id="8" name="Содержимое 7" descr="0a2fabb90ced4956256becc8111c09ff.jpg"/>
          <p:cNvPicPr>
            <a:picLocks noGrp="1" noChangeAspect="1"/>
          </p:cNvPicPr>
          <p:nvPr>
            <p:ph sz="half" idx="2"/>
          </p:nvPr>
        </p:nvPicPr>
        <p:blipFill>
          <a:blip r:embed="rId3"/>
          <a:stretch>
            <a:fillRect/>
          </a:stretch>
        </p:blipFill>
        <p:spPr>
          <a:xfrm>
            <a:off x="4567237" y="2123535"/>
            <a:ext cx="2743200" cy="3479292"/>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7242048" cy="1143000"/>
          </a:xfrm>
        </p:spPr>
        <p:txBody>
          <a:bodyPr>
            <a:noAutofit/>
          </a:bodyPr>
          <a:lstStyle/>
          <a:p>
            <a:r>
              <a:rPr lang="uk-UA" sz="1000" b="0" dirty="0" smtClean="0"/>
              <a:t>Разом з позитивними рисами, що були </a:t>
            </a:r>
            <a:r>
              <a:rPr lang="uk-UA" sz="1000" b="0" dirty="0" smtClean="0"/>
              <a:t>притаманні </a:t>
            </a:r>
            <a:r>
              <a:rPr lang="uk-UA" sz="1000" b="0" dirty="0" smtClean="0"/>
              <a:t>народу, викривались негативні риси представників </a:t>
            </a:r>
            <a:r>
              <a:rPr lang="uk-UA" sz="1000" b="0" dirty="0" smtClean="0"/>
              <a:t>панства</a:t>
            </a:r>
            <a:r>
              <a:rPr lang="uk-UA" sz="1000" b="0" dirty="0" smtClean="0"/>
              <a:t>, їх зажерливість, хабарництво, моральна розпуста. В окремих інтермедіях висловлювався протест проти </a:t>
            </a:r>
            <a:r>
              <a:rPr lang="uk-UA" sz="1000" b="0" dirty="0" smtClean="0"/>
              <a:t>шляхетської </a:t>
            </a:r>
            <a:r>
              <a:rPr lang="uk-UA" sz="1000" b="0" dirty="0" smtClean="0"/>
              <a:t>сваволі та релігійних утисків. У другій половині </a:t>
            </a:r>
            <a:r>
              <a:rPr lang="en-US" sz="1000" b="0" dirty="0" smtClean="0"/>
              <a:t>XVIII </a:t>
            </a:r>
            <a:r>
              <a:rPr lang="uk-UA" sz="1000" b="0" dirty="0" smtClean="0"/>
              <a:t>ст. інтермедії перетворилися в самостійні одноактні комедійні п'єси, які витіснили на другий план шкільну Драму.</a:t>
            </a:r>
            <a:r>
              <a:rPr lang="uk-UA" sz="1000" dirty="0" smtClean="0"/>
              <a:t/>
            </a:r>
            <a:br>
              <a:rPr lang="uk-UA" sz="1000" dirty="0" smtClean="0"/>
            </a:br>
            <a:r>
              <a:rPr lang="uk-UA" sz="1000" b="0" dirty="0" smtClean="0"/>
              <a:t>В другій половині </a:t>
            </a:r>
            <a:r>
              <a:rPr lang="en-US" sz="1000" b="0" dirty="0" smtClean="0"/>
              <a:t>XVII—XVIII </a:t>
            </a:r>
            <a:r>
              <a:rPr lang="uk-UA" sz="1000" b="0" dirty="0" smtClean="0"/>
              <a:t>ст. подальшого </a:t>
            </a:r>
            <a:r>
              <a:rPr lang="uk-UA" sz="1000" b="0" dirty="0" smtClean="0"/>
              <a:t>розвитку </a:t>
            </a:r>
            <a:r>
              <a:rPr lang="uk-UA" sz="1000" b="0" dirty="0" smtClean="0"/>
              <a:t>досягає ляльковий театр-вертеп. Вертепні вистави, як правило, супроводжували торги, ярмарки, свята. </a:t>
            </a:r>
            <a:r>
              <a:rPr lang="uk-UA" sz="1000" b="0" dirty="0" smtClean="0"/>
              <a:t>Популяризації </a:t>
            </a:r>
            <a:r>
              <a:rPr lang="uk-UA" sz="1000" b="0" dirty="0" smtClean="0"/>
              <a:t>театру-вертепу в народі сприяли мандрівні дяки — студенти Києво-Могилянської академії.</a:t>
            </a:r>
            <a:r>
              <a:rPr lang="uk-UA" sz="1000" dirty="0" smtClean="0"/>
              <a:t/>
            </a:r>
            <a:br>
              <a:rPr lang="uk-UA" sz="1000" dirty="0" smtClean="0"/>
            </a:br>
            <a:r>
              <a:rPr lang="uk-UA" sz="1000" b="0" dirty="0" smtClean="0"/>
              <a:t>Вертепна драма поділялася на дві частини: спочатку розігрувалася традиційна різдвяна драма — легенда про народження Христа. Друга — народно-побутова частина вертепного дійства мала світський характер і складалася з окремих побутових сцен, наповнених характерним </a:t>
            </a:r>
            <a:r>
              <a:rPr lang="uk-UA" sz="1000" b="0" dirty="0" smtClean="0"/>
              <a:t>українським </a:t>
            </a:r>
            <a:r>
              <a:rPr lang="uk-UA" sz="1000" b="0" dirty="0" smtClean="0"/>
              <a:t>гумором. Побутові сцени становили основу </a:t>
            </a:r>
            <a:r>
              <a:rPr lang="uk-UA" sz="1000" b="0" dirty="0" smtClean="0"/>
              <a:t>інтермедій</a:t>
            </a:r>
            <a:r>
              <a:rPr lang="uk-UA" sz="1000" b="0" dirty="0" smtClean="0"/>
              <a:t>, які були тісно пов'язані з розвитком шкільного театру й шкільної драми. Завдяки  </a:t>
            </a:r>
            <a:r>
              <a:rPr lang="uk-UA" sz="1000" b="0" dirty="0" smtClean="0"/>
              <a:t>жанру </a:t>
            </a:r>
            <a:r>
              <a:rPr lang="uk-UA" sz="1000" b="0" dirty="0" smtClean="0"/>
              <a:t>інтермедії на сцену проникали українська мова й пісня. В діалогах звучали одвічні прагнення народних мас до свободи і рівності. Вертепні вистави та інтермедії сприяли розвитку </a:t>
            </a:r>
            <a:r>
              <a:rPr lang="uk-UA" sz="1000" b="0" dirty="0" smtClean="0"/>
              <a:t>українського </a:t>
            </a:r>
            <a:r>
              <a:rPr lang="uk-UA" sz="1000" b="0" dirty="0" smtClean="0"/>
              <a:t>народного комерційного театру.</a:t>
            </a:r>
            <a:endParaRPr lang="uk-UA" sz="1000" dirty="0"/>
          </a:p>
        </p:txBody>
      </p:sp>
      <p:pic>
        <p:nvPicPr>
          <p:cNvPr id="5" name="Содержимое 4" descr="p_39392_1_gallerybig.jpg"/>
          <p:cNvPicPr>
            <a:picLocks noGrp="1" noChangeAspect="1"/>
          </p:cNvPicPr>
          <p:nvPr>
            <p:ph sz="half" idx="1"/>
          </p:nvPr>
        </p:nvPicPr>
        <p:blipFill>
          <a:blip r:embed="rId2"/>
          <a:stretch>
            <a:fillRect/>
          </a:stretch>
        </p:blipFill>
        <p:spPr>
          <a:xfrm>
            <a:off x="457200" y="2825241"/>
            <a:ext cx="3521075" cy="2475931"/>
          </a:xfrm>
        </p:spPr>
      </p:pic>
      <p:pic>
        <p:nvPicPr>
          <p:cNvPr id="6" name="Содержимое 5" descr="p_36076_1_gallerybig.jpg"/>
          <p:cNvPicPr>
            <a:picLocks noGrp="1" noChangeAspect="1"/>
          </p:cNvPicPr>
          <p:nvPr>
            <p:ph sz="half" idx="2"/>
          </p:nvPr>
        </p:nvPicPr>
        <p:blipFill>
          <a:blip r:embed="rId3"/>
          <a:stretch>
            <a:fillRect/>
          </a:stretch>
        </p:blipFill>
        <p:spPr>
          <a:xfrm>
            <a:off x="4178300" y="2923049"/>
            <a:ext cx="3521075" cy="2280315"/>
          </a:xfrm>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7242048" cy="1143000"/>
          </a:xfrm>
        </p:spPr>
        <p:txBody>
          <a:bodyPr>
            <a:noAutofit/>
          </a:bodyPr>
          <a:lstStyle/>
          <a:p>
            <a:r>
              <a:rPr lang="ru-RU" sz="1100" b="0" dirty="0" err="1" smtClean="0"/>
              <a:t>Дальший</a:t>
            </a:r>
            <a:r>
              <a:rPr lang="ru-RU" sz="1100" b="0" dirty="0" smtClean="0"/>
              <a:t> </a:t>
            </a:r>
            <a:r>
              <a:rPr lang="ru-RU" sz="1100" b="0" dirty="0" err="1" smtClean="0"/>
              <a:t>розвиток</a:t>
            </a:r>
            <a:r>
              <a:rPr lang="ru-RU" sz="1100" b="0" dirty="0" smtClean="0"/>
              <a:t> </a:t>
            </a:r>
            <a:r>
              <a:rPr lang="ru-RU" sz="1100" b="0" dirty="0" err="1" smtClean="0"/>
              <a:t>сценічного</a:t>
            </a:r>
            <a:r>
              <a:rPr lang="ru-RU" sz="1100" b="0" dirty="0" smtClean="0"/>
              <a:t> </a:t>
            </a:r>
            <a:r>
              <a:rPr lang="ru-RU" sz="1100" b="0" dirty="0" err="1" smtClean="0"/>
              <a:t>мистецтва</a:t>
            </a:r>
            <a:r>
              <a:rPr lang="ru-RU" sz="1100" b="0" dirty="0" smtClean="0"/>
              <a:t> </a:t>
            </a:r>
            <a:r>
              <a:rPr lang="ru-RU" sz="1100" b="0" dirty="0" err="1" smtClean="0"/>
              <a:t>привів</a:t>
            </a:r>
            <a:r>
              <a:rPr lang="ru-RU" sz="1100" b="0" dirty="0" smtClean="0"/>
              <a:t> до </a:t>
            </a:r>
            <a:r>
              <a:rPr lang="ru-RU" sz="1100" b="0" dirty="0" err="1" smtClean="0"/>
              <a:t>виникнення</a:t>
            </a:r>
            <a:r>
              <a:rPr lang="ru-RU" sz="1100" b="0" dirty="0" smtClean="0"/>
              <a:t> </a:t>
            </a:r>
            <a:r>
              <a:rPr lang="ru-RU" sz="1100" b="0" dirty="0" err="1" smtClean="0"/>
              <a:t>нової</a:t>
            </a:r>
            <a:r>
              <a:rPr lang="ru-RU" sz="1100" b="0" dirty="0" smtClean="0"/>
              <a:t> </a:t>
            </a:r>
            <a:r>
              <a:rPr lang="ru-RU" sz="1100" b="0" dirty="0" err="1" smtClean="0"/>
              <a:t>форми</a:t>
            </a:r>
            <a:r>
              <a:rPr lang="ru-RU" sz="1100" b="0" dirty="0" smtClean="0"/>
              <a:t> народного театру, в </a:t>
            </a:r>
            <a:r>
              <a:rPr lang="ru-RU" sz="1100" b="0" dirty="0" err="1" smtClean="0"/>
              <a:t>якому</a:t>
            </a:r>
            <a:r>
              <a:rPr lang="ru-RU" sz="1100" b="0" dirty="0" smtClean="0"/>
              <a:t> </a:t>
            </a:r>
            <a:r>
              <a:rPr lang="ru-RU" sz="1100" b="0" dirty="0" err="1" smtClean="0"/>
              <a:t>ярмаркові</a:t>
            </a:r>
            <a:r>
              <a:rPr lang="ru-RU" sz="1100" b="0" dirty="0" smtClean="0"/>
              <a:t> </a:t>
            </a:r>
            <a:r>
              <a:rPr lang="ru-RU" sz="1100" b="0" dirty="0" err="1" smtClean="0"/>
              <a:t>вистави</a:t>
            </a:r>
            <a:r>
              <a:rPr lang="ru-RU" sz="1100" b="0" dirty="0" smtClean="0"/>
              <a:t> переносились до </a:t>
            </a:r>
            <a:r>
              <a:rPr lang="ru-RU" sz="1100" b="0" dirty="0" err="1" smtClean="0"/>
              <a:t>своєрідної</a:t>
            </a:r>
            <a:r>
              <a:rPr lang="ru-RU" sz="1100" b="0" dirty="0" smtClean="0"/>
              <a:t> </a:t>
            </a:r>
            <a:r>
              <a:rPr lang="ru-RU" sz="1100" b="0" dirty="0" err="1" smtClean="0"/>
              <a:t>конструкції</a:t>
            </a:r>
            <a:r>
              <a:rPr lang="ru-RU" sz="1100" b="0" dirty="0" smtClean="0"/>
              <a:t> </a:t>
            </a:r>
            <a:r>
              <a:rPr lang="ru-RU" sz="1100" b="0" dirty="0" err="1" smtClean="0"/>
              <a:t>приміщення-балагана</a:t>
            </a:r>
            <a:r>
              <a:rPr lang="ru-RU" sz="1100" b="0" dirty="0" smtClean="0"/>
              <a:t>. Театр балагана </a:t>
            </a:r>
            <a:r>
              <a:rPr lang="ru-RU" sz="1100" b="0" dirty="0" err="1" smtClean="0"/>
              <a:t>поєднував</a:t>
            </a:r>
            <a:r>
              <a:rPr lang="ru-RU" sz="1100" b="0" dirty="0" smtClean="0"/>
              <a:t> у </a:t>
            </a:r>
            <a:r>
              <a:rPr lang="ru-RU" sz="1100" b="0" dirty="0" err="1" smtClean="0"/>
              <a:t>собі</a:t>
            </a:r>
            <a:r>
              <a:rPr lang="ru-RU" sz="1100" b="0" dirty="0" smtClean="0"/>
              <a:t> </a:t>
            </a:r>
            <a:r>
              <a:rPr lang="ru-RU" sz="1100" b="0" dirty="0" err="1" smtClean="0"/>
              <a:t>елементи</a:t>
            </a:r>
            <a:r>
              <a:rPr lang="ru-RU" sz="1100" b="0" dirty="0" smtClean="0"/>
              <a:t> </a:t>
            </a:r>
            <a:r>
              <a:rPr lang="ru-RU" sz="1100" b="0" dirty="0" err="1" smtClean="0"/>
              <a:t>мистецтва</a:t>
            </a:r>
            <a:r>
              <a:rPr lang="ru-RU" sz="1100" b="0" dirty="0" smtClean="0"/>
              <a:t> </a:t>
            </a:r>
            <a:r>
              <a:rPr lang="ru-RU" sz="1100" b="0" dirty="0" err="1" smtClean="0"/>
              <a:t>лицедіїв</a:t>
            </a:r>
            <a:r>
              <a:rPr lang="ru-RU" sz="1100" b="0" dirty="0" smtClean="0"/>
              <a:t>, </a:t>
            </a:r>
            <a:r>
              <a:rPr lang="ru-RU" sz="1100" b="0" dirty="0" err="1" smtClean="0"/>
              <a:t>народної</a:t>
            </a:r>
            <a:r>
              <a:rPr lang="ru-RU" sz="1100" b="0" dirty="0" smtClean="0"/>
              <a:t> </a:t>
            </a:r>
            <a:r>
              <a:rPr lang="ru-RU" sz="1100" b="0" dirty="0" err="1" smtClean="0"/>
              <a:t>драми</a:t>
            </a:r>
            <a:r>
              <a:rPr lang="ru-RU" sz="1100" b="0" dirty="0" smtClean="0"/>
              <a:t> та </a:t>
            </a:r>
            <a:r>
              <a:rPr lang="ru-RU" sz="1100" b="0" dirty="0" err="1" smtClean="0"/>
              <a:t>шкільного</a:t>
            </a:r>
            <a:r>
              <a:rPr lang="ru-RU" sz="1100" b="0" dirty="0" smtClean="0"/>
              <a:t> театру. До </a:t>
            </a:r>
            <a:r>
              <a:rPr lang="ru-RU" sz="1100" b="0" dirty="0" err="1" smtClean="0"/>
              <a:t>його</a:t>
            </a:r>
            <a:r>
              <a:rPr lang="ru-RU" sz="1100" b="0" dirty="0" smtClean="0"/>
              <a:t> репертуару входили твори </a:t>
            </a:r>
            <a:r>
              <a:rPr lang="ru-RU" sz="1100" b="0" dirty="0" err="1" smtClean="0"/>
              <a:t>українських</a:t>
            </a:r>
            <a:r>
              <a:rPr lang="ru-RU" sz="1100" b="0" dirty="0" smtClean="0"/>
              <a:t> та </a:t>
            </a:r>
            <a:r>
              <a:rPr lang="ru-RU" sz="1100" b="0" dirty="0" err="1" smtClean="0"/>
              <a:t>іноземних</a:t>
            </a:r>
            <a:r>
              <a:rPr lang="ru-RU" sz="1100" b="0" dirty="0" smtClean="0"/>
              <a:t> </a:t>
            </a:r>
            <a:r>
              <a:rPr lang="ru-RU" sz="1100" b="0" dirty="0" err="1" smtClean="0"/>
              <a:t>авторів</a:t>
            </a:r>
            <a:r>
              <a:rPr lang="ru-RU" sz="1100" b="0" dirty="0" smtClean="0"/>
              <a:t>, </a:t>
            </a:r>
            <a:r>
              <a:rPr lang="ru-RU" sz="1100" b="0" dirty="0" err="1" smtClean="0"/>
              <a:t>п'єси</a:t>
            </a:r>
            <a:r>
              <a:rPr lang="ru-RU" sz="1100" b="0" dirty="0" smtClean="0"/>
              <a:t>, </a:t>
            </a:r>
            <a:r>
              <a:rPr lang="ru-RU" sz="1100" b="0" dirty="0" err="1" smtClean="0"/>
              <a:t>інтермедії</a:t>
            </a:r>
            <a:r>
              <a:rPr lang="ru-RU" sz="1100" b="0" dirty="0" smtClean="0"/>
              <a:t>. </a:t>
            </a:r>
            <a:r>
              <a:rPr lang="ru-RU" sz="1100" b="0" dirty="0" err="1" smtClean="0"/>
              <a:t>Зокрема</a:t>
            </a:r>
            <a:r>
              <a:rPr lang="ru-RU" sz="1100" b="0" dirty="0" smtClean="0"/>
              <a:t>, мала </a:t>
            </a:r>
            <a:r>
              <a:rPr lang="ru-RU" sz="1100" b="0" dirty="0" err="1" smtClean="0"/>
              <a:t>успіх</a:t>
            </a:r>
            <a:r>
              <a:rPr lang="ru-RU" sz="1100" b="0" dirty="0" smtClean="0"/>
              <a:t> </a:t>
            </a:r>
            <a:r>
              <a:rPr lang="ru-RU" sz="1100" b="0" dirty="0" err="1" smtClean="0"/>
              <a:t>п'єса</a:t>
            </a:r>
            <a:r>
              <a:rPr lang="ru-RU" sz="1100" b="0" dirty="0" smtClean="0"/>
              <a:t> Г. </a:t>
            </a:r>
            <a:r>
              <a:rPr lang="ru-RU" sz="1100" b="0" dirty="0" err="1" smtClean="0"/>
              <a:t>Кониського</a:t>
            </a:r>
            <a:r>
              <a:rPr lang="ru-RU" sz="1100" b="0" dirty="0" smtClean="0"/>
              <a:t> «</a:t>
            </a:r>
            <a:r>
              <a:rPr lang="ru-RU" sz="1100" b="0" dirty="0" err="1" smtClean="0"/>
              <a:t>Воскресіння</a:t>
            </a:r>
            <a:r>
              <a:rPr lang="ru-RU" sz="1100" b="0" dirty="0" smtClean="0"/>
              <a:t> </a:t>
            </a:r>
            <a:r>
              <a:rPr lang="ru-RU" sz="1100" b="0" dirty="0" err="1" smtClean="0"/>
              <a:t>мертвих</a:t>
            </a:r>
            <a:r>
              <a:rPr lang="ru-RU" sz="1100" b="0" dirty="0" smtClean="0"/>
              <a:t>».</a:t>
            </a:r>
            <a:r>
              <a:rPr lang="ru-RU" sz="1100" dirty="0" smtClean="0"/>
              <a:t/>
            </a:r>
            <a:br>
              <a:rPr lang="ru-RU" sz="1100" dirty="0" smtClean="0"/>
            </a:br>
            <a:r>
              <a:rPr lang="ru-RU" sz="1100" b="0" dirty="0" smtClean="0"/>
              <a:t>На </a:t>
            </a:r>
            <a:r>
              <a:rPr lang="ru-RU" sz="1100" b="0" dirty="0" err="1" smtClean="0"/>
              <a:t>зразок</a:t>
            </a:r>
            <a:r>
              <a:rPr lang="ru-RU" sz="1100" b="0" dirty="0" smtClean="0"/>
              <a:t> театру </a:t>
            </a:r>
            <a:r>
              <a:rPr lang="ru-RU" sz="1100" b="0" dirty="0" err="1" smtClean="0"/>
              <a:t>російського</a:t>
            </a:r>
            <a:r>
              <a:rPr lang="ru-RU" sz="1100" b="0" dirty="0" smtClean="0"/>
              <a:t> дворянства у XVIII ст. </a:t>
            </a:r>
            <a:r>
              <a:rPr lang="ru-RU" sz="1100" b="0" dirty="0" err="1" smtClean="0"/>
              <a:t>українські</a:t>
            </a:r>
            <a:r>
              <a:rPr lang="ru-RU" sz="1100" b="0" dirty="0" smtClean="0"/>
              <a:t> </a:t>
            </a:r>
            <a:r>
              <a:rPr lang="ru-RU" sz="1100" b="0" dirty="0" err="1" smtClean="0"/>
              <a:t>магнати</a:t>
            </a:r>
            <a:r>
              <a:rPr lang="ru-RU" sz="1100" b="0" dirty="0" smtClean="0"/>
              <a:t> створили </a:t>
            </a:r>
            <a:r>
              <a:rPr lang="ru-RU" sz="1100" b="0" dirty="0" err="1" smtClean="0"/>
              <a:t>кріпацький</a:t>
            </a:r>
            <a:r>
              <a:rPr lang="ru-RU" sz="1100" b="0" dirty="0" smtClean="0"/>
              <a:t> театр. У </a:t>
            </a:r>
            <a:r>
              <a:rPr lang="ru-RU" sz="1100" b="0" dirty="0" err="1" smtClean="0"/>
              <a:t>театральних</a:t>
            </a:r>
            <a:r>
              <a:rPr lang="ru-RU" sz="1100" b="0" dirty="0" smtClean="0"/>
              <a:t> </a:t>
            </a:r>
            <a:r>
              <a:rPr lang="ru-RU" sz="1100" b="0" dirty="0" err="1" smtClean="0"/>
              <a:t>видовищах</a:t>
            </a:r>
            <a:r>
              <a:rPr lang="ru-RU" sz="1100" b="0" dirty="0" smtClean="0"/>
              <a:t>, </a:t>
            </a:r>
            <a:r>
              <a:rPr lang="ru-RU" sz="1100" b="0" dirty="0" err="1" smtClean="0"/>
              <a:t>які</a:t>
            </a:r>
            <a:r>
              <a:rPr lang="ru-RU" sz="1100" b="0" dirty="0" smtClean="0"/>
              <a:t> </a:t>
            </a:r>
            <a:r>
              <a:rPr lang="ru-RU" sz="1100" b="0" dirty="0" err="1" smtClean="0"/>
              <a:t>влаштовували</a:t>
            </a:r>
            <a:r>
              <a:rPr lang="ru-RU" sz="1100" b="0" dirty="0" smtClean="0"/>
              <a:t> </a:t>
            </a:r>
            <a:r>
              <a:rPr lang="ru-RU" sz="1100" b="0" dirty="0" err="1" smtClean="0"/>
              <a:t>у</a:t>
            </a:r>
            <a:r>
              <a:rPr lang="ru-RU" sz="1100" b="0" dirty="0" smtClean="0"/>
              <a:t> </a:t>
            </a:r>
            <a:r>
              <a:rPr lang="ru-RU" sz="1100" b="0" dirty="0" err="1" smtClean="0"/>
              <a:t>своїх</a:t>
            </a:r>
            <a:r>
              <a:rPr lang="ru-RU" sz="1100" b="0" dirty="0" smtClean="0"/>
              <a:t> </a:t>
            </a:r>
            <a:r>
              <a:rPr lang="ru-RU" sz="1100" b="0" dirty="0" err="1" smtClean="0"/>
              <a:t>маєтках</a:t>
            </a:r>
            <a:r>
              <a:rPr lang="ru-RU" sz="1100" b="0" dirty="0" smtClean="0"/>
              <a:t> </a:t>
            </a:r>
            <a:r>
              <a:rPr lang="ru-RU" sz="1100" b="0" dirty="0" err="1" smtClean="0"/>
              <a:t>феодали</a:t>
            </a:r>
            <a:r>
              <a:rPr lang="ru-RU" sz="1100" b="0" dirty="0" smtClean="0"/>
              <a:t>, </a:t>
            </a:r>
            <a:r>
              <a:rPr lang="ru-RU" sz="1100" b="0" dirty="0" err="1" smtClean="0"/>
              <a:t>акторами</a:t>
            </a:r>
            <a:r>
              <a:rPr lang="ru-RU" sz="1100" b="0" dirty="0" smtClean="0"/>
              <a:t> </a:t>
            </a:r>
            <a:r>
              <a:rPr lang="ru-RU" sz="1100" b="0" dirty="0" err="1" smtClean="0"/>
              <a:t>виступали</a:t>
            </a:r>
            <a:r>
              <a:rPr lang="ru-RU" sz="1100" b="0" dirty="0" smtClean="0"/>
              <a:t> </a:t>
            </a:r>
            <a:r>
              <a:rPr lang="ru-RU" sz="1100" b="0" dirty="0" err="1" smtClean="0"/>
              <a:t>кріпаки</a:t>
            </a:r>
            <a:r>
              <a:rPr lang="ru-RU" sz="1100" b="0" dirty="0" smtClean="0"/>
              <a:t>. </a:t>
            </a:r>
            <a:r>
              <a:rPr lang="ru-RU" sz="1100" b="0" dirty="0" err="1" smtClean="0"/>
              <a:t>Кріпацькі</a:t>
            </a:r>
            <a:r>
              <a:rPr lang="ru-RU" sz="1100" b="0" dirty="0" smtClean="0"/>
              <a:t> </a:t>
            </a:r>
            <a:r>
              <a:rPr lang="ru-RU" sz="1100" b="0" dirty="0" err="1" smtClean="0"/>
              <a:t>трупи</a:t>
            </a:r>
            <a:r>
              <a:rPr lang="ru-RU" sz="1100" b="0" dirty="0" smtClean="0"/>
              <a:t> ставили </a:t>
            </a:r>
            <a:r>
              <a:rPr lang="ru-RU" sz="1100" b="0" dirty="0" err="1" smtClean="0"/>
              <a:t>п'єси</a:t>
            </a:r>
            <a:r>
              <a:rPr lang="ru-RU" sz="1100" b="0" dirty="0" smtClean="0"/>
              <a:t> </a:t>
            </a:r>
            <a:r>
              <a:rPr lang="ru-RU" sz="1100" b="0" dirty="0" err="1" smtClean="0"/>
              <a:t>українською</a:t>
            </a:r>
            <a:r>
              <a:rPr lang="ru-RU" sz="1100" b="0" dirty="0" smtClean="0"/>
              <a:t> </a:t>
            </a:r>
            <a:r>
              <a:rPr lang="ru-RU" sz="1100" b="0" dirty="0" err="1" smtClean="0"/>
              <a:t>і</a:t>
            </a:r>
            <a:r>
              <a:rPr lang="ru-RU" sz="1100" b="0" dirty="0" smtClean="0"/>
              <a:t> </a:t>
            </a:r>
            <a:r>
              <a:rPr lang="ru-RU" sz="1100" b="0" dirty="0" err="1" smtClean="0"/>
              <a:t>російською</a:t>
            </a:r>
            <a:r>
              <a:rPr lang="ru-RU" sz="1100" b="0" dirty="0" smtClean="0"/>
              <a:t> </a:t>
            </a:r>
            <a:r>
              <a:rPr lang="ru-RU" sz="1100" b="0" dirty="0" err="1" smtClean="0"/>
              <a:t>мовами</a:t>
            </a:r>
            <a:r>
              <a:rPr lang="ru-RU" sz="1100" b="0" dirty="0" smtClean="0"/>
              <a:t>, до </a:t>
            </a:r>
            <a:r>
              <a:rPr lang="ru-RU" sz="1100" b="0" dirty="0" err="1" smtClean="0"/>
              <a:t>їх</a:t>
            </a:r>
            <a:r>
              <a:rPr lang="ru-RU" sz="1100" b="0" dirty="0" smtClean="0"/>
              <a:t> репертуару входили </a:t>
            </a:r>
            <a:r>
              <a:rPr lang="ru-RU" sz="1100" b="0" dirty="0" err="1" smtClean="0"/>
              <a:t>оперні</a:t>
            </a:r>
            <a:r>
              <a:rPr lang="ru-RU" sz="1100" b="0" dirty="0" smtClean="0"/>
              <a:t> та </a:t>
            </a:r>
            <a:r>
              <a:rPr lang="ru-RU" sz="1100" b="0" dirty="0" err="1" smtClean="0"/>
              <a:t>балетні</a:t>
            </a:r>
            <a:r>
              <a:rPr lang="ru-RU" sz="1100" b="0" dirty="0" smtClean="0"/>
              <a:t> </a:t>
            </a:r>
            <a:r>
              <a:rPr lang="ru-RU" sz="1100" b="0" dirty="0" err="1" smtClean="0"/>
              <a:t>вистави</a:t>
            </a:r>
            <a:r>
              <a:rPr lang="ru-RU" sz="1100" b="0" dirty="0" smtClean="0"/>
              <a:t>. Все </a:t>
            </a:r>
            <a:r>
              <a:rPr lang="ru-RU" sz="1100" b="0" dirty="0" err="1" smtClean="0"/>
              <a:t>це</a:t>
            </a:r>
            <a:r>
              <a:rPr lang="ru-RU" sz="1100" b="0" dirty="0" smtClean="0"/>
              <a:t> </a:t>
            </a:r>
            <a:r>
              <a:rPr lang="ru-RU" sz="1100" b="0" dirty="0" err="1" smtClean="0"/>
              <a:t>свідчило</a:t>
            </a:r>
            <a:r>
              <a:rPr lang="ru-RU" sz="1100" b="0" dirty="0" smtClean="0"/>
              <a:t> про </a:t>
            </a:r>
            <a:r>
              <a:rPr lang="ru-RU" sz="1100" b="0" dirty="0" err="1" smtClean="0"/>
              <a:t>розвиток</a:t>
            </a:r>
            <a:r>
              <a:rPr lang="ru-RU" sz="1100" b="0" dirty="0" smtClean="0"/>
              <a:t> народного </a:t>
            </a:r>
            <a:r>
              <a:rPr lang="ru-RU" sz="1100" b="0" dirty="0" err="1" smtClean="0"/>
              <a:t>сценічного</a:t>
            </a:r>
            <a:r>
              <a:rPr lang="ru-RU" sz="1100" b="0" dirty="0" smtClean="0"/>
              <a:t> та хорового </a:t>
            </a:r>
            <a:r>
              <a:rPr lang="ru-RU" sz="1100" b="0" dirty="0" err="1" smtClean="0"/>
              <a:t>мистецтва</a:t>
            </a:r>
            <a:r>
              <a:rPr lang="ru-RU" sz="1100" b="0" dirty="0" smtClean="0"/>
              <a:t>.</a:t>
            </a:r>
            <a:endParaRPr lang="uk-UA" sz="1100" dirty="0"/>
          </a:p>
        </p:txBody>
      </p:sp>
      <p:pic>
        <p:nvPicPr>
          <p:cNvPr id="5" name="Содержимое 4" descr="55.jpg"/>
          <p:cNvPicPr>
            <a:picLocks noGrp="1" noChangeAspect="1"/>
          </p:cNvPicPr>
          <p:nvPr>
            <p:ph sz="half" idx="1"/>
          </p:nvPr>
        </p:nvPicPr>
        <p:blipFill>
          <a:blip r:embed="rId2"/>
          <a:stretch>
            <a:fillRect/>
          </a:stretch>
        </p:blipFill>
        <p:spPr>
          <a:xfrm>
            <a:off x="457200" y="2545293"/>
            <a:ext cx="3521075" cy="2635776"/>
          </a:xfrm>
        </p:spPr>
      </p:pic>
      <p:pic>
        <p:nvPicPr>
          <p:cNvPr id="6" name="Содержимое 5" descr="a_3d664fdf_513_0.jpg"/>
          <p:cNvPicPr>
            <a:picLocks noGrp="1" noChangeAspect="1"/>
          </p:cNvPicPr>
          <p:nvPr>
            <p:ph sz="half" idx="2"/>
          </p:nvPr>
        </p:nvPicPr>
        <p:blipFill>
          <a:blip r:embed="rId3"/>
          <a:stretch>
            <a:fillRect/>
          </a:stretch>
        </p:blipFill>
        <p:spPr>
          <a:xfrm>
            <a:off x="4357686" y="2500306"/>
            <a:ext cx="3214710" cy="2714644"/>
          </a:xfrm>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200" b="0" dirty="0" smtClean="0"/>
              <a:t>Зародження професійного театру в Україні припадає на кінець </a:t>
            </a:r>
            <a:r>
              <a:rPr lang="en-US" sz="1200" b="0" dirty="0" smtClean="0"/>
              <a:t>XVIII </a:t>
            </a:r>
            <a:r>
              <a:rPr lang="uk-UA" sz="1200" b="0" dirty="0" smtClean="0"/>
              <a:t>ст. Першим постійним театром був </a:t>
            </a:r>
            <a:r>
              <a:rPr lang="uk-UA" sz="1200" b="0" dirty="0" smtClean="0"/>
              <a:t>Харківський</a:t>
            </a:r>
            <a:r>
              <a:rPr lang="uk-UA" sz="1200" b="0" dirty="0" smtClean="0"/>
              <a:t>, заснований у 1798 р. В його репертуарі були «</a:t>
            </a:r>
            <a:r>
              <a:rPr lang="uk-UA" sz="1200" b="0" dirty="0" smtClean="0"/>
              <a:t>Недоросток</a:t>
            </a:r>
            <a:r>
              <a:rPr lang="uk-UA" sz="1200" b="0" dirty="0" smtClean="0"/>
              <a:t>» Д. Фонвізіна, «Мельник-чаклун» О. </a:t>
            </a:r>
            <a:r>
              <a:rPr lang="uk-UA" sz="1200" b="0" dirty="0" err="1" smtClean="0"/>
              <a:t>Аблесимова</a:t>
            </a:r>
            <a:r>
              <a:rPr lang="uk-UA" sz="1200" b="0" dirty="0" smtClean="0"/>
              <a:t>, «</a:t>
            </a:r>
            <a:r>
              <a:rPr lang="uk-UA" sz="1200" b="0" dirty="0" err="1" smtClean="0"/>
              <a:t>Наніна</a:t>
            </a:r>
            <a:r>
              <a:rPr lang="uk-UA" sz="1200" b="0" dirty="0" smtClean="0"/>
              <a:t>» Вольтера та ін. Подібні професійні трупи </a:t>
            </a:r>
            <a:r>
              <a:rPr lang="uk-UA" sz="1200" b="0" dirty="0" smtClean="0"/>
              <a:t>виникли </a:t>
            </a:r>
            <a:r>
              <a:rPr lang="uk-UA" sz="1200" b="0" dirty="0" smtClean="0"/>
              <a:t>і в інших містах. Звичайно, виконавська майстерність акторів не завжди була високою, але їх діяльність </a:t>
            </a:r>
            <a:r>
              <a:rPr lang="uk-UA" sz="1200" b="0" dirty="0" smtClean="0"/>
              <a:t>створювала </a:t>
            </a:r>
            <a:r>
              <a:rPr lang="uk-UA" sz="1200" b="0" dirty="0" smtClean="0"/>
              <a:t>відповідний </a:t>
            </a:r>
            <a:r>
              <a:rPr lang="uk-UA" sz="1200" b="0" dirty="0" err="1" smtClean="0"/>
              <a:t>грунт</a:t>
            </a:r>
            <a:r>
              <a:rPr lang="uk-UA" sz="1200" b="0" dirty="0" smtClean="0"/>
              <a:t>, на якому відбувався дальший </a:t>
            </a:r>
            <a:r>
              <a:rPr lang="uk-UA" sz="1200" b="0" dirty="0" smtClean="0"/>
              <a:t>розвиток </a:t>
            </a:r>
            <a:r>
              <a:rPr lang="uk-UA" sz="1200" b="0" dirty="0" smtClean="0"/>
              <a:t>українського професійного театру.</a:t>
            </a:r>
            <a:endParaRPr lang="uk-UA" sz="1200" dirty="0"/>
          </a:p>
        </p:txBody>
      </p:sp>
      <p:pic>
        <p:nvPicPr>
          <p:cNvPr id="5" name="Содержимое 4" descr="778385877.jpg"/>
          <p:cNvPicPr>
            <a:picLocks noGrp="1" noChangeAspect="1"/>
          </p:cNvPicPr>
          <p:nvPr>
            <p:ph sz="half" idx="1"/>
          </p:nvPr>
        </p:nvPicPr>
        <p:blipFill>
          <a:blip r:embed="rId2"/>
          <a:stretch>
            <a:fillRect/>
          </a:stretch>
        </p:blipFill>
        <p:spPr>
          <a:xfrm>
            <a:off x="642910" y="2357430"/>
            <a:ext cx="3143272" cy="2857520"/>
          </a:xfrm>
        </p:spPr>
      </p:pic>
      <p:pic>
        <p:nvPicPr>
          <p:cNvPr id="8" name="Содержимое 7" descr="post-10530-0-32799900-1347126955.jpg"/>
          <p:cNvPicPr>
            <a:picLocks noGrp="1" noChangeAspect="1"/>
          </p:cNvPicPr>
          <p:nvPr>
            <p:ph sz="half" idx="2"/>
          </p:nvPr>
        </p:nvPicPr>
        <p:blipFill>
          <a:blip r:embed="rId3"/>
          <a:stretch>
            <a:fillRect/>
          </a:stretch>
        </p:blipFill>
        <p:spPr>
          <a:xfrm>
            <a:off x="4178300" y="2357430"/>
            <a:ext cx="3679848" cy="2685311"/>
          </a:xfr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4.jpg"/>
          <p:cNvPicPr>
            <a:picLocks noChangeAspect="1"/>
          </p:cNvPicPr>
          <p:nvPr/>
        </p:nvPicPr>
        <p:blipFill>
          <a:blip r:embed="rId2"/>
          <a:stretch>
            <a:fillRect/>
          </a:stretch>
        </p:blipFill>
        <p:spPr>
          <a:xfrm>
            <a:off x="0" y="0"/>
            <a:ext cx="3214710" cy="4052897"/>
          </a:xfrm>
          <a:prstGeom prst="rect">
            <a:avLst/>
          </a:prstGeom>
        </p:spPr>
      </p:pic>
      <p:pic>
        <p:nvPicPr>
          <p:cNvPr id="3" name="Рисунок 2" descr="5089ec34ab949.jpg"/>
          <p:cNvPicPr>
            <a:picLocks noChangeAspect="1"/>
          </p:cNvPicPr>
          <p:nvPr/>
        </p:nvPicPr>
        <p:blipFill>
          <a:blip r:embed="rId3"/>
          <a:stretch>
            <a:fillRect/>
          </a:stretch>
        </p:blipFill>
        <p:spPr>
          <a:xfrm>
            <a:off x="6143624" y="4238620"/>
            <a:ext cx="3000376" cy="2619380"/>
          </a:xfrm>
          <a:prstGeom prst="rect">
            <a:avLst/>
          </a:prstGeom>
          <a:ln>
            <a:noFill/>
          </a:ln>
          <a:effectLst>
            <a:softEdge rad="112500"/>
          </a:effectLst>
        </p:spPr>
      </p:pic>
      <p:pic>
        <p:nvPicPr>
          <p:cNvPr id="4" name="Рисунок 3" descr="12344.jpg"/>
          <p:cNvPicPr>
            <a:picLocks noChangeAspect="1"/>
          </p:cNvPicPr>
          <p:nvPr/>
        </p:nvPicPr>
        <p:blipFill>
          <a:blip r:embed="rId4" cstate="print"/>
          <a:stretch>
            <a:fillRect/>
          </a:stretch>
        </p:blipFill>
        <p:spPr>
          <a:xfrm>
            <a:off x="3286116" y="142852"/>
            <a:ext cx="2905096" cy="1990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48451 (1).jpg"/>
          <p:cNvPicPr>
            <a:picLocks noChangeAspect="1"/>
          </p:cNvPicPr>
          <p:nvPr/>
        </p:nvPicPr>
        <p:blipFill>
          <a:blip r:embed="rId5"/>
          <a:stretch>
            <a:fillRect/>
          </a:stretch>
        </p:blipFill>
        <p:spPr>
          <a:xfrm>
            <a:off x="0" y="4038594"/>
            <a:ext cx="3286130" cy="2819406"/>
          </a:xfrm>
          <a:prstGeom prst="rect">
            <a:avLst/>
          </a:prstGeom>
        </p:spPr>
      </p:pic>
      <p:pic>
        <p:nvPicPr>
          <p:cNvPr id="7" name="Рисунок 6" descr="kazak na kone.jpg"/>
          <p:cNvPicPr>
            <a:picLocks noChangeAspect="1"/>
          </p:cNvPicPr>
          <p:nvPr/>
        </p:nvPicPr>
        <p:blipFill>
          <a:blip r:embed="rId6"/>
          <a:stretch>
            <a:fillRect/>
          </a:stretch>
        </p:blipFill>
        <p:spPr>
          <a:xfrm>
            <a:off x="6215042" y="0"/>
            <a:ext cx="2928958" cy="331470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Рисунок 7" descr="23223412.jpg"/>
          <p:cNvPicPr>
            <a:picLocks noChangeAspect="1"/>
          </p:cNvPicPr>
          <p:nvPr/>
        </p:nvPicPr>
        <p:blipFill>
          <a:blip r:embed="rId7" cstate="print"/>
          <a:stretch>
            <a:fillRect/>
          </a:stretch>
        </p:blipFill>
        <p:spPr>
          <a:xfrm>
            <a:off x="3500430" y="5072074"/>
            <a:ext cx="2438400" cy="1626870"/>
          </a:xfrm>
          <a:prstGeom prst="rect">
            <a:avLst/>
          </a:prstGeom>
        </p:spPr>
      </p:pic>
      <p:pic>
        <p:nvPicPr>
          <p:cNvPr id="9" name="Рисунок 8" descr="170477.jpg"/>
          <p:cNvPicPr>
            <a:picLocks noChangeAspect="1"/>
          </p:cNvPicPr>
          <p:nvPr/>
        </p:nvPicPr>
        <p:blipFill>
          <a:blip r:embed="rId8"/>
          <a:stretch>
            <a:fillRect/>
          </a:stretch>
        </p:blipFill>
        <p:spPr>
          <a:xfrm>
            <a:off x="3286116" y="2214554"/>
            <a:ext cx="2285996" cy="2271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6000760" y="3786190"/>
            <a:ext cx="3020379" cy="369332"/>
          </a:xfrm>
          <a:prstGeom prst="rect">
            <a:avLst/>
          </a:prstGeom>
          <a:noFill/>
        </p:spPr>
        <p:txBody>
          <a:bodyPr wrap="none" rtlCol="0">
            <a:spAutoFit/>
          </a:bodyPr>
          <a:lstStyle/>
          <a:p>
            <a:r>
              <a:rPr lang="uk-UA" dirty="0" smtClean="0"/>
              <a:t>Види професійного театру</a:t>
            </a:r>
            <a:endParaRPr lang="uk-UA" dirty="0"/>
          </a:p>
        </p:txBody>
      </p:sp>
    </p:spTree>
  </p:cSld>
  <p:clrMapOvr>
    <a:masterClrMapping/>
  </p:clrMapOvr>
  <p:transition>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cd2fb3b3153e4e76a36942ad8c7befb051efd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215</TotalTime>
  <Words>485</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Театр Запорожской Сечи</vt:lpstr>
      <vt:lpstr>Основою українського театру стали народні ігри й обряди, в яких драматична дія об'єднувалося з діалогами, співом, танцями, переодяганням. Театралізовані вистави («Маяк», «Коза», «Піп і смерть») влаштовувалися на майданах і ярмарках, збирали багато глядачів серед селян, міщан, козаків, шляхти.</vt:lpstr>
      <vt:lpstr>В Острозькій школі, Київському колегіумі, братських школах виникли так звані шкільні драми. Ставилися драматичні твори на релігійні або міфологічні теми. Акторами виступали в більшості учні та студенти. Серед постановок відомі на той час «Слово про обурення пекла», «Трагедія руська» та ін. В антрактах драм ставилися комедійні інтермедії (п'єси-вставки) на побутові теми.</vt:lpstr>
      <vt:lpstr>У той же час виник і вертеп - ляльковий театр. Вертепи відбувалися в спеціально зробленому двох'ярусному ящику: вистави на верхньому поверсі на релігійні сюжети, а на нижньому - з народного життя, Вертеп користувався великою популярністю, особливо у дітей.</vt:lpstr>
      <vt:lpstr>Поряд з відомими раніше вертепом та шкільною драмою у той час з'являються нові види і форми українського сценічного мистецтва, серед яких провідне місце займав театр. Шкільна драма, що набула значного поширення, за своїм характером залишалася в основному релігійно-повчальною. Одночасно вона зверталася і до історико-патріо-тичної тематики. Студенти Ккєво-Могилянської академії, Харківського, Чернігівського та Переяславського колегіумів, де головним чином зосереджувалося літературне та мистецьке життя, ставили трагікомедію Ф. Прокоповича «Володимир», історичні драми М. Козачинського, «Комедійну дію М. Довгалевського. На основі образів минулого у цих виставах розкривалися проблеми тогочасного політичного і культурного розвитку. Значної популярності досягли інтермедії (короткі одноактні вистави), які виконувалися між частинами шкільної драми. В них зображалися сцени з життя селян, козаків міщан. Мова акторів була насичена прислів'ями та приказками.</vt:lpstr>
      <vt:lpstr>Разом з позитивними рисами, що були притаманні народу, викривались негативні риси представників панства, їх зажерливість, хабарництво, моральна розпуста. В окремих інтермедіях висловлювався протест проти шляхетської сваволі та релігійних утисків. У другій половині XVIII ст. інтермедії перетворилися в самостійні одноактні комедійні п'єси, які витіснили на другий план шкільну Драму. В другій половині XVII—XVIII ст. подальшого розвитку досягає ляльковий театр-вертеп. Вертепні вистави, як правило, супроводжували торги, ярмарки, свята. Популяризації театру-вертепу в народі сприяли мандрівні дяки — студенти Києво-Могилянської академії. Вертепна драма поділялася на дві частини: спочатку розігрувалася традиційна різдвяна драма — легенда про народження Христа. Друга — народно-побутова частина вертепного дійства мала світський характер і складалася з окремих побутових сцен, наповнених характерним українським гумором. Побутові сцени становили основу інтермедій, які були тісно пов'язані з розвитком шкільного театру й шкільної драми. Завдяки  жанру інтермедії на сцену проникали українська мова й пісня. В діалогах звучали одвічні прагнення народних мас до свободи і рівності. Вертепні вистави та інтермедії сприяли розвитку українського народного комерційного театру.</vt:lpstr>
      <vt:lpstr>Дальший розвиток сценічного мистецтва привів до виникнення нової форми народного театру, в якому ярмаркові вистави переносились до своєрідної конструкції приміщення-балагана. Театр балагана поєднував у собі елементи мистецтва лицедіїв, народної драми та шкільного театру. До його репертуару входили твори українських та іноземних авторів, п'єси, інтермедії. Зокрема, мала успіх п'єса Г. Кониського «Воскресіння мертвих». На зразок театру російського дворянства у XVIII ст. українські магнати створили кріпацький театр. У театральних видовищах, які влаштовували у своїх маєтках феодали, акторами виступали кріпаки. Кріпацькі трупи ставили п'єси українською і російською мовами, до їх репертуару входили оперні та балетні вистави. Все це свідчило про розвиток народного сценічного та хорового мистецтва.</vt:lpstr>
      <vt:lpstr>Зародження професійного театру в Україні припадає на кінець XVIII ст. Першим постійним театром був Харківський, заснований у 1798 р. В його репертуарі були «Недоросток» Д. Фонвізіна, «Мельник-чаклун» О. Аблесимова, «Наніна» Вольтера та ін. Подібні професійні трупи виникли і в інших містах. Звичайно, виконавська майстерність акторів не завжди була високою, але їх діяльність створювала відповідний грунт, на якому відбувався дальший розвиток українського професійного театру.</vt:lpstr>
      <vt:lpstr>Слайд 9</vt:lpstr>
      <vt:lpstr>Виконала: учениця 10”А” классу  Новрузова Аліса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 Запорожской Сечи</dc:title>
  <dc:creator>Анжелика</dc:creator>
  <cp:lastModifiedBy>Анжелика</cp:lastModifiedBy>
  <cp:revision>23</cp:revision>
  <dcterms:created xsi:type="dcterms:W3CDTF">2014-10-18T11:10:05Z</dcterms:created>
  <dcterms:modified xsi:type="dcterms:W3CDTF">2014-10-20T16:19:34Z</dcterms:modified>
</cp:coreProperties>
</file>