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1B091D9-7F31-4544-B843-BE7ABF27A01F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D350D8-7C40-4651-8569-81F1F727A2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err="1" smtClean="0"/>
              <a:t>Розстр</a:t>
            </a:r>
            <a:r>
              <a:rPr lang="uk-UA" sz="4800" b="1" dirty="0" err="1" smtClean="0"/>
              <a:t>іляне</a:t>
            </a:r>
            <a:r>
              <a:rPr lang="uk-UA" sz="4800" b="1" dirty="0" smtClean="0"/>
              <a:t> відродження</a:t>
            </a:r>
            <a:endParaRPr lang="ru-RU" sz="4800" b="1" dirty="0"/>
          </a:p>
        </p:txBody>
      </p:sp>
      <p:pic>
        <p:nvPicPr>
          <p:cNvPr id="1026" name="Picture 2" descr="E:\Інна\long_ArticlePortletImage_2576.jpg"/>
          <p:cNvPicPr>
            <a:picLocks noChangeAspect="1" noChangeArrowheads="1"/>
          </p:cNvPicPr>
          <p:nvPr/>
        </p:nvPicPr>
        <p:blipFill>
          <a:blip r:embed="rId2">
            <a:lum bright="-7000" contrast="9000"/>
          </a:blip>
          <a:srcRect/>
          <a:stretch>
            <a:fillRect/>
          </a:stretch>
        </p:blipFill>
        <p:spPr bwMode="auto">
          <a:xfrm>
            <a:off x="214282" y="1571612"/>
            <a:ext cx="3085264" cy="4357718"/>
          </a:xfrm>
          <a:prstGeom prst="rect">
            <a:avLst/>
          </a:prstGeom>
          <a:noFill/>
          <a:effectLst>
            <a:outerShdw blurRad="596900" dist="50800" dir="5400000" algn="ctr" rotWithShape="0">
              <a:srgbClr val="000000"/>
            </a:outerShdw>
          </a:effectLst>
        </p:spPr>
      </p:pic>
      <p:pic>
        <p:nvPicPr>
          <p:cNvPr id="1027" name="Picture 3" descr="E:\Інна\4154-8-1.jpg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357554" y="1214421"/>
            <a:ext cx="3015770" cy="2071703"/>
          </a:xfrm>
          <a:prstGeom prst="rect">
            <a:avLst/>
          </a:prstGeom>
        </p:spPr>
      </p:pic>
      <p:pic>
        <p:nvPicPr>
          <p:cNvPr id="1028" name="Picture 4" descr="E:\Інна\ArticleImage_1_77319.jpg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6500826" y="1142984"/>
            <a:ext cx="2500330" cy="250033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71875" y="3714752"/>
            <a:ext cx="48577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Із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забуття</a:t>
            </a:r>
            <a:r>
              <a:rPr lang="ru-RU" sz="2400" b="1" dirty="0" smtClean="0"/>
              <a:t> - в </a:t>
            </a:r>
            <a:r>
              <a:rPr lang="ru-RU" sz="2400" b="1" dirty="0" err="1" smtClean="0"/>
              <a:t>безсмертя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письменники</a:t>
            </a:r>
            <a:r>
              <a:rPr lang="ru-RU" sz="2400" b="1" dirty="0" smtClean="0"/>
              <a:t> "</a:t>
            </a:r>
            <a:r>
              <a:rPr lang="ru-RU" sz="2400" b="1" dirty="0" err="1" smtClean="0"/>
              <a:t>розстріляного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відродження</a:t>
            </a:r>
            <a:r>
              <a:rPr lang="ru-RU" sz="2400" b="1" dirty="0" smtClean="0"/>
              <a:t>". 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"</a:t>
            </a:r>
            <a:r>
              <a:rPr lang="ru-RU" dirty="0" err="1" smtClean="0"/>
              <a:t>Розстріляне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"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літературно-мистецьке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20-х - початку 30-х </a:t>
            </a:r>
            <a:r>
              <a:rPr lang="ru-RU" dirty="0" err="1" smtClean="0"/>
              <a:t>рр</a:t>
            </a:r>
            <a:r>
              <a:rPr lang="ru-RU" dirty="0" smtClean="0"/>
              <a:t>., яке дало </a:t>
            </a:r>
            <a:r>
              <a:rPr lang="ru-RU" dirty="0" err="1" smtClean="0"/>
              <a:t>високохудожні</a:t>
            </a:r>
            <a:r>
              <a:rPr lang="ru-RU" dirty="0" smtClean="0"/>
              <a:t> твори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живопису</a:t>
            </a:r>
            <a:r>
              <a:rPr lang="ru-RU" dirty="0" smtClean="0"/>
              <a:t>, </a:t>
            </a:r>
            <a:r>
              <a:rPr lang="ru-RU" dirty="0" err="1" smtClean="0"/>
              <a:t>музики</a:t>
            </a:r>
            <a:r>
              <a:rPr lang="ru-RU" dirty="0" smtClean="0"/>
              <a:t>, театру </a:t>
            </a:r>
            <a:r>
              <a:rPr lang="ru-RU" dirty="0" err="1" smtClean="0"/>
              <a:t>і</a:t>
            </a:r>
            <a:r>
              <a:rPr lang="ru-RU" dirty="0" smtClean="0"/>
              <a:t> яке </a:t>
            </a:r>
            <a:r>
              <a:rPr lang="ru-RU" dirty="0" err="1" smtClean="0"/>
              <a:t>було</a:t>
            </a:r>
            <a:r>
              <a:rPr lang="ru-RU" dirty="0" smtClean="0"/>
              <a:t>       </a:t>
            </a:r>
            <a:r>
              <a:rPr lang="ru-RU" dirty="0" err="1" smtClean="0"/>
              <a:t>знищене</a:t>
            </a:r>
            <a:r>
              <a:rPr lang="ru-RU" dirty="0" smtClean="0"/>
              <a:t> </a:t>
            </a:r>
            <a:r>
              <a:rPr lang="ru-RU" dirty="0" err="1" smtClean="0"/>
              <a:t>більшовицьким</a:t>
            </a:r>
            <a:r>
              <a:rPr lang="ru-RU" dirty="0" smtClean="0"/>
              <a:t> </a:t>
            </a:r>
            <a:r>
              <a:rPr lang="ru-RU" dirty="0" err="1" smtClean="0"/>
              <a:t>тоталітаризмом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Презентацію виконала</a:t>
            </a:r>
            <a:br>
              <a:rPr lang="uk-UA" smtClean="0"/>
            </a:br>
            <a:r>
              <a:rPr lang="uk-UA" smtClean="0"/>
              <a:t> Нижня Інна, учениця 10-В класу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Історичні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передумови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митцями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замовчування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заборони (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Емський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указ)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текстів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гідних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поціновування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(П.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І. Франко, М.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Коцюбинський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Набуттям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Україною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державності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українізація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різнобічні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обіцяних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революціями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1905—1917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еліти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часто не мало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здобути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систематичну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війну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голод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заробляти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насущний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хліб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Але,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працюючи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«на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грані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використати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всяку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ознайомитися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світовою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культурою, вони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просякалися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найсучаснішими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тенденціями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творили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дійсно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актуальне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err="1" smtClean="0"/>
              <a:t>ПРедставники</a:t>
            </a:r>
            <a:endParaRPr lang="ru-RU" sz="4400" dirty="0"/>
          </a:p>
        </p:txBody>
      </p:sp>
      <p:pic>
        <p:nvPicPr>
          <p:cNvPr id="2050" name="Picture 2" descr="E:\Інна\img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7200" y="1357298"/>
            <a:ext cx="7026700" cy="5163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Літературні об’єднання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267200" cy="5018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літературними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об'єднаннями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«Ланка»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«МАРС»), «Плуг»,</a:t>
            </a: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неокласики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«Молодняк»,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Спілка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письменників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західної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ЛОЧАФ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флоту).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Найвпливовішим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«Гарт»,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перейменований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«ВАПЛІТЕ» («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Вільну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Академію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Пролетарської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ВАПЛІТЕ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Миколи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Хвильового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розпочало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славетну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дискусію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1925—1928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перемогло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довівши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специфічної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орієнтованої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Європу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 не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Росію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:\Інна\x_e39f334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453089"/>
            <a:ext cx="3429023" cy="2336238"/>
          </a:xfrm>
          <a:prstGeom prst="rect">
            <a:avLst/>
          </a:prstGeom>
          <a:noFill/>
        </p:spPr>
      </p:pic>
      <p:pic>
        <p:nvPicPr>
          <p:cNvPr id="3077" name="Picture 5" descr="E:\Інна\x_fb69c80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929066"/>
            <a:ext cx="3876773" cy="2528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err="1" smtClean="0">
                <a:latin typeface="Times New Roman" pitchFamily="18" charset="0"/>
                <a:cs typeface="Times New Roman" pitchFamily="18" charset="0"/>
              </a:rPr>
              <a:t>ПИсьменники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285860"/>
            <a:ext cx="4191000" cy="50387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/>
              <a:t>  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 </a:t>
            </a:r>
            <a:r>
              <a:rPr lang="ru-RU" sz="1800" b="1" dirty="0" err="1" smtClean="0"/>
              <a:t>Микола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Хвильовий</a:t>
            </a:r>
            <a:endParaRPr lang="ru-RU" sz="1800" b="1" dirty="0" smtClean="0"/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Микола</a:t>
            </a:r>
            <a:r>
              <a:rPr lang="ru-RU" sz="1200" dirty="0" smtClean="0"/>
              <a:t> </a:t>
            </a:r>
            <a:r>
              <a:rPr lang="ru-RU" sz="1200" dirty="0" err="1" smtClean="0"/>
              <a:t>Хвильовий</a:t>
            </a:r>
            <a:r>
              <a:rPr lang="ru-RU" sz="1200" dirty="0" smtClean="0"/>
              <a:t> — </a:t>
            </a:r>
            <a:r>
              <a:rPr lang="ru-RU" sz="1200" dirty="0" err="1" smtClean="0"/>
              <a:t>український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прозаїк</a:t>
            </a:r>
            <a:r>
              <a:rPr lang="ru-RU" sz="1200" dirty="0" smtClean="0"/>
              <a:t>, поет,</a:t>
            </a:r>
          </a:p>
          <a:p>
            <a:pPr>
              <a:buNone/>
            </a:pPr>
            <a:r>
              <a:rPr lang="ru-RU" sz="1200" dirty="0" err="1" smtClean="0"/>
              <a:t>публіцист</a:t>
            </a:r>
            <a:r>
              <a:rPr lang="ru-RU" sz="1200" dirty="0" smtClean="0"/>
              <a:t>, один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основоположників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пореволюційної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прози</a:t>
            </a:r>
            <a:r>
              <a:rPr lang="ru-RU" sz="1200" dirty="0" smtClean="0"/>
              <a:t>. Брав участь у </a:t>
            </a:r>
            <a:r>
              <a:rPr lang="ru-RU" sz="1200" dirty="0" err="1" smtClean="0"/>
              <a:t>першій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світовій</a:t>
            </a:r>
            <a:r>
              <a:rPr lang="ru-RU" sz="1200" dirty="0" smtClean="0"/>
              <a:t> та </a:t>
            </a:r>
            <a:r>
              <a:rPr lang="ru-RU" sz="1200" dirty="0" err="1" smtClean="0"/>
              <a:t>громадянській</a:t>
            </a:r>
            <a:r>
              <a:rPr lang="ru-RU" sz="1200" dirty="0" smtClean="0"/>
              <a:t> </a:t>
            </a:r>
            <a:r>
              <a:rPr lang="ru-RU" sz="1200" dirty="0" err="1" smtClean="0"/>
              <a:t>війнах</a:t>
            </a:r>
            <a:r>
              <a:rPr lang="ru-RU" sz="1200" dirty="0" smtClean="0"/>
              <a:t>, </a:t>
            </a:r>
            <a:r>
              <a:rPr lang="ru-RU" sz="1200" dirty="0" err="1" smtClean="0"/>
              <a:t>з</a:t>
            </a:r>
            <a:r>
              <a:rPr lang="ru-RU" sz="1200" dirty="0" smtClean="0"/>
              <a:t> 1921</a:t>
            </a:r>
            <a:r>
              <a:rPr lang="en-US" sz="1200" dirty="0" smtClean="0"/>
              <a:t>p. — </a:t>
            </a:r>
            <a:r>
              <a:rPr lang="ru-RU" sz="1200" dirty="0" err="1" smtClean="0"/>
              <a:t>живе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працює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в </a:t>
            </a:r>
            <a:r>
              <a:rPr lang="ru-RU" sz="1200" dirty="0" err="1" smtClean="0"/>
              <a:t>Харкові,де</a:t>
            </a:r>
            <a:r>
              <a:rPr lang="ru-RU" sz="1200" dirty="0" smtClean="0"/>
              <a:t> активно заявив про себе як один </a:t>
            </a:r>
            <a:r>
              <a:rPr lang="ru-RU" sz="1200" dirty="0" err="1" smtClean="0"/>
              <a:t>з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літературно-художнього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життя</a:t>
            </a:r>
            <a:r>
              <a:rPr lang="ru-RU" sz="1200" dirty="0" smtClean="0"/>
              <a:t>, </a:t>
            </a:r>
            <a:r>
              <a:rPr lang="ru-RU" sz="1200" dirty="0" err="1" smtClean="0"/>
              <a:t>член-засновник</a:t>
            </a:r>
            <a:r>
              <a:rPr lang="ru-RU" sz="1200" dirty="0" smtClean="0"/>
              <a:t> </a:t>
            </a:r>
            <a:r>
              <a:rPr lang="ru-RU" sz="1200" dirty="0" err="1" smtClean="0"/>
              <a:t>багатьох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тогочасних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літературних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організацій</a:t>
            </a:r>
            <a:r>
              <a:rPr lang="ru-RU" sz="1200" dirty="0" smtClean="0"/>
              <a:t> — “Гарту”,</a:t>
            </a:r>
          </a:p>
          <a:p>
            <a:pPr>
              <a:buNone/>
            </a:pPr>
            <a:r>
              <a:rPr lang="ru-RU" sz="1200" dirty="0" smtClean="0"/>
              <a:t>“ВАПЛІТЕ”,“</a:t>
            </a:r>
            <a:r>
              <a:rPr lang="ru-RU" sz="1200" dirty="0" err="1" smtClean="0"/>
              <a:t>Пролітфронту</a:t>
            </a:r>
            <a:r>
              <a:rPr lang="ru-RU" sz="1200" dirty="0" smtClean="0"/>
              <a:t>”. Центральною для </a:t>
            </a:r>
            <a:r>
              <a:rPr lang="ru-RU" sz="1200" dirty="0" err="1" smtClean="0"/>
              <a:t>Хвильового</a:t>
            </a:r>
            <a:r>
              <a:rPr lang="ru-RU" sz="1200" dirty="0" smtClean="0"/>
              <a:t> —</a:t>
            </a:r>
          </a:p>
          <a:p>
            <a:pPr>
              <a:buNone/>
            </a:pPr>
            <a:r>
              <a:rPr lang="ru-RU" sz="1200" dirty="0" err="1" smtClean="0"/>
              <a:t>полеміста</a:t>
            </a:r>
            <a:r>
              <a:rPr lang="ru-RU" sz="1200" dirty="0" smtClean="0"/>
              <a:t> та </a:t>
            </a:r>
            <a:r>
              <a:rPr lang="ru-RU" sz="1200" dirty="0" err="1" smtClean="0"/>
              <a:t>публіциста</a:t>
            </a:r>
            <a:r>
              <a:rPr lang="ru-RU" sz="1200" dirty="0" smtClean="0"/>
              <a:t> —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проблема </a:t>
            </a:r>
            <a:r>
              <a:rPr lang="ru-RU" sz="1200" dirty="0" err="1" smtClean="0"/>
              <a:t>історичного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буття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України</a:t>
            </a:r>
            <a:r>
              <a:rPr lang="ru-RU" sz="1200" dirty="0" smtClean="0"/>
              <a:t>, </a:t>
            </a:r>
            <a:r>
              <a:rPr lang="ru-RU" sz="1200" dirty="0" err="1" smtClean="0"/>
              <a:t>української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культури</a:t>
            </a:r>
            <a:r>
              <a:rPr lang="ru-RU" sz="1200" dirty="0" smtClean="0"/>
              <a:t>. </a:t>
            </a:r>
            <a:r>
              <a:rPr lang="ru-RU" sz="1200" dirty="0" err="1" smtClean="0"/>
              <a:t>Хвильового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звинувачували</a:t>
            </a:r>
            <a:r>
              <a:rPr lang="ru-RU" sz="1200" dirty="0" smtClean="0"/>
              <a:t> в</a:t>
            </a:r>
          </a:p>
          <a:p>
            <a:pPr>
              <a:buNone/>
            </a:pPr>
            <a:r>
              <a:rPr lang="ru-RU" sz="1200" dirty="0" err="1" smtClean="0"/>
              <a:t>антипартійності</a:t>
            </a:r>
            <a:r>
              <a:rPr lang="ru-RU" sz="1200" dirty="0" smtClean="0"/>
              <a:t>, “</a:t>
            </a:r>
            <a:r>
              <a:rPr lang="ru-RU" sz="1200" dirty="0" err="1" smtClean="0"/>
              <a:t>українському</a:t>
            </a:r>
            <a:r>
              <a:rPr lang="ru-RU" sz="1200" dirty="0" smtClean="0"/>
              <a:t> буржуазному </a:t>
            </a:r>
            <a:r>
              <a:rPr lang="ru-RU" sz="1200" dirty="0" err="1" smtClean="0"/>
              <a:t>націоналізмі</a:t>
            </a:r>
            <a:r>
              <a:rPr lang="ru-RU" sz="1200" dirty="0" smtClean="0"/>
              <a:t>”,</a:t>
            </a:r>
          </a:p>
          <a:p>
            <a:pPr>
              <a:buNone/>
            </a:pPr>
            <a:r>
              <a:rPr lang="ru-RU" sz="1200" dirty="0" smtClean="0"/>
              <a:t>“</a:t>
            </a:r>
            <a:r>
              <a:rPr lang="ru-RU" sz="1200" dirty="0" err="1" smtClean="0"/>
              <a:t>намаганні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відірвати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українську</a:t>
            </a:r>
            <a:r>
              <a:rPr lang="ru-RU" sz="1200" dirty="0" smtClean="0"/>
              <a:t> культуру та </a:t>
            </a:r>
            <a:r>
              <a:rPr lang="ru-RU" sz="1200" dirty="0" err="1" smtClean="0"/>
              <a:t>літературу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культури</a:t>
            </a:r>
            <a:r>
              <a:rPr lang="ru-RU" sz="1200" dirty="0" smtClean="0"/>
              <a:t> </a:t>
            </a:r>
            <a:r>
              <a:rPr lang="ru-RU" sz="1200" dirty="0" err="1" smtClean="0"/>
              <a:t>російської</a:t>
            </a:r>
            <a:r>
              <a:rPr lang="ru-RU" sz="1200" dirty="0" smtClean="0"/>
              <a:t>”.</a:t>
            </a:r>
            <a:endParaRPr lang="ru-RU" sz="1200" dirty="0"/>
          </a:p>
        </p:txBody>
      </p:sp>
      <p:pic>
        <p:nvPicPr>
          <p:cNvPr id="4099" name="Picture 3" descr="E:\Інна\132065445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2450319" cy="1633546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643438" y="1071546"/>
            <a:ext cx="4357718" cy="292895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E:\Інна\1326255194_2012-01-11_0811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142984"/>
            <a:ext cx="1976438" cy="264320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714876" y="3857629"/>
            <a:ext cx="42862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/>
              <a:t>Валер'ян Підмоги́льний </a:t>
            </a:r>
            <a:r>
              <a:rPr lang="vi-VN" sz="1250" dirty="0" smtClean="0"/>
              <a:t>— український письменник і перекладач, один з найвидатніших прозаїків українського «розстріляного відродження».</a:t>
            </a:r>
            <a:r>
              <a:rPr lang="ru-RU" sz="1250" dirty="0" smtClean="0"/>
              <a:t> 11 </a:t>
            </a:r>
            <a:r>
              <a:rPr lang="ru-RU" sz="1250" dirty="0" err="1" smtClean="0"/>
              <a:t>січня</a:t>
            </a:r>
            <a:r>
              <a:rPr lang="ru-RU" sz="1250" dirty="0" smtClean="0"/>
              <a:t> 1935 </a:t>
            </a:r>
            <a:r>
              <a:rPr lang="ru-RU" sz="1250" dirty="0" err="1" smtClean="0"/>
              <a:t>визнав</a:t>
            </a:r>
            <a:r>
              <a:rPr lang="ru-RU" sz="1250" dirty="0" smtClean="0"/>
              <a:t>, </a:t>
            </a:r>
            <a:r>
              <a:rPr lang="ru-RU" sz="1250" dirty="0" err="1" smtClean="0"/>
              <a:t>що</a:t>
            </a:r>
            <a:r>
              <a:rPr lang="ru-RU" sz="1250" dirty="0" smtClean="0"/>
              <a:t> належав до «</a:t>
            </a:r>
            <a:r>
              <a:rPr lang="ru-RU" sz="1250" dirty="0" err="1" smtClean="0"/>
              <a:t>групи</a:t>
            </a:r>
            <a:r>
              <a:rPr lang="ru-RU" sz="1250" dirty="0" smtClean="0"/>
              <a:t> </a:t>
            </a:r>
            <a:r>
              <a:rPr lang="ru-RU" sz="1250" dirty="0" err="1" smtClean="0"/>
              <a:t>письменників-націоналістів</a:t>
            </a:r>
            <a:r>
              <a:rPr lang="ru-RU" sz="1250" dirty="0" smtClean="0"/>
              <a:t> </a:t>
            </a:r>
            <a:r>
              <a:rPr lang="ru-RU" sz="1250" dirty="0" err="1" smtClean="0"/>
              <a:t>з</a:t>
            </a:r>
            <a:r>
              <a:rPr lang="ru-RU" sz="1250" dirty="0" smtClean="0"/>
              <a:t> </a:t>
            </a:r>
            <a:r>
              <a:rPr lang="ru-RU" sz="1250" dirty="0" err="1" smtClean="0"/>
              <a:t>терористичними</a:t>
            </a:r>
            <a:r>
              <a:rPr lang="ru-RU" sz="1250" dirty="0" smtClean="0"/>
              <a:t> настроями у </a:t>
            </a:r>
            <a:r>
              <a:rPr lang="ru-RU" sz="1250" dirty="0" err="1" smtClean="0"/>
              <a:t>ставленні</a:t>
            </a:r>
            <a:r>
              <a:rPr lang="ru-RU" sz="1250" dirty="0" smtClean="0"/>
              <a:t> до </a:t>
            </a:r>
            <a:r>
              <a:rPr lang="ru-RU" sz="1250" dirty="0" err="1" smtClean="0"/>
              <a:t>вождів</a:t>
            </a:r>
            <a:r>
              <a:rPr lang="ru-RU" sz="1250" dirty="0" smtClean="0"/>
              <a:t> </a:t>
            </a:r>
            <a:r>
              <a:rPr lang="ru-RU" sz="1250" dirty="0" err="1" smtClean="0"/>
              <a:t>партії</a:t>
            </a:r>
            <a:r>
              <a:rPr lang="ru-RU" sz="1250" dirty="0" smtClean="0"/>
              <a:t>». </a:t>
            </a:r>
            <a:r>
              <a:rPr lang="ru-RU" sz="1250" dirty="0" err="1" smtClean="0"/>
              <a:t>Визнав</a:t>
            </a:r>
            <a:r>
              <a:rPr lang="ru-RU" sz="1250" dirty="0" smtClean="0"/>
              <a:t> тому, </a:t>
            </a:r>
            <a:r>
              <a:rPr lang="ru-RU" sz="1250" dirty="0" err="1" smtClean="0"/>
              <a:t>що</a:t>
            </a:r>
            <a:r>
              <a:rPr lang="ru-RU" sz="1250" dirty="0" smtClean="0"/>
              <a:t>, на </a:t>
            </a:r>
            <a:r>
              <a:rPr lang="ru-RU" sz="1250" dirty="0" err="1" smtClean="0"/>
              <a:t>його</a:t>
            </a:r>
            <a:r>
              <a:rPr lang="ru-RU" sz="1250" dirty="0" smtClean="0"/>
              <a:t> думку, «</a:t>
            </a:r>
            <a:r>
              <a:rPr lang="ru-RU" sz="1250" dirty="0" err="1" smtClean="0"/>
              <a:t>політика</a:t>
            </a:r>
            <a:r>
              <a:rPr lang="ru-RU" sz="1250" dirty="0" smtClean="0"/>
              <a:t> </a:t>
            </a:r>
            <a:r>
              <a:rPr lang="ru-RU" sz="1250" dirty="0" err="1" smtClean="0"/>
              <a:t>колективізації</a:t>
            </a:r>
            <a:r>
              <a:rPr lang="ru-RU" sz="1250" dirty="0" smtClean="0"/>
              <a:t> привела </a:t>
            </a:r>
            <a:r>
              <a:rPr lang="ru-RU" sz="1250" dirty="0" err="1" smtClean="0"/>
              <a:t>українське</a:t>
            </a:r>
            <a:r>
              <a:rPr lang="ru-RU" sz="1250" dirty="0" smtClean="0"/>
              <a:t> село до голоду». </a:t>
            </a:r>
            <a:r>
              <a:rPr lang="ru-RU" sz="1250" dirty="0" err="1" smtClean="0"/>
              <a:t>Закритий</a:t>
            </a:r>
            <a:r>
              <a:rPr lang="ru-RU" sz="1250" dirty="0" smtClean="0"/>
              <a:t> суд </a:t>
            </a:r>
            <a:r>
              <a:rPr lang="ru-RU" sz="1250" dirty="0" err="1" smtClean="0"/>
              <a:t>позбавив</a:t>
            </a:r>
            <a:r>
              <a:rPr lang="ru-RU" sz="1250" dirty="0" smtClean="0"/>
              <a:t> </a:t>
            </a:r>
            <a:r>
              <a:rPr lang="ru-RU" sz="1250" dirty="0" err="1" smtClean="0"/>
              <a:t>волі</a:t>
            </a:r>
            <a:r>
              <a:rPr lang="ru-RU" sz="1250" dirty="0" smtClean="0"/>
              <a:t> «</a:t>
            </a:r>
            <a:r>
              <a:rPr lang="ru-RU" sz="1250" dirty="0" err="1" smtClean="0"/>
              <a:t>терміном</a:t>
            </a:r>
            <a:r>
              <a:rPr lang="ru-RU" sz="1250" dirty="0" smtClean="0"/>
              <a:t> на десять </a:t>
            </a:r>
            <a:r>
              <a:rPr lang="ru-RU" sz="1250" dirty="0" err="1" smtClean="0"/>
              <a:t>років</a:t>
            </a:r>
            <a:r>
              <a:rPr lang="ru-RU" sz="1250" dirty="0" smtClean="0"/>
              <a:t> </a:t>
            </a:r>
            <a:r>
              <a:rPr lang="ru-RU" sz="1250" dirty="0" err="1" smtClean="0"/>
              <a:t>з</a:t>
            </a:r>
            <a:r>
              <a:rPr lang="ru-RU" sz="1250" dirty="0" smtClean="0"/>
              <a:t> </a:t>
            </a:r>
            <a:r>
              <a:rPr lang="ru-RU" sz="1250" dirty="0" err="1" smtClean="0"/>
              <a:t>конфіскацією</a:t>
            </a:r>
            <a:r>
              <a:rPr lang="ru-RU" sz="1250" dirty="0" smtClean="0"/>
              <a:t> </a:t>
            </a:r>
            <a:r>
              <a:rPr lang="ru-RU" sz="1250" dirty="0" err="1" smtClean="0"/>
              <a:t>особистого</a:t>
            </a:r>
            <a:r>
              <a:rPr lang="ru-RU" sz="1250" dirty="0" smtClean="0"/>
              <a:t> майна». 1937 р. особливою </a:t>
            </a:r>
            <a:r>
              <a:rPr lang="ru-RU" sz="1250" dirty="0" err="1" smtClean="0"/>
              <a:t>трійкою</a:t>
            </a:r>
            <a:r>
              <a:rPr lang="ru-RU" sz="1250" dirty="0" smtClean="0"/>
              <a:t> УНКВД </a:t>
            </a:r>
            <a:r>
              <a:rPr lang="ru-RU" sz="1250" dirty="0" err="1" smtClean="0"/>
              <a:t>Ленінградської</a:t>
            </a:r>
            <a:r>
              <a:rPr lang="ru-RU" sz="1250" dirty="0" smtClean="0"/>
              <a:t> обл. </a:t>
            </a:r>
            <a:r>
              <a:rPr lang="ru-RU" sz="1250" dirty="0" err="1" smtClean="0"/>
              <a:t>засуджено</a:t>
            </a:r>
            <a:r>
              <a:rPr lang="ru-RU" sz="1250" dirty="0" smtClean="0"/>
              <a:t> до </a:t>
            </a:r>
            <a:r>
              <a:rPr lang="ru-RU" sz="1250" dirty="0" err="1" smtClean="0"/>
              <a:t>розстрілу</a:t>
            </a:r>
            <a:r>
              <a:rPr lang="ru-RU" sz="1250" dirty="0" smtClean="0"/>
              <a:t>.                      </a:t>
            </a:r>
          </a:p>
          <a:p>
            <a:endParaRPr lang="ru-RU" sz="1250" dirty="0" smtClean="0"/>
          </a:p>
          <a:p>
            <a:endParaRPr lang="ru-RU" sz="1250" dirty="0" smtClean="0"/>
          </a:p>
          <a:p>
            <a:endParaRPr lang="ru-RU" sz="1250" dirty="0" smtClean="0"/>
          </a:p>
          <a:p>
            <a:endParaRPr lang="ru-RU" sz="1250" dirty="0" smtClean="0"/>
          </a:p>
          <a:p>
            <a:endParaRPr lang="ru-RU" sz="1250" dirty="0" smtClean="0"/>
          </a:p>
          <a:p>
            <a:endParaRPr lang="ru-RU" sz="12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/>
          <a:lstStyle/>
          <a:p>
            <a:pPr algn="ctr"/>
            <a:r>
              <a:rPr lang="uk-UA" sz="4800" b="1" dirty="0" err="1" smtClean="0">
                <a:latin typeface="Times New Roman" pitchFamily="18" charset="0"/>
                <a:cs typeface="Times New Roman" pitchFamily="18" charset="0"/>
              </a:rPr>
              <a:t>ПИсьменники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3518" y="1149768"/>
            <a:ext cx="4281518" cy="56435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      Михайло </a:t>
            </a:r>
            <a:r>
              <a:rPr lang="ru-RU" sz="2000" b="1" i="1" dirty="0" err="1" smtClean="0"/>
              <a:t>Яловий</a:t>
            </a:r>
            <a:endParaRPr lang="ru-RU" sz="2000" b="1" i="1" dirty="0" smtClean="0"/>
          </a:p>
          <a:p>
            <a:pPr algn="ctr">
              <a:buNone/>
            </a:pPr>
            <a:r>
              <a:rPr lang="ru-RU" sz="1200" dirty="0" err="1" smtClean="0"/>
              <a:t>Яловий</a:t>
            </a:r>
            <a:r>
              <a:rPr lang="ru-RU" sz="1200" dirty="0" smtClean="0"/>
              <a:t> </a:t>
            </a:r>
            <a:r>
              <a:rPr lang="ru-RU" sz="1200" dirty="0" smtClean="0"/>
              <a:t>Михайло </a:t>
            </a:r>
            <a:r>
              <a:rPr lang="ru-RU" sz="1200" dirty="0" err="1" smtClean="0"/>
              <a:t>Омелянович</a:t>
            </a:r>
            <a:r>
              <a:rPr lang="ru-RU" sz="1200" dirty="0" smtClean="0"/>
              <a:t> (</a:t>
            </a:r>
            <a:r>
              <a:rPr lang="ru-RU" sz="1200" dirty="0" err="1" smtClean="0"/>
              <a:t>літ</a:t>
            </a:r>
            <a:r>
              <a:rPr lang="ru-RU" sz="1200" dirty="0" smtClean="0"/>
              <a:t>. </a:t>
            </a:r>
            <a:r>
              <a:rPr lang="ru-RU" sz="1200" dirty="0" err="1" smtClean="0"/>
              <a:t>псевдоніми</a:t>
            </a:r>
            <a:r>
              <a:rPr lang="ru-RU" sz="1200" dirty="0" smtClean="0"/>
              <a:t>— </a:t>
            </a:r>
            <a:r>
              <a:rPr lang="ru-RU" sz="1200" dirty="0" err="1" smtClean="0"/>
              <a:t>Юліан</a:t>
            </a:r>
            <a:r>
              <a:rPr lang="ru-RU" sz="1200" dirty="0" smtClean="0"/>
              <a:t> </a:t>
            </a:r>
            <a:r>
              <a:rPr lang="ru-RU" sz="1200" dirty="0" err="1" smtClean="0"/>
              <a:t>Шпол</a:t>
            </a:r>
            <a:r>
              <a:rPr lang="ru-RU" sz="1200" dirty="0" smtClean="0"/>
              <a:t>,</a:t>
            </a:r>
          </a:p>
          <a:p>
            <a:pPr>
              <a:buNone/>
            </a:pPr>
            <a:r>
              <a:rPr lang="ru-RU" sz="1200" dirty="0" smtClean="0"/>
              <a:t>Михайло </a:t>
            </a:r>
            <a:r>
              <a:rPr lang="ru-RU" sz="1200" dirty="0" err="1" smtClean="0"/>
              <a:t>Красний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</a:t>
            </a:r>
            <a:r>
              <a:rPr lang="ru-RU" sz="1200" dirty="0" smtClean="0"/>
              <a:t>. ) – </a:t>
            </a:r>
            <a:r>
              <a:rPr lang="ru-RU" sz="1200" dirty="0" err="1" smtClean="0"/>
              <a:t>письменник</a:t>
            </a:r>
            <a:r>
              <a:rPr lang="ru-RU" sz="1200" dirty="0" smtClean="0"/>
              <a:t>, поет, </a:t>
            </a:r>
            <a:r>
              <a:rPr lang="ru-RU" sz="1200" dirty="0" err="1" smtClean="0"/>
              <a:t>журналіст</a:t>
            </a:r>
            <a:r>
              <a:rPr lang="ru-RU" sz="1200" dirty="0" smtClean="0"/>
              <a:t>.</a:t>
            </a:r>
          </a:p>
          <a:p>
            <a:pPr>
              <a:buNone/>
            </a:pPr>
            <a:r>
              <a:rPr lang="ru-RU" sz="1200" dirty="0" err="1" smtClean="0"/>
              <a:t>Звинувачено</a:t>
            </a:r>
            <a:r>
              <a:rPr lang="ru-RU" sz="1200" dirty="0" smtClean="0"/>
              <a:t> </a:t>
            </a:r>
            <a:r>
              <a:rPr lang="ru-RU" sz="1200" dirty="0" smtClean="0"/>
              <a:t>в </a:t>
            </a:r>
            <a:r>
              <a:rPr lang="ru-RU" sz="1200" dirty="0" err="1" smtClean="0"/>
              <a:t>шпигунській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та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підготовці</a:t>
            </a:r>
            <a:r>
              <a:rPr lang="ru-RU" sz="1200" dirty="0" smtClean="0"/>
              <a:t> замаху на</a:t>
            </a:r>
          </a:p>
          <a:p>
            <a:pPr>
              <a:buNone/>
            </a:pPr>
            <a:r>
              <a:rPr lang="ru-RU" sz="1200" dirty="0" smtClean="0"/>
              <a:t>П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Постишева</a:t>
            </a:r>
            <a:r>
              <a:rPr lang="ru-RU" sz="1200" dirty="0" smtClean="0"/>
              <a:t>, </a:t>
            </a:r>
            <a:r>
              <a:rPr lang="ru-RU" sz="1200" dirty="0" err="1" smtClean="0"/>
              <a:t>засуджено</a:t>
            </a:r>
            <a:r>
              <a:rPr lang="ru-RU" sz="1200" dirty="0" smtClean="0"/>
              <a:t> до 10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 </a:t>
            </a:r>
            <a:r>
              <a:rPr lang="ru-RU" sz="1200" dirty="0" err="1" smtClean="0"/>
              <a:t>таборів</a:t>
            </a:r>
            <a:r>
              <a:rPr lang="ru-RU" sz="1200" dirty="0" smtClean="0"/>
              <a:t>. 9 </a:t>
            </a:r>
            <a:r>
              <a:rPr lang="ru-RU" sz="1200" dirty="0" err="1" smtClean="0"/>
              <a:t>жовтня</a:t>
            </a:r>
            <a:r>
              <a:rPr lang="ru-RU" sz="1200" dirty="0" smtClean="0"/>
              <a:t> </a:t>
            </a:r>
            <a:r>
              <a:rPr lang="ru-RU" sz="1200" dirty="0" smtClean="0"/>
              <a:t>1937</a:t>
            </a:r>
          </a:p>
          <a:p>
            <a:pPr>
              <a:buNone/>
            </a:pPr>
            <a:r>
              <a:rPr lang="ru-RU" sz="1200" dirty="0" smtClean="0"/>
              <a:t>р</a:t>
            </a:r>
            <a:r>
              <a:rPr lang="ru-RU" sz="1200" dirty="0" smtClean="0"/>
              <a:t>. особливою </a:t>
            </a:r>
            <a:r>
              <a:rPr lang="ru-RU" sz="1200" dirty="0" err="1" smtClean="0"/>
              <a:t>трійкою</a:t>
            </a:r>
            <a:r>
              <a:rPr lang="ru-RU" sz="1200" dirty="0" smtClean="0"/>
              <a:t> </a:t>
            </a:r>
            <a:r>
              <a:rPr lang="ru-RU" sz="1200" dirty="0" smtClean="0"/>
              <a:t>УНКВД  </a:t>
            </a:r>
            <a:r>
              <a:rPr lang="ru-RU" sz="1200" dirty="0" err="1" smtClean="0"/>
              <a:t>Ленінградської</a:t>
            </a:r>
            <a:r>
              <a:rPr lang="ru-RU" sz="1200" dirty="0" smtClean="0"/>
              <a:t> обл. </a:t>
            </a:r>
            <a:r>
              <a:rPr lang="ru-RU" sz="1200" dirty="0" err="1" smtClean="0"/>
              <a:t>засуджено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до </a:t>
            </a:r>
            <a:r>
              <a:rPr lang="ru-RU" sz="1200" dirty="0" err="1" smtClean="0"/>
              <a:t>розстрілу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 smtClean="0"/>
          </a:p>
          <a:p>
            <a:pPr algn="ctr">
              <a:buNone/>
            </a:pPr>
            <a:endParaRPr lang="ru-RU" sz="2000" b="1" i="1" dirty="0" smtClean="0"/>
          </a:p>
          <a:p>
            <a:pPr algn="ctr">
              <a:buNone/>
            </a:pPr>
            <a:endParaRPr lang="ru-RU" sz="2000" b="1" i="1" dirty="0" smtClean="0"/>
          </a:p>
          <a:p>
            <a:pPr algn="ctr">
              <a:buNone/>
            </a:pPr>
            <a:r>
              <a:rPr lang="ru-RU" sz="2000" b="1" i="1" dirty="0" smtClean="0"/>
              <a:t>Остап Вишня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Оста́п</a:t>
            </a:r>
            <a:r>
              <a:rPr lang="ru-RU" sz="1200" dirty="0" smtClean="0"/>
              <a:t> </a:t>
            </a:r>
            <a:r>
              <a:rPr lang="ru-RU" sz="1200" dirty="0" err="1" smtClean="0"/>
              <a:t>Ви́шня</a:t>
            </a:r>
            <a:r>
              <a:rPr lang="ru-RU" sz="1200" dirty="0" smtClean="0"/>
              <a:t>— </a:t>
            </a:r>
            <a:r>
              <a:rPr lang="ru-RU" sz="1200" dirty="0" err="1" smtClean="0"/>
              <a:t>український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письменник</a:t>
            </a:r>
            <a:r>
              <a:rPr lang="ru-RU" sz="1200" dirty="0" smtClean="0"/>
              <a:t>, </a:t>
            </a:r>
            <a:r>
              <a:rPr lang="ru-RU" sz="1200" dirty="0" err="1" smtClean="0"/>
              <a:t>новеліст</a:t>
            </a:r>
            <a:r>
              <a:rPr lang="ru-RU" sz="1200" dirty="0" smtClean="0"/>
              <a:t>, </a:t>
            </a:r>
            <a:r>
              <a:rPr lang="ru-RU" sz="1200" dirty="0" err="1" smtClean="0"/>
              <a:t>класик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сатиричної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прози</a:t>
            </a:r>
            <a:r>
              <a:rPr lang="ru-RU" sz="1200" dirty="0" smtClean="0"/>
              <a:t> ХХ ст. 1933 </a:t>
            </a:r>
            <a:r>
              <a:rPr lang="ru-RU" sz="1200" dirty="0" err="1" smtClean="0"/>
              <a:t>популярний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письменник</a:t>
            </a:r>
            <a:r>
              <a:rPr lang="ru-RU" sz="1200" dirty="0" smtClean="0"/>
              <a:t> </a:t>
            </a:r>
            <a:r>
              <a:rPr lang="ru-RU" sz="1200" dirty="0" err="1" smtClean="0"/>
              <a:t>був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превентивно </a:t>
            </a:r>
            <a:r>
              <a:rPr lang="ru-RU" sz="1200" dirty="0" err="1" smtClean="0"/>
              <a:t>звинувачений</a:t>
            </a:r>
            <a:r>
              <a:rPr lang="ru-RU" sz="1200" dirty="0" smtClean="0"/>
              <a:t> в </a:t>
            </a:r>
            <a:r>
              <a:rPr lang="ru-RU" sz="1200" dirty="0" err="1" smtClean="0"/>
              <a:t>контрреволюційній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тероризмі</a:t>
            </a:r>
            <a:r>
              <a:rPr lang="ru-RU" sz="1200" dirty="0" smtClean="0"/>
              <a:t>, </a:t>
            </a:r>
            <a:r>
              <a:rPr lang="ru-RU" sz="1200" dirty="0" err="1" smtClean="0"/>
              <a:t>зокрема</a:t>
            </a:r>
            <a:r>
              <a:rPr lang="ru-RU" sz="1200" dirty="0" smtClean="0"/>
              <a:t> в замаху на </a:t>
            </a:r>
            <a:r>
              <a:rPr lang="ru-RU" sz="1200" dirty="0" err="1" smtClean="0"/>
              <a:t>товариша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Постишева</a:t>
            </a:r>
            <a:r>
              <a:rPr lang="ru-RU" sz="1200" dirty="0" smtClean="0"/>
              <a:t>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</a:t>
            </a:r>
            <a:r>
              <a:rPr lang="ru-RU" sz="1200" dirty="0" smtClean="0"/>
              <a:t>час</a:t>
            </a:r>
          </a:p>
          <a:p>
            <a:pPr>
              <a:buNone/>
            </a:pPr>
            <a:r>
              <a:rPr lang="ru-RU" sz="1200" dirty="0" err="1" smtClean="0"/>
              <a:t>жовтневої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демонстрації</a:t>
            </a:r>
            <a:r>
              <a:rPr lang="ru-RU" sz="1200" dirty="0" smtClean="0"/>
              <a:t>. </a:t>
            </a:r>
            <a:r>
              <a:rPr lang="ru-RU" sz="1200" dirty="0" err="1" smtClean="0"/>
              <a:t>Запроторений</a:t>
            </a:r>
            <a:r>
              <a:rPr lang="ru-RU" sz="1200" dirty="0" smtClean="0"/>
              <a:t> до </a:t>
            </a:r>
            <a:r>
              <a:rPr lang="ru-RU" sz="1200" dirty="0" err="1" smtClean="0"/>
              <a:t>таборів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ГУЛАГу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pic>
        <p:nvPicPr>
          <p:cNvPr id="2053" name="Picture 5" descr="E:\Інна\200px-Яловий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1143008" cy="1577352"/>
          </a:xfrm>
          <a:prstGeom prst="rect">
            <a:avLst/>
          </a:prstGeom>
          <a:noFill/>
        </p:spPr>
      </p:pic>
      <p:pic>
        <p:nvPicPr>
          <p:cNvPr id="2055" name="Picture 7" descr="E:\Інна\vishn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4143380"/>
            <a:ext cx="1071570" cy="1500198"/>
          </a:xfrm>
          <a:prstGeom prst="rect">
            <a:avLst/>
          </a:prstGeom>
          <a:noFill/>
        </p:spPr>
      </p:pic>
      <p:sp>
        <p:nvSpPr>
          <p:cNvPr id="12" name="Содержимое 2"/>
          <p:cNvSpPr txBox="1">
            <a:spLocks/>
          </p:cNvSpPr>
          <p:nvPr/>
        </p:nvSpPr>
        <p:spPr>
          <a:xfrm>
            <a:off x="4714876" y="1357298"/>
            <a:ext cx="4191000" cy="50387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1285860"/>
            <a:ext cx="428628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                 Борис </a:t>
            </a:r>
            <a:r>
              <a:rPr lang="ru-RU" b="1" i="1" dirty="0" err="1" smtClean="0"/>
              <a:t>Антоненко-Давидович</a:t>
            </a:r>
            <a:endParaRPr lang="ru-RU" b="1" i="1" dirty="0" smtClean="0"/>
          </a:p>
          <a:p>
            <a:pPr algn="ctr"/>
            <a:r>
              <a:rPr lang="ru-RU" b="1" i="1" dirty="0" smtClean="0"/>
              <a:t>             </a:t>
            </a:r>
            <a:endParaRPr lang="ru-RU" b="1" i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1857364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vi-VN" sz="1200" dirty="0" smtClean="0"/>
              <a:t>Бори́с Антоне́нко-Давидо́вич— </a:t>
            </a:r>
            <a:r>
              <a:rPr lang="vi-VN" sz="1200" dirty="0" smtClean="0"/>
              <a:t>український письменник, перекладач; член літературної організації Ланка-МАРС</a:t>
            </a:r>
            <a:r>
              <a:rPr lang="vi-VN" sz="1200" dirty="0" smtClean="0"/>
              <a:t>; дослідник проблем розвитку й культури української мови. Жертва Сталінських репресій, звільнений та реабілітований у 1957 року. Похований на Лісовому кладовищі.</a:t>
            </a:r>
            <a:endParaRPr lang="ru-RU" sz="1200" dirty="0"/>
          </a:p>
        </p:txBody>
      </p:sp>
      <p:pic>
        <p:nvPicPr>
          <p:cNvPr id="2056" name="Picture 8" descr="E:\Інна\3839d33-------------------------------------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285860"/>
            <a:ext cx="1124543" cy="14730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4786314" y="3962400"/>
            <a:ext cx="43576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r>
              <a:rPr lang="ru-RU" b="1" i="1" dirty="0" err="1" smtClean="0"/>
              <a:t>Григорій</a:t>
            </a:r>
            <a:r>
              <a:rPr lang="ru-RU" b="1" i="1" dirty="0" smtClean="0"/>
              <a:t> Косинка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438072" y="4399063"/>
            <a:ext cx="4572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vi-VN" sz="1200" dirty="0" smtClean="0"/>
              <a:t>Григо́рій </a:t>
            </a:r>
            <a:r>
              <a:rPr lang="vi-VN" sz="1200" dirty="0" smtClean="0"/>
              <a:t>Миха́йлович Стрілець (прибране ім'я — </a:t>
            </a:r>
            <a:r>
              <a:rPr lang="vi-VN" sz="1200" dirty="0" smtClean="0"/>
              <a:t>Коси́нка</a:t>
            </a:r>
            <a:r>
              <a:rPr lang="ru-RU" sz="1200" dirty="0" smtClean="0"/>
              <a:t>)</a:t>
            </a:r>
            <a:r>
              <a:rPr lang="vi-VN" sz="1200" dirty="0" smtClean="0"/>
              <a:t> </a:t>
            </a:r>
            <a:r>
              <a:rPr lang="vi-VN" sz="1200" dirty="0" smtClean="0"/>
              <a:t>— український </a:t>
            </a:r>
            <a:r>
              <a:rPr lang="vi-VN" sz="1200" dirty="0" smtClean="0"/>
              <a:t>письменник-новеліст</a:t>
            </a:r>
            <a:r>
              <a:rPr lang="ru-RU" sz="1200" dirty="0" smtClean="0"/>
              <a:t>. На </a:t>
            </a:r>
            <a:r>
              <a:rPr lang="ru-RU" sz="1200" dirty="0" err="1" smtClean="0"/>
              <a:t>поч</a:t>
            </a:r>
            <a:r>
              <a:rPr lang="ru-RU" sz="1200" dirty="0" smtClean="0"/>
              <a:t>. 1930-х </a:t>
            </a:r>
            <a:r>
              <a:rPr lang="ru-RU" sz="1200" dirty="0" err="1" smtClean="0"/>
              <a:t>рр</a:t>
            </a:r>
            <a:r>
              <a:rPr lang="ru-RU" sz="1200" dirty="0" smtClean="0"/>
              <a:t>. </a:t>
            </a:r>
            <a:r>
              <a:rPr lang="ru-RU" sz="1200" dirty="0" err="1" smtClean="0"/>
              <a:t>видання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творів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було</a:t>
            </a:r>
            <a:r>
              <a:rPr lang="ru-RU" sz="1200" dirty="0" smtClean="0"/>
              <a:t> заборонено. В </a:t>
            </a:r>
            <a:r>
              <a:rPr lang="ru-RU" sz="1200" dirty="0" err="1" smtClean="0"/>
              <a:t>листопаді</a:t>
            </a:r>
            <a:r>
              <a:rPr lang="ru-RU" sz="1200" dirty="0" smtClean="0"/>
              <a:t> 1934 </a:t>
            </a:r>
            <a:r>
              <a:rPr lang="ru-RU" sz="1200" dirty="0" err="1" smtClean="0"/>
              <a:t>заарештований</a:t>
            </a:r>
            <a:r>
              <a:rPr lang="ru-RU" sz="1200" dirty="0" smtClean="0"/>
              <a:t>. </a:t>
            </a:r>
            <a:r>
              <a:rPr lang="ru-RU" sz="1200" dirty="0" err="1" smtClean="0"/>
              <a:t>Під</a:t>
            </a:r>
            <a:r>
              <a:rPr lang="ru-RU" sz="1200" dirty="0" smtClean="0"/>
              <a:t> час судового </a:t>
            </a:r>
            <a:r>
              <a:rPr lang="ru-RU" sz="1200" dirty="0" err="1" smtClean="0"/>
              <a:t>процесу</a:t>
            </a:r>
            <a:r>
              <a:rPr lang="ru-RU" sz="1200" dirty="0" smtClean="0"/>
              <a:t> в </a:t>
            </a:r>
            <a:r>
              <a:rPr lang="ru-RU" sz="1200" dirty="0" err="1" smtClean="0"/>
              <a:t>грудні</a:t>
            </a:r>
            <a:r>
              <a:rPr lang="ru-RU" sz="1200" dirty="0" smtClean="0"/>
              <a:t> 1934 </a:t>
            </a:r>
            <a:r>
              <a:rPr lang="ru-RU" sz="1200" dirty="0" err="1" smtClean="0"/>
              <a:t>був</a:t>
            </a:r>
            <a:r>
              <a:rPr lang="ru-RU" sz="1200" dirty="0" smtClean="0"/>
              <a:t> </a:t>
            </a:r>
            <a:r>
              <a:rPr lang="ru-RU" sz="1200" dirty="0" err="1" smtClean="0"/>
              <a:t>звинувачений</a:t>
            </a:r>
            <a:r>
              <a:rPr lang="ru-RU" sz="1200" dirty="0" smtClean="0"/>
              <a:t> у </a:t>
            </a:r>
            <a:r>
              <a:rPr lang="ru-RU" sz="1200" dirty="0" err="1" smtClean="0"/>
              <a:t>приналежності</a:t>
            </a:r>
            <a:r>
              <a:rPr lang="ru-RU" sz="1200" dirty="0" smtClean="0"/>
              <a:t> до </a:t>
            </a:r>
            <a:r>
              <a:rPr lang="ru-RU" sz="1200" dirty="0" err="1" smtClean="0"/>
              <a:t>контрреволюційної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терористичної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засуджений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до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розстріл</a:t>
            </a:r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  <p:pic>
        <p:nvPicPr>
          <p:cNvPr id="2057" name="Picture 9" descr="E:\Інна\405px-Григорій_Косин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786190"/>
            <a:ext cx="1214432" cy="1796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4800" dirty="0" err="1" smtClean="0"/>
              <a:t>Поети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428736"/>
            <a:ext cx="4191000" cy="4895864"/>
          </a:xfrm>
        </p:spPr>
        <p:txBody>
          <a:bodyPr>
            <a:normAutofit/>
          </a:bodyPr>
          <a:lstStyle/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smtClean="0"/>
              <a:t>           </a:t>
            </a:r>
            <a:r>
              <a:rPr lang="ru-RU" sz="2000" b="1" i="1" dirty="0" err="1" smtClean="0"/>
              <a:t>Микола</a:t>
            </a:r>
            <a:r>
              <a:rPr lang="ru-RU" sz="2000" b="1" i="1" dirty="0" smtClean="0"/>
              <a:t> Зеров</a:t>
            </a:r>
          </a:p>
          <a:p>
            <a:pPr>
              <a:buNone/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Мико́ла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Костянти́нович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Зе́ров— український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літературознавець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, глибокий аналітичний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критик,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полеміст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, лідер «неокласиків», майстер сонетної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форми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vi-VN" sz="1200" dirty="0" smtClean="0">
                <a:latin typeface="Times New Roman" pitchFamily="18" charset="0"/>
                <a:cs typeface="Times New Roman" pitchFamily="18" charset="0"/>
              </a:rPr>
              <a:t>блискучий перекладач античної поезії.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1934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звільнено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ун-ту. 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27 на 28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1935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заарештований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Москвою. 20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травня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відпроваджено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Київа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Звинувачення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контрреволюційною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терористичною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націоналістичною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Військовий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трибунал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Київського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округу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розглянув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судову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справу на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закритому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судовому</a:t>
            </a: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засіданні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1-4 лютого 1936 року без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звинувачених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Засудив до 10 р.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ув'язнення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Розстріляний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1937.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E:\Інна\Зеров_М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4956" y="1261179"/>
            <a:ext cx="1785950" cy="2308388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4714876" y="1571612"/>
            <a:ext cx="4191000" cy="48958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1285860"/>
            <a:ext cx="38576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Марко </a:t>
            </a:r>
            <a:r>
              <a:rPr lang="ru-RU" b="1" i="1" dirty="0" smtClean="0"/>
              <a:t>Вороний</a:t>
            </a:r>
          </a:p>
          <a:p>
            <a:pPr algn="ctr"/>
            <a:r>
              <a:rPr lang="ru-RU" b="1" i="1" dirty="0" smtClean="0"/>
              <a:t>                  </a:t>
            </a:r>
            <a:endParaRPr lang="ru-RU" b="1" i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58016" y="1785926"/>
            <a:ext cx="228598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/>
              <a:t>Ворони́й</a:t>
            </a:r>
            <a:r>
              <a:rPr lang="ru-RU" sz="1200" dirty="0" smtClean="0"/>
              <a:t> Марко́ </a:t>
            </a:r>
            <a:r>
              <a:rPr lang="ru-RU" sz="1200" dirty="0" err="1" smtClean="0"/>
              <a:t>Микола́йович</a:t>
            </a:r>
            <a:r>
              <a:rPr lang="ru-RU" sz="1200" dirty="0" smtClean="0"/>
              <a:t> (*19 (5) </a:t>
            </a:r>
            <a:r>
              <a:rPr lang="ru-RU" sz="1200" dirty="0" err="1" smtClean="0"/>
              <a:t>березня</a:t>
            </a:r>
            <a:r>
              <a:rPr lang="ru-RU" sz="1200" dirty="0" smtClean="0"/>
              <a:t> 1904, </a:t>
            </a:r>
            <a:r>
              <a:rPr lang="ru-RU" sz="1200" dirty="0" err="1" smtClean="0"/>
              <a:t>Чернігів</a:t>
            </a:r>
            <a:r>
              <a:rPr lang="ru-RU" sz="1200" dirty="0" smtClean="0"/>
              <a:t> — †3 листопада 1937, </a:t>
            </a:r>
            <a:r>
              <a:rPr lang="ru-RU" sz="1200" dirty="0" err="1" smtClean="0"/>
              <a:t>ур.Сандармох</a:t>
            </a:r>
            <a:r>
              <a:rPr lang="ru-RU" sz="1200" dirty="0" smtClean="0"/>
              <a:t>, </a:t>
            </a:r>
            <a:r>
              <a:rPr lang="ru-RU" sz="1200" dirty="0" err="1" smtClean="0"/>
              <a:t>Карелія</a:t>
            </a:r>
            <a:r>
              <a:rPr lang="ru-RU" sz="1200" dirty="0" smtClean="0"/>
              <a:t>) — </a:t>
            </a:r>
            <a:r>
              <a:rPr lang="ru-RU" sz="1200" dirty="0" err="1" smtClean="0"/>
              <a:t>український</a:t>
            </a:r>
            <a:r>
              <a:rPr lang="ru-RU" sz="1200" dirty="0" smtClean="0"/>
              <a:t> поет, </a:t>
            </a:r>
            <a:r>
              <a:rPr lang="ru-RU" sz="1200" dirty="0" err="1" smtClean="0"/>
              <a:t>перекладач</a:t>
            </a:r>
            <a:r>
              <a:rPr lang="ru-RU" sz="1200" dirty="0" smtClean="0"/>
              <a:t>, дитячий поет. </a:t>
            </a:r>
            <a:r>
              <a:rPr lang="ru-RU" sz="1200" dirty="0" err="1" smtClean="0"/>
              <a:t>Народився</a:t>
            </a:r>
            <a:r>
              <a:rPr lang="ru-RU" sz="1200" dirty="0" smtClean="0"/>
              <a:t> у </a:t>
            </a:r>
            <a:r>
              <a:rPr lang="ru-RU" sz="1200" dirty="0" err="1" smtClean="0"/>
              <a:t>сім'ї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українського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поета</a:t>
            </a:r>
            <a:r>
              <a:rPr lang="ru-RU" sz="1200" dirty="0" smtClean="0"/>
              <a:t> </a:t>
            </a:r>
            <a:r>
              <a:rPr lang="ru-RU" sz="1200" dirty="0" err="1" smtClean="0"/>
              <a:t>Миколи</a:t>
            </a:r>
            <a:r>
              <a:rPr lang="ru-RU" sz="1200" dirty="0" smtClean="0"/>
              <a:t> Вороного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Віри</a:t>
            </a:r>
            <a:r>
              <a:rPr lang="ru-RU" sz="1200" dirty="0" smtClean="0"/>
              <a:t> </a:t>
            </a:r>
            <a:r>
              <a:rPr lang="ru-RU" sz="1200" dirty="0" err="1" smtClean="0"/>
              <a:t>Вербицької-Антіох</a:t>
            </a:r>
            <a:r>
              <a:rPr lang="ru-RU" sz="1200" dirty="0" smtClean="0"/>
              <a:t>, </a:t>
            </a:r>
            <a:r>
              <a:rPr lang="ru-RU" sz="1200" dirty="0" err="1" smtClean="0"/>
              <a:t>доньки</a:t>
            </a:r>
            <a:r>
              <a:rPr lang="ru-RU" sz="1200" dirty="0" smtClean="0"/>
              <a:t> </a:t>
            </a:r>
            <a:r>
              <a:rPr lang="ru-RU" sz="1200" dirty="0" err="1" smtClean="0"/>
              <a:t>поета</a:t>
            </a:r>
            <a:r>
              <a:rPr lang="ru-RU" sz="1200" dirty="0" smtClean="0"/>
              <a:t> </a:t>
            </a:r>
            <a:r>
              <a:rPr lang="ru-RU" sz="1200" dirty="0" err="1" smtClean="0"/>
              <a:t>Миколи</a:t>
            </a:r>
            <a:r>
              <a:rPr lang="ru-RU" sz="1200" dirty="0" smtClean="0"/>
              <a:t> </a:t>
            </a:r>
            <a:r>
              <a:rPr lang="ru-RU" sz="1200" dirty="0" err="1" smtClean="0"/>
              <a:t>Вербицького</a:t>
            </a:r>
            <a:r>
              <a:rPr lang="ru-RU" sz="1200" dirty="0" smtClean="0"/>
              <a:t>. </a:t>
            </a:r>
            <a:r>
              <a:rPr lang="ru-RU" sz="1200" dirty="0" err="1" smtClean="0"/>
              <a:t>Навчався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Чернігівській</a:t>
            </a:r>
            <a:r>
              <a:rPr lang="ru-RU" sz="1200" dirty="0" smtClean="0"/>
              <a:t> гімназії.19 </a:t>
            </a:r>
            <a:r>
              <a:rPr lang="ru-RU" sz="1200" dirty="0" err="1" smtClean="0"/>
              <a:t>березня</a:t>
            </a:r>
            <a:r>
              <a:rPr lang="ru-RU" sz="1200" dirty="0" smtClean="0"/>
              <a:t> 1935 </a:t>
            </a:r>
            <a:r>
              <a:rPr lang="ru-RU" sz="1200" dirty="0" err="1" smtClean="0"/>
              <a:t>заарештований</a:t>
            </a:r>
            <a:r>
              <a:rPr lang="ru-RU" sz="1200" dirty="0" smtClean="0"/>
              <a:t>. </a:t>
            </a:r>
            <a:r>
              <a:rPr lang="ru-RU" sz="1200" dirty="0" err="1" smtClean="0"/>
              <a:t>Військовий</a:t>
            </a:r>
            <a:r>
              <a:rPr lang="ru-RU" sz="1200" dirty="0" smtClean="0"/>
              <a:t> трибунал </a:t>
            </a:r>
            <a:r>
              <a:rPr lang="ru-RU" sz="1200" dirty="0" err="1" smtClean="0"/>
              <a:t>Київського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військового</a:t>
            </a:r>
            <a:r>
              <a:rPr lang="ru-RU" sz="1200" dirty="0" smtClean="0"/>
              <a:t> округу на </a:t>
            </a:r>
            <a:r>
              <a:rPr lang="ru-RU" sz="1200" dirty="0" err="1" smtClean="0"/>
              <a:t>закритому</a:t>
            </a:r>
            <a:r>
              <a:rPr lang="ru-RU" sz="1200" dirty="0" smtClean="0"/>
              <a:t> судовому </a:t>
            </a:r>
            <a:r>
              <a:rPr lang="ru-RU" sz="1200" dirty="0" err="1" smtClean="0"/>
              <a:t>засіданні</a:t>
            </a:r>
            <a:r>
              <a:rPr lang="ru-RU" sz="1200" dirty="0" smtClean="0"/>
              <a:t> 1-4 лютого 1936 засудив до 8 р. </a:t>
            </a:r>
            <a:r>
              <a:rPr lang="ru-RU" sz="1200" dirty="0" err="1" smtClean="0"/>
              <a:t>таборів</a:t>
            </a:r>
            <a:r>
              <a:rPr lang="ru-RU" sz="1200" dirty="0" smtClean="0"/>
              <a:t>. </a:t>
            </a:r>
            <a:r>
              <a:rPr lang="ru-RU" sz="1200" dirty="0" err="1" smtClean="0"/>
              <a:t>Покарання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відбував</a:t>
            </a:r>
            <a:r>
              <a:rPr lang="ru-RU" sz="1200" dirty="0" smtClean="0"/>
              <a:t> у м. Кемь,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на Соловках. Особливою </a:t>
            </a:r>
            <a:r>
              <a:rPr lang="ru-RU" sz="1200" dirty="0" err="1" smtClean="0"/>
              <a:t>трійкою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НКВС </a:t>
            </a:r>
            <a:r>
              <a:rPr lang="ru-RU" sz="1200" dirty="0" err="1" smtClean="0"/>
              <a:t>Ленінградської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області</a:t>
            </a:r>
            <a:r>
              <a:rPr lang="ru-RU" sz="1200" dirty="0" smtClean="0"/>
              <a:t> 9 </a:t>
            </a:r>
            <a:r>
              <a:rPr lang="ru-RU" sz="1200" dirty="0" err="1" smtClean="0"/>
              <a:t>жовтня</a:t>
            </a:r>
            <a:r>
              <a:rPr lang="ru-RU" sz="1200" dirty="0" smtClean="0"/>
              <a:t> 1937 </a:t>
            </a:r>
            <a:r>
              <a:rPr lang="ru-RU" sz="1200" dirty="0" err="1" smtClean="0"/>
              <a:t>засуджений</a:t>
            </a:r>
            <a:r>
              <a:rPr lang="ru-RU" sz="1200" dirty="0" smtClean="0"/>
              <a:t> до </a:t>
            </a:r>
            <a:r>
              <a:rPr lang="ru-RU" sz="1200" dirty="0" err="1" smtClean="0"/>
              <a:t>розстрілу</a:t>
            </a:r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  <p:pic>
        <p:nvPicPr>
          <p:cNvPr id="3076" name="Picture 4" descr="E:\Інна\404px-Ворон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928802"/>
            <a:ext cx="2068355" cy="3071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err="1" smtClean="0"/>
              <a:t>Поети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err="1" smtClean="0"/>
              <a:t>Євген</a:t>
            </a:r>
            <a:r>
              <a:rPr lang="ru-RU" sz="2000" b="1" i="1" dirty="0" smtClean="0"/>
              <a:t> Плужник</a:t>
            </a:r>
          </a:p>
          <a:p>
            <a:pPr>
              <a:buNone/>
            </a:pPr>
            <a:r>
              <a:rPr lang="vi-VN" sz="1200" dirty="0" smtClean="0"/>
              <a:t>Євге́н </a:t>
            </a:r>
            <a:r>
              <a:rPr lang="vi-VN" sz="1200" dirty="0" smtClean="0"/>
              <a:t>Па́влович Плу́жник (літературний </a:t>
            </a:r>
            <a:r>
              <a:rPr lang="vi-VN" sz="1200" dirty="0" smtClean="0"/>
              <a:t>псевдонім</a:t>
            </a:r>
            <a:endParaRPr lang="ru-RU" sz="1200" dirty="0" smtClean="0"/>
          </a:p>
          <a:p>
            <a:pPr>
              <a:buNone/>
            </a:pPr>
            <a:r>
              <a:rPr lang="vi-VN" sz="1200" dirty="0" smtClean="0"/>
              <a:t>Кантемирянин</a:t>
            </a:r>
            <a:r>
              <a:rPr lang="vi-VN" sz="1200" dirty="0" smtClean="0"/>
              <a:t>; * 14(26) грудня 1898, </a:t>
            </a:r>
            <a:r>
              <a:rPr lang="vi-VN" sz="1200" dirty="0" smtClean="0"/>
              <a:t>Кантемирівка,</a:t>
            </a:r>
            <a:endParaRPr lang="ru-RU" sz="1200" dirty="0" smtClean="0"/>
          </a:p>
          <a:p>
            <a:pPr>
              <a:buNone/>
            </a:pPr>
            <a:r>
              <a:rPr lang="vi-VN" sz="1200" dirty="0" smtClean="0"/>
              <a:t>Воронізька </a:t>
            </a:r>
            <a:r>
              <a:rPr lang="vi-VN" sz="1200" dirty="0" smtClean="0"/>
              <a:t>губернія — 31 січня 1936, Соловки) </a:t>
            </a:r>
            <a:r>
              <a:rPr lang="vi-VN" sz="1200" dirty="0" smtClean="0"/>
              <a:t>—</a:t>
            </a:r>
            <a:endParaRPr lang="ru-RU" sz="1200" dirty="0" smtClean="0"/>
          </a:p>
          <a:p>
            <a:pPr>
              <a:buNone/>
            </a:pPr>
            <a:r>
              <a:rPr lang="vi-VN" sz="1200" dirty="0" smtClean="0"/>
              <a:t>український </a:t>
            </a:r>
            <a:r>
              <a:rPr lang="vi-VN" sz="1200" dirty="0" smtClean="0"/>
              <a:t>поет, драматург, </a:t>
            </a:r>
            <a:r>
              <a:rPr lang="vi-VN" sz="1200" dirty="0" smtClean="0"/>
              <a:t>перекладач</a:t>
            </a:r>
            <a:r>
              <a:rPr lang="ru-RU" sz="1200" dirty="0" smtClean="0"/>
              <a:t>. Входив </a:t>
            </a:r>
            <a:r>
              <a:rPr lang="ru-RU" sz="1200" dirty="0" smtClean="0"/>
              <a:t>до</a:t>
            </a:r>
          </a:p>
          <a:p>
            <a:pPr>
              <a:buNone/>
            </a:pPr>
            <a:r>
              <a:rPr lang="ru-RU" sz="1200" dirty="0" smtClean="0"/>
              <a:t>«</a:t>
            </a:r>
            <a:r>
              <a:rPr lang="ru-RU" sz="1200" dirty="0" err="1" smtClean="0"/>
              <a:t>Аспис</a:t>
            </a:r>
            <a:r>
              <a:rPr lang="ru-RU" sz="1200" dirty="0" smtClean="0"/>
              <a:t>», «Ланка» та «МАРС». </a:t>
            </a:r>
            <a:r>
              <a:rPr lang="ru-RU" sz="1200" dirty="0" err="1" smtClean="0"/>
              <a:t>Поезії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притаманний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глибокий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ліризм</a:t>
            </a:r>
            <a:r>
              <a:rPr lang="ru-RU" sz="1200" dirty="0" smtClean="0"/>
              <a:t>, драматизм </a:t>
            </a:r>
            <a:r>
              <a:rPr lang="ru-RU" sz="1200" dirty="0" err="1" smtClean="0"/>
              <a:t>почуттів</a:t>
            </a:r>
            <a:r>
              <a:rPr lang="ru-RU" sz="1200" dirty="0" smtClean="0"/>
              <a:t>, </a:t>
            </a:r>
            <a:r>
              <a:rPr lang="ru-RU" sz="1200" dirty="0" err="1" smtClean="0"/>
              <a:t>майстерна</a:t>
            </a:r>
            <a:r>
              <a:rPr lang="ru-RU" sz="1200" dirty="0" smtClean="0"/>
              <a:t> </a:t>
            </a:r>
            <a:r>
              <a:rPr lang="ru-RU" sz="1200" dirty="0" err="1" smtClean="0"/>
              <a:t>поетична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мова.У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грудні</a:t>
            </a:r>
            <a:r>
              <a:rPr lang="ru-RU" sz="1200" dirty="0" smtClean="0"/>
              <a:t> 1934 </a:t>
            </a:r>
            <a:r>
              <a:rPr lang="ru-RU" sz="1200" dirty="0" err="1" smtClean="0"/>
              <a:t>заарештований</a:t>
            </a:r>
            <a:r>
              <a:rPr lang="ru-RU" sz="1200" dirty="0" smtClean="0"/>
              <a:t> </a:t>
            </a:r>
            <a:r>
              <a:rPr lang="ru-RU" sz="1200" dirty="0" smtClean="0"/>
              <a:t>НКВС. </a:t>
            </a:r>
            <a:r>
              <a:rPr lang="ru-RU" sz="1200" dirty="0" err="1" smtClean="0"/>
              <a:t>Звинувачений</a:t>
            </a:r>
            <a:r>
              <a:rPr lang="ru-RU" sz="1200" dirty="0" smtClean="0"/>
              <a:t> </a:t>
            </a:r>
            <a:r>
              <a:rPr lang="ru-RU" sz="1200" dirty="0" smtClean="0"/>
              <a:t>у</a:t>
            </a:r>
          </a:p>
          <a:p>
            <a:pPr>
              <a:buNone/>
            </a:pPr>
            <a:r>
              <a:rPr lang="ru-RU" sz="1200" dirty="0" err="1" smtClean="0"/>
              <a:t>приналежності</a:t>
            </a:r>
            <a:r>
              <a:rPr lang="ru-RU" sz="1200" dirty="0" smtClean="0"/>
              <a:t> до </a:t>
            </a:r>
            <a:r>
              <a:rPr lang="ru-RU" sz="1200" dirty="0" err="1" smtClean="0"/>
              <a:t>націоналістичної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терористичної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організації</a:t>
            </a:r>
            <a:r>
              <a:rPr lang="ru-RU" sz="1200" dirty="0" smtClean="0"/>
              <a:t>. В </a:t>
            </a:r>
            <a:r>
              <a:rPr lang="ru-RU" sz="1200" dirty="0" err="1" smtClean="0"/>
              <a:t>березні</a:t>
            </a:r>
            <a:r>
              <a:rPr lang="ru-RU" sz="1200" dirty="0" smtClean="0"/>
              <a:t> 1935 </a:t>
            </a:r>
            <a:r>
              <a:rPr lang="ru-RU" sz="1200" dirty="0" err="1" smtClean="0"/>
              <a:t>виїздною</a:t>
            </a:r>
            <a:r>
              <a:rPr lang="ru-RU" sz="1200" dirty="0" smtClean="0"/>
              <a:t> </a:t>
            </a:r>
            <a:r>
              <a:rPr lang="ru-RU" sz="1200" dirty="0" err="1" smtClean="0"/>
              <a:t>Військовою</a:t>
            </a:r>
            <a:r>
              <a:rPr lang="ru-RU" sz="1200" dirty="0" smtClean="0"/>
              <a:t> </a:t>
            </a:r>
            <a:r>
              <a:rPr lang="ru-RU" sz="1200" dirty="0" err="1" smtClean="0"/>
              <a:t>колегією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Верховного </a:t>
            </a:r>
            <a:r>
              <a:rPr lang="ru-RU" sz="1200" dirty="0" smtClean="0"/>
              <a:t>суду СРСР </a:t>
            </a:r>
            <a:r>
              <a:rPr lang="ru-RU" sz="1200" dirty="0" smtClean="0"/>
              <a:t>разом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іншими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письменниками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засуджений</a:t>
            </a:r>
            <a:r>
              <a:rPr lang="ru-RU" sz="1200" dirty="0" smtClean="0"/>
              <a:t> </a:t>
            </a:r>
            <a:r>
              <a:rPr lang="ru-RU" sz="1200" dirty="0" smtClean="0"/>
              <a:t>до </a:t>
            </a:r>
            <a:r>
              <a:rPr lang="ru-RU" sz="1200" dirty="0" err="1" smtClean="0"/>
              <a:t>розстрілу</a:t>
            </a:r>
            <a:r>
              <a:rPr lang="ru-RU" sz="1200" dirty="0" smtClean="0"/>
              <a:t> (</a:t>
            </a:r>
            <a:r>
              <a:rPr lang="ru-RU" sz="1200" dirty="0" err="1" smtClean="0"/>
              <a:t>змінено</a:t>
            </a:r>
            <a:r>
              <a:rPr lang="ru-RU" sz="1200" dirty="0" smtClean="0"/>
              <a:t> </a:t>
            </a:r>
            <a:r>
              <a:rPr lang="ru-RU" sz="1200" dirty="0" smtClean="0"/>
              <a:t>на </a:t>
            </a:r>
            <a:r>
              <a:rPr lang="ru-RU" sz="1200" dirty="0" err="1" smtClean="0"/>
              <a:t>довготривале</a:t>
            </a:r>
            <a:r>
              <a:rPr lang="ru-RU" sz="1200" dirty="0" smtClean="0"/>
              <a:t> </a:t>
            </a:r>
            <a:r>
              <a:rPr lang="ru-RU" sz="1200" dirty="0" err="1" smtClean="0"/>
              <a:t>табірне</a:t>
            </a:r>
            <a:endParaRPr lang="ru-RU" sz="1200" dirty="0" smtClean="0"/>
          </a:p>
          <a:p>
            <a:pPr>
              <a:buNone/>
            </a:pPr>
            <a:r>
              <a:rPr lang="ru-RU" sz="1200" dirty="0" err="1" smtClean="0"/>
              <a:t>ув'язнення</a:t>
            </a:r>
            <a:r>
              <a:rPr lang="ru-RU" sz="1200" dirty="0" smtClean="0"/>
              <a:t>).</a:t>
            </a:r>
            <a:endParaRPr lang="ru-RU" sz="1200" dirty="0"/>
          </a:p>
        </p:txBody>
      </p:sp>
      <p:pic>
        <p:nvPicPr>
          <p:cNvPr id="4098" name="Picture 2" descr="E:\Інна\Плужник_Є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1500198" cy="2244296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953000" y="1714488"/>
            <a:ext cx="4191000" cy="472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 algn="ctr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000" b="1" i="1" dirty="0" err="1" smtClean="0">
                <a:solidFill>
                  <a:schemeClr val="tx2"/>
                </a:solidFill>
              </a:rPr>
              <a:t>Михайль</a:t>
            </a:r>
            <a:r>
              <a:rPr lang="ru-RU" sz="2000" b="1" i="1" dirty="0" smtClean="0">
                <a:solidFill>
                  <a:schemeClr val="tx2"/>
                </a:solidFill>
              </a:rPr>
              <a:t> </a:t>
            </a:r>
            <a:r>
              <a:rPr lang="ru-RU" sz="2000" b="1" i="1" dirty="0" err="1" smtClean="0">
                <a:solidFill>
                  <a:schemeClr val="tx2"/>
                </a:solidFill>
              </a:rPr>
              <a:t>Семенко</a:t>
            </a:r>
            <a:endParaRPr lang="ru-RU" sz="2000" b="1" i="1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vi-VN" sz="1200" dirty="0" smtClean="0">
                <a:solidFill>
                  <a:schemeClr val="tx2"/>
                </a:solidFill>
              </a:rPr>
              <a:t>Миха́йль </a:t>
            </a:r>
            <a:r>
              <a:rPr lang="vi-VN" sz="1200" dirty="0" smtClean="0">
                <a:solidFill>
                  <a:schemeClr val="tx2"/>
                </a:solidFill>
              </a:rPr>
              <a:t>Семенко́— поет</a:t>
            </a:r>
            <a:r>
              <a:rPr lang="vi-VN" sz="1200" dirty="0" smtClean="0">
                <a:solidFill>
                  <a:schemeClr val="tx2"/>
                </a:solidFill>
              </a:rPr>
              <a:t>, основоположник і </a:t>
            </a:r>
            <a:r>
              <a:rPr lang="vi-VN" sz="1200" dirty="0" smtClean="0">
                <a:solidFill>
                  <a:schemeClr val="tx2"/>
                </a:solidFill>
              </a:rPr>
              <a:t>теоретик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vi-VN" sz="1200" dirty="0" smtClean="0">
                <a:solidFill>
                  <a:schemeClr val="tx2"/>
                </a:solidFill>
              </a:rPr>
              <a:t>українського </a:t>
            </a:r>
            <a:r>
              <a:rPr lang="vi-VN" sz="1200" dirty="0" smtClean="0">
                <a:solidFill>
                  <a:schemeClr val="tx2"/>
                </a:solidFill>
              </a:rPr>
              <a:t>футуризму (також відомого </a:t>
            </a:r>
            <a:r>
              <a:rPr lang="vi-VN" sz="1200" dirty="0" smtClean="0">
                <a:solidFill>
                  <a:schemeClr val="tx2"/>
                </a:solidFill>
              </a:rPr>
              <a:t>як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vi-VN" sz="1200" dirty="0" smtClean="0">
                <a:solidFill>
                  <a:schemeClr val="tx2"/>
                </a:solidFill>
              </a:rPr>
              <a:t>панфутуризм</a:t>
            </a:r>
            <a:r>
              <a:rPr lang="vi-VN" sz="1200" dirty="0" smtClean="0">
                <a:solidFill>
                  <a:schemeClr val="tx2"/>
                </a:solidFill>
              </a:rPr>
              <a:t>), невтомний організатор </a:t>
            </a:r>
            <a:r>
              <a:rPr lang="vi-VN" sz="1200" dirty="0" smtClean="0">
                <a:solidFill>
                  <a:schemeClr val="tx2"/>
                </a:solidFill>
              </a:rPr>
              <a:t>футуристичних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err="1" smtClean="0">
                <a:solidFill>
                  <a:schemeClr val="tx2"/>
                </a:solidFill>
              </a:rPr>
              <a:t>Заарештований</a:t>
            </a:r>
            <a:r>
              <a:rPr lang="ru-RU" sz="1200" dirty="0" smtClean="0">
                <a:solidFill>
                  <a:schemeClr val="tx2"/>
                </a:solidFill>
              </a:rPr>
              <a:t> 26 </a:t>
            </a:r>
            <a:r>
              <a:rPr lang="ru-RU" sz="1200" dirty="0" err="1" smtClean="0">
                <a:solidFill>
                  <a:schemeClr val="tx2"/>
                </a:solidFill>
              </a:rPr>
              <a:t>квітня</a:t>
            </a:r>
            <a:r>
              <a:rPr lang="ru-RU" sz="1200" dirty="0" smtClean="0">
                <a:solidFill>
                  <a:schemeClr val="tx2"/>
                </a:solidFill>
              </a:rPr>
              <a:t> 1937 р. </a:t>
            </a:r>
            <a:r>
              <a:rPr lang="ru-RU" sz="1200" dirty="0" err="1" smtClean="0">
                <a:solidFill>
                  <a:schemeClr val="tx2"/>
                </a:solidFill>
              </a:rPr>
              <a:t>Обвинувачений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</a:rPr>
              <a:t>в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smtClean="0">
                <a:solidFill>
                  <a:schemeClr val="tx2"/>
                </a:solidFill>
              </a:rPr>
              <a:t>«</a:t>
            </a:r>
            <a:r>
              <a:rPr lang="ru-RU" sz="1200" dirty="0" err="1" smtClean="0">
                <a:solidFill>
                  <a:schemeClr val="tx2"/>
                </a:solidFill>
              </a:rPr>
              <a:t>активній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контрреволюційній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діяльності</a:t>
            </a:r>
            <a:r>
              <a:rPr lang="ru-RU" sz="1200" dirty="0" smtClean="0">
                <a:solidFill>
                  <a:schemeClr val="tx2"/>
                </a:solidFill>
              </a:rPr>
              <a:t>». </a:t>
            </a:r>
            <a:r>
              <a:rPr lang="ru-RU" sz="1200" dirty="0" err="1" smtClean="0">
                <a:solidFill>
                  <a:schemeClr val="tx2"/>
                </a:solidFill>
              </a:rPr>
              <a:t>Серед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іншого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йому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smtClean="0">
                <a:solidFill>
                  <a:schemeClr val="tx2"/>
                </a:solidFill>
              </a:rPr>
              <a:t>закидали </a:t>
            </a:r>
            <a:r>
              <a:rPr lang="ru-RU" sz="1200" dirty="0" err="1" smtClean="0">
                <a:solidFill>
                  <a:schemeClr val="tx2"/>
                </a:solidFill>
              </a:rPr>
              <a:t>спробу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скинути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Радянську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владу</a:t>
            </a:r>
            <a:r>
              <a:rPr lang="ru-RU" sz="1200" dirty="0" smtClean="0">
                <a:solidFill>
                  <a:schemeClr val="tx2"/>
                </a:solidFill>
              </a:rPr>
              <a:t> в </a:t>
            </a:r>
            <a:r>
              <a:rPr lang="ru-RU" sz="1200" dirty="0" err="1" smtClean="0">
                <a:solidFill>
                  <a:schemeClr val="tx2"/>
                </a:solidFill>
              </a:rPr>
              <a:t>Укра</a:t>
            </a:r>
            <a:r>
              <a:rPr lang="vi-VN" sz="1200" dirty="0" smtClean="0">
                <a:solidFill>
                  <a:schemeClr val="tx2"/>
                </a:solidFill>
              </a:rPr>
              <a:t>ï</a:t>
            </a:r>
            <a:r>
              <a:rPr lang="ru-RU" sz="1200" dirty="0" err="1" smtClean="0">
                <a:solidFill>
                  <a:schemeClr val="tx2"/>
                </a:solidFill>
              </a:rPr>
              <a:t>ні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</a:rPr>
              <a:t>за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err="1" smtClean="0">
                <a:solidFill>
                  <a:schemeClr val="tx2"/>
                </a:solidFill>
              </a:rPr>
              <a:t>допомогою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німецьких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фашистів</a:t>
            </a:r>
            <a:r>
              <a:rPr lang="ru-RU" sz="1200" dirty="0" smtClean="0">
                <a:solidFill>
                  <a:schemeClr val="tx2"/>
                </a:solidFill>
              </a:rPr>
              <a:t>. На </a:t>
            </a:r>
            <a:r>
              <a:rPr lang="ru-RU" sz="1200" dirty="0" err="1" smtClean="0">
                <a:solidFill>
                  <a:schemeClr val="tx2"/>
                </a:solidFill>
              </a:rPr>
              <a:t>допитах</a:t>
            </a:r>
            <a:r>
              <a:rPr lang="ru-RU" sz="1200" dirty="0" smtClean="0">
                <a:solidFill>
                  <a:schemeClr val="tx2"/>
                </a:solidFill>
              </a:rPr>
              <a:t> 4, 7 та 8 </a:t>
            </a:r>
            <a:r>
              <a:rPr lang="ru-RU" sz="1200" dirty="0" err="1" smtClean="0">
                <a:solidFill>
                  <a:schemeClr val="tx2"/>
                </a:solidFill>
              </a:rPr>
              <a:t>травня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smtClean="0">
                <a:solidFill>
                  <a:schemeClr val="tx2"/>
                </a:solidFill>
              </a:rPr>
              <a:t>1937</a:t>
            </a:r>
            <a:r>
              <a:rPr lang="ru-RU" sz="1200" dirty="0" smtClean="0">
                <a:solidFill>
                  <a:schemeClr val="tx2"/>
                </a:solidFill>
              </a:rPr>
              <a:t>, «</a:t>
            </a:r>
            <a:r>
              <a:rPr lang="ru-RU" sz="1200" dirty="0" err="1" smtClean="0">
                <a:solidFill>
                  <a:schemeClr val="tx2"/>
                </a:solidFill>
              </a:rPr>
              <a:t>зізнався</a:t>
            </a:r>
            <a:r>
              <a:rPr lang="ru-RU" sz="1200" dirty="0" smtClean="0">
                <a:solidFill>
                  <a:schemeClr val="tx2"/>
                </a:solidFill>
              </a:rPr>
              <a:t>» у </a:t>
            </a:r>
            <a:r>
              <a:rPr lang="ru-RU" sz="1200" dirty="0" err="1" smtClean="0">
                <a:solidFill>
                  <a:schemeClr val="tx2"/>
                </a:solidFill>
              </a:rPr>
              <a:t>всіх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звинуваченнях</a:t>
            </a:r>
            <a:r>
              <a:rPr lang="ru-RU" sz="1200" dirty="0" smtClean="0">
                <a:solidFill>
                  <a:schemeClr val="tx2"/>
                </a:solidFill>
              </a:rPr>
              <a:t>. 23 </a:t>
            </a:r>
            <a:r>
              <a:rPr lang="ru-RU" sz="1200" dirty="0" err="1" smtClean="0">
                <a:solidFill>
                  <a:schemeClr val="tx2"/>
                </a:solidFill>
              </a:rPr>
              <a:t>жовтня</a:t>
            </a:r>
            <a:r>
              <a:rPr lang="ru-RU" sz="1200" dirty="0" smtClean="0">
                <a:solidFill>
                  <a:schemeClr val="tx2"/>
                </a:solidFill>
              </a:rPr>
              <a:t> 1937 </a:t>
            </a:r>
            <a:r>
              <a:rPr lang="ru-RU" sz="1200" dirty="0" smtClean="0">
                <a:solidFill>
                  <a:schemeClr val="tx2"/>
                </a:solidFill>
              </a:rPr>
              <a:t>р.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err="1" smtClean="0">
                <a:solidFill>
                  <a:schemeClr val="tx2"/>
                </a:solidFill>
              </a:rPr>
              <a:t>військовою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колегією</a:t>
            </a:r>
            <a:r>
              <a:rPr lang="ru-RU" sz="1200" dirty="0" smtClean="0">
                <a:solidFill>
                  <a:schemeClr val="tx2"/>
                </a:solidFill>
              </a:rPr>
              <a:t> Верховного Суду СРСР на </a:t>
            </a:r>
            <a:r>
              <a:rPr lang="ru-RU" sz="1200" dirty="0" err="1" smtClean="0">
                <a:solidFill>
                  <a:schemeClr val="tx2"/>
                </a:solidFill>
              </a:rPr>
              <a:t>закритому</a:t>
            </a:r>
            <a:endParaRPr lang="ru-RU" sz="1200" dirty="0" smtClean="0">
              <a:solidFill>
                <a:schemeClr val="tx2"/>
              </a:solidFill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1200" dirty="0" err="1" smtClean="0">
                <a:solidFill>
                  <a:schemeClr val="tx2"/>
                </a:solidFill>
              </a:rPr>
              <a:t>засіданні</a:t>
            </a:r>
            <a:r>
              <a:rPr lang="ru-RU" sz="1200" dirty="0" smtClean="0">
                <a:solidFill>
                  <a:schemeClr val="tx2"/>
                </a:solidFill>
              </a:rPr>
              <a:t> </a:t>
            </a:r>
            <a:r>
              <a:rPr lang="ru-RU" sz="1200" dirty="0" err="1" smtClean="0">
                <a:solidFill>
                  <a:schemeClr val="tx2"/>
                </a:solidFill>
              </a:rPr>
              <a:t>засуджений</a:t>
            </a:r>
            <a:r>
              <a:rPr lang="ru-RU" sz="1200" dirty="0" smtClean="0">
                <a:solidFill>
                  <a:schemeClr val="tx2"/>
                </a:solidFill>
              </a:rPr>
              <a:t> до </a:t>
            </a:r>
            <a:r>
              <a:rPr lang="ru-RU" sz="1200" dirty="0" err="1" smtClean="0">
                <a:solidFill>
                  <a:schemeClr val="tx2"/>
                </a:solidFill>
              </a:rPr>
              <a:t>розстрілу</a:t>
            </a:r>
            <a:r>
              <a:rPr lang="ru-RU" sz="1200" dirty="0" smtClean="0">
                <a:solidFill>
                  <a:schemeClr val="tx2"/>
                </a:solidFill>
              </a:rPr>
              <a:t>.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3" descr="E:\Інна\421px-Семенко_М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500174"/>
            <a:ext cx="1792430" cy="2551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Розстріляне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-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найстрашніших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розстріляно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прозаїків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перекладачів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літературознавців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театральних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стали жертвами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злочинного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сталінського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режиму в 30-ті роки ХХ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1937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репресій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жертв.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Цьогоріч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75-та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річниця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кривавого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ювілею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духовного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свобода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дарований Богом талант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непростимими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злочинами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Кривавої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імперії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Переслідувалось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вільнодумство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найкволіші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прояви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духу.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мистетстві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Духовна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деградація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імпутування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пам'яті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поживи.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Збайдужіння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цинізм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паразитує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народу. Тому пора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 собою ЗНАК ПИТАННЯ: "бути,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бути" нам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освяченій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кров'ю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силою слова,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та, головне,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змушує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1193</Words>
  <Application>Microsoft Office PowerPoint</Application>
  <PresentationFormat>Экран (4:3)</PresentationFormat>
  <Paragraphs>235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Розстріляне відродження</vt:lpstr>
      <vt:lpstr>Історичні передумови</vt:lpstr>
      <vt:lpstr>ПРедставники</vt:lpstr>
      <vt:lpstr>Літературні об’єднання</vt:lpstr>
      <vt:lpstr>ПИсьменники</vt:lpstr>
      <vt:lpstr>ПИсьменники</vt:lpstr>
      <vt:lpstr>Поети</vt:lpstr>
      <vt:lpstr>Поети</vt:lpstr>
      <vt:lpstr>Висновок</vt:lpstr>
      <vt:lpstr>Презентацію виконала  Нижня Інна, учениця 10-В класу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</cp:revision>
  <dcterms:created xsi:type="dcterms:W3CDTF">2013-04-15T05:01:07Z</dcterms:created>
  <dcterms:modified xsi:type="dcterms:W3CDTF">2013-04-16T05:39:50Z</dcterms:modified>
</cp:coreProperties>
</file>