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0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3D3BD-A549-448F-BC34-B77DC2FC0846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03796-3497-4EA5-A6C8-9D0C92C52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0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03796-3497-4EA5-A6C8-9D0C92C521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22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" y="-12373"/>
            <a:ext cx="9173344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01344" y="250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b="1" dirty="0" err="1">
                <a:solidFill>
                  <a:srgbClr val="FF0000"/>
                </a:solidFill>
              </a:rPr>
              <a:t>Війна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sym typeface="Symbol"/>
              </a:rPr>
              <a:t>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страшне</a:t>
            </a:r>
            <a:r>
              <a:rPr lang="ru-RU" b="1" dirty="0">
                <a:solidFill>
                  <a:srgbClr val="FF0000"/>
                </a:solidFill>
              </a:rPr>
              <a:t> слово. І той, </a:t>
            </a:r>
            <a:r>
              <a:rPr lang="ru-RU" b="1" dirty="0" err="1">
                <a:solidFill>
                  <a:srgbClr val="FF0000"/>
                </a:solidFill>
              </a:rPr>
              <a:t>хто</a:t>
            </a:r>
            <a:r>
              <a:rPr lang="ru-RU" b="1" dirty="0">
                <a:solidFill>
                  <a:srgbClr val="FF0000"/>
                </a:solidFill>
              </a:rPr>
              <a:t> пережив </a:t>
            </a:r>
            <a:r>
              <a:rPr lang="ru-RU" b="1" dirty="0" err="1">
                <a:solidFill>
                  <a:srgbClr val="FF0000"/>
                </a:solidFill>
              </a:rPr>
              <a:t>це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лихоліття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знає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це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краще</a:t>
            </a:r>
            <a:r>
              <a:rPr lang="ru-RU" b="1" dirty="0">
                <a:solidFill>
                  <a:srgbClr val="FF0000"/>
                </a:solidFill>
              </a:rPr>
              <a:t> за нас </a:t>
            </a:r>
            <a:r>
              <a:rPr lang="ru-RU" b="1" dirty="0" err="1">
                <a:solidFill>
                  <a:srgbClr val="FF0000"/>
                </a:solidFill>
              </a:rPr>
              <a:t>усіх</a:t>
            </a:r>
            <a:r>
              <a:rPr lang="ru-RU" b="1" dirty="0">
                <a:solidFill>
                  <a:srgbClr val="FF0000"/>
                </a:solidFill>
              </a:rPr>
              <a:t>. На </a:t>
            </a:r>
            <a:r>
              <a:rPr lang="ru-RU" b="1" dirty="0" err="1">
                <a:solidFill>
                  <a:srgbClr val="FF0000"/>
                </a:solidFill>
              </a:rPr>
              <a:t>війні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панує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лють</a:t>
            </a:r>
            <a:r>
              <a:rPr lang="ru-RU" b="1" dirty="0">
                <a:solidFill>
                  <a:srgbClr val="FF0000"/>
                </a:solidFill>
              </a:rPr>
              <a:t>. Там </a:t>
            </a:r>
            <a:r>
              <a:rPr lang="ru-RU" b="1" dirty="0" err="1">
                <a:solidFill>
                  <a:srgbClr val="FF0000"/>
                </a:solidFill>
              </a:rPr>
              <a:t>виявляються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всі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приспані</a:t>
            </a:r>
            <a:r>
              <a:rPr lang="ru-RU" b="1" dirty="0">
                <a:solidFill>
                  <a:srgbClr val="FF0000"/>
                </a:solidFill>
              </a:rPr>
              <a:t> в </a:t>
            </a:r>
            <a:r>
              <a:rPr lang="ru-RU" b="1" dirty="0" err="1">
                <a:solidFill>
                  <a:srgbClr val="FF0000"/>
                </a:solidFill>
              </a:rPr>
              <a:t>людині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звірині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інстинкти</a:t>
            </a:r>
            <a:r>
              <a:rPr lang="ru-RU" b="1" dirty="0">
                <a:solidFill>
                  <a:srgbClr val="FF0000"/>
                </a:solidFill>
              </a:rPr>
              <a:t>, коли той, </a:t>
            </a:r>
            <a:r>
              <a:rPr lang="ru-RU" b="1" dirty="0" err="1">
                <a:solidFill>
                  <a:srgbClr val="FF0000"/>
                </a:solidFill>
              </a:rPr>
              <a:t>хто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втратив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домівку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сім’ю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друзів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стає</a:t>
            </a:r>
            <a:r>
              <a:rPr lang="ru-RU" b="1" dirty="0">
                <a:solidFill>
                  <a:srgbClr val="FF0000"/>
                </a:solidFill>
              </a:rPr>
              <a:t> сам </a:t>
            </a:r>
            <a:r>
              <a:rPr lang="ru-RU" b="1" dirty="0" err="1">
                <a:solidFill>
                  <a:srgbClr val="FF0000"/>
                </a:solidFill>
              </a:rPr>
              <a:t>звіром</a:t>
            </a:r>
            <a:r>
              <a:rPr lang="ru-RU" b="1" dirty="0">
                <a:solidFill>
                  <a:srgbClr val="FF0000"/>
                </a:solidFill>
              </a:rPr>
              <a:t> і при </a:t>
            </a:r>
            <a:r>
              <a:rPr lang="ru-RU" b="1" dirty="0" err="1">
                <a:solidFill>
                  <a:srgbClr val="FF0000"/>
                </a:solidFill>
              </a:rPr>
              <a:t>нагоді</a:t>
            </a:r>
            <a:r>
              <a:rPr lang="ru-RU" b="1" dirty="0">
                <a:solidFill>
                  <a:srgbClr val="FF0000"/>
                </a:solidFill>
              </a:rPr>
              <a:t> ладен </a:t>
            </a:r>
            <a:r>
              <a:rPr lang="ru-RU" b="1" dirty="0" err="1">
                <a:solidFill>
                  <a:srgbClr val="FF0000"/>
                </a:solidFill>
              </a:rPr>
              <a:t>помститися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може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ще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більшою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жорстокістю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>
                <a:solidFill>
                  <a:srgbClr val="FF0000"/>
                </a:solidFill>
              </a:rPr>
              <a:t>Калічаться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життя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калічаться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долі</a:t>
            </a:r>
            <a:r>
              <a:rPr lang="ru-RU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6260" y="2668749"/>
            <a:ext cx="4788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 </a:t>
            </a:r>
            <a:endParaRPr lang="ru-RU" sz="1600" dirty="0"/>
          </a:p>
          <a:p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Війна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це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застосування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прямого,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фізичного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насильства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двома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або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більше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державами.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Війна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відбувається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коли один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або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декілька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учасників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в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умовах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політичного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конфлікту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приходять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до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рішення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що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ненасильницькими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методами не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можна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домогтися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досягнення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несумісних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або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виняткових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600" b="1" dirty="0" err="1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цілей</a:t>
            </a:r>
            <a:r>
              <a:rPr lang="ru-RU" sz="1600" b="1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 </a:t>
            </a:r>
          </a:p>
          <a:p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01344" y="55172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solidFill>
                  <a:srgbClr val="AE0602"/>
                </a:solidFill>
              </a:rPr>
              <a:t>Війна</a:t>
            </a:r>
            <a:r>
              <a:rPr lang="ru-RU" sz="1600" b="1" dirty="0">
                <a:solidFill>
                  <a:srgbClr val="AE0602"/>
                </a:solidFill>
              </a:rPr>
              <a:t> - </a:t>
            </a:r>
            <a:r>
              <a:rPr lang="ru-RU" sz="1600" b="1" dirty="0" err="1">
                <a:solidFill>
                  <a:srgbClr val="AE0602"/>
                </a:solidFill>
              </a:rPr>
              <a:t>надзвичайний</a:t>
            </a:r>
            <a:r>
              <a:rPr lang="ru-RU" sz="1600" b="1" dirty="0">
                <a:solidFill>
                  <a:srgbClr val="AE0602"/>
                </a:solidFill>
              </a:rPr>
              <a:t> стан, до </a:t>
            </a:r>
            <a:r>
              <a:rPr lang="ru-RU" sz="1600" b="1" dirty="0" err="1">
                <a:solidFill>
                  <a:srgbClr val="AE0602"/>
                </a:solidFill>
              </a:rPr>
              <a:t>якого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спонукають</a:t>
            </a:r>
            <a:r>
              <a:rPr lang="ru-RU" sz="1600" b="1" dirty="0">
                <a:solidFill>
                  <a:srgbClr val="AE0602"/>
                </a:solidFill>
              </a:rPr>
              <a:t> </a:t>
            </a:r>
            <a:r>
              <a:rPr lang="uk-UA" sz="1600" b="1" dirty="0">
                <a:solidFill>
                  <a:srgbClr val="AE0602"/>
                </a:solidFill>
              </a:rPr>
              <a:t>націю</a:t>
            </a:r>
            <a:r>
              <a:rPr lang="ru-RU" sz="1600" b="1" dirty="0">
                <a:solidFill>
                  <a:srgbClr val="AE0602"/>
                </a:solidFill>
              </a:rPr>
              <a:t>, </a:t>
            </a:r>
            <a:r>
              <a:rPr lang="uk-UA" sz="1600" b="1" dirty="0">
                <a:solidFill>
                  <a:srgbClr val="AE0602"/>
                </a:solidFill>
              </a:rPr>
              <a:t>державу </a:t>
            </a:r>
            <a:r>
              <a:rPr lang="ru-RU" sz="1600" b="1" dirty="0" err="1">
                <a:solidFill>
                  <a:srgbClr val="AE0602"/>
                </a:solidFill>
              </a:rPr>
              <a:t>чи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світову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спільноту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міждержавні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суперечності</a:t>
            </a:r>
            <a:r>
              <a:rPr lang="ru-RU" sz="1600" b="1" dirty="0">
                <a:solidFill>
                  <a:srgbClr val="AE0602"/>
                </a:solidFill>
              </a:rPr>
              <a:t>, </a:t>
            </a:r>
            <a:r>
              <a:rPr lang="ru-RU" sz="1600" b="1" dirty="0" err="1">
                <a:solidFill>
                  <a:srgbClr val="AE0602"/>
                </a:solidFill>
              </a:rPr>
              <a:t>що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нагромадились</a:t>
            </a:r>
            <a:r>
              <a:rPr lang="ru-RU" sz="1600" b="1" dirty="0">
                <a:solidFill>
                  <a:srgbClr val="AE0602"/>
                </a:solidFill>
              </a:rPr>
              <a:t> на </a:t>
            </a:r>
            <a:r>
              <a:rPr lang="ru-RU" sz="1600" b="1" dirty="0" err="1">
                <a:solidFill>
                  <a:srgbClr val="AE0602"/>
                </a:solidFill>
              </a:rPr>
              <a:t>попередніх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етапах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суспільного</a:t>
            </a:r>
            <a:r>
              <a:rPr lang="ru-RU" sz="1600" b="1" dirty="0">
                <a:solidFill>
                  <a:srgbClr val="AE0602"/>
                </a:solidFill>
              </a:rPr>
              <a:t> </a:t>
            </a:r>
            <a:r>
              <a:rPr lang="ru-RU" sz="1600" b="1" dirty="0" err="1">
                <a:solidFill>
                  <a:srgbClr val="AE0602"/>
                </a:solidFill>
              </a:rPr>
              <a:t>розвитку</a:t>
            </a:r>
            <a:r>
              <a:rPr lang="ru-RU" sz="1600" b="1" dirty="0">
                <a:solidFill>
                  <a:srgbClr val="AE0602"/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2654493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err="1" smtClean="0">
                <a:solidFill>
                  <a:srgbClr val="00B0F0"/>
                </a:solidFill>
              </a:rPr>
              <a:t>Війна</a:t>
            </a:r>
            <a:r>
              <a:rPr lang="ru-RU" sz="7200" b="1" dirty="0" smtClean="0">
                <a:solidFill>
                  <a:schemeClr val="accent2">
                    <a:lumMod val="75000"/>
                  </a:schemeClr>
                </a:solidFill>
              </a:rPr>
              <a:t>́</a:t>
            </a:r>
            <a:endParaRPr lang="ru-RU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11382fdf64d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291" y="5751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7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394722"/>
          </a:xfrm>
        </p:spPr>
        <p:txBody>
          <a:bodyPr>
            <a:normAutofit/>
          </a:bodyPr>
          <a:lstStyle/>
          <a:p>
            <a:r>
              <a:rPr lang="ru-RU" sz="2800" dirty="0" err="1">
                <a:effectLst/>
              </a:rPr>
              <a:t>Економічні</a:t>
            </a:r>
            <a:r>
              <a:rPr lang="ru-RU" sz="2800" dirty="0">
                <a:effectLst/>
              </a:rPr>
              <a:t> </a:t>
            </a:r>
            <a:r>
              <a:rPr lang="ru-RU" sz="2800" dirty="0" err="1" smtClean="0">
                <a:effectLst/>
              </a:rPr>
              <a:t>підсумки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>	</a:t>
            </a:r>
            <a:r>
              <a:rPr lang="ru-RU" sz="20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Грандіозний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масштаб і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затяжний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характер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Першої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світової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війни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призвели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безпрецедентної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для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індустріальних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держав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мілітаризації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економіки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Це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вплинуло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хід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економіки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всіх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великих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індустріальних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держав у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період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між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двома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світовими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війнами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посилення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державного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регулювання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і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планування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економіки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формування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військово-промислових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комплексів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прискорення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розвитку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загальнонаціональних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економічних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інфраструктур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енергосистеми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мережа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доріг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з твердим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покриттям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і т. п.) ,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зростання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частки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виробництв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оборонної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продукції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продукції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подвійного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призначення</a:t>
            </a:r>
            <a:r>
              <a:rPr lang="ru-RU" sz="20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ru-RU" sz="1200" dirty="0">
                <a:solidFill>
                  <a:schemeClr val="tx1"/>
                </a:solidFill>
              </a:rPr>
              <a:t/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r>
              <a:rPr lang="ru-RU" sz="1200" dirty="0">
                <a:effectLst/>
              </a:rPr>
              <a:t/>
            </a:r>
            <a:br>
              <a:rPr lang="ru-RU" sz="1200" dirty="0">
                <a:effectLst/>
              </a:rPr>
            </a:b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077072"/>
            <a:ext cx="3726071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420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466730"/>
          </a:xfrm>
        </p:spPr>
        <p:txBody>
          <a:bodyPr>
            <a:normAutofit/>
          </a:bodyPr>
          <a:lstStyle/>
          <a:p>
            <a:r>
              <a:rPr lang="ru-RU" dirty="0" err="1">
                <a:effectLst/>
              </a:rPr>
              <a:t>Втрати</a:t>
            </a:r>
            <a:r>
              <a:rPr lang="ru-RU" dirty="0">
                <a:effectLst/>
              </a:rPr>
              <a:t> у </a:t>
            </a:r>
            <a:r>
              <a:rPr lang="ru-RU" dirty="0" err="1">
                <a:effectLst/>
              </a:rPr>
              <a:t>Першій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світовій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війні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	</a:t>
            </a:r>
            <a:r>
              <a:rPr lang="ru-RU" sz="22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Втрати</a:t>
            </a: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збройних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сил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усіх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держав-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учасниць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світової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війни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склали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близько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10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мільйонів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чоловік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До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цих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пір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немає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узагальнених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даних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по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втратах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мирного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населення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від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впливу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бойових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засобів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Голод і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епідемії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заподіяні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війною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стали причиною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загибелі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як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мінімум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20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мільйонів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чоловік</a:t>
            </a: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86" y="2708920"/>
            <a:ext cx="5080383" cy="3988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60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soft" dir="t">
              <a:rot lat="0" lon="0" rev="16800000"/>
            </a:lightRig>
          </a:scene3d>
          <a:sp3d>
            <a:bevelT prst="angle"/>
          </a:sp3d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uk-UA" dirty="0" smtClean="0"/>
              <a:t>Друга світова війна </a:t>
            </a:r>
            <a:br>
              <a:rPr lang="uk-UA" dirty="0" smtClean="0"/>
            </a:br>
            <a:r>
              <a:rPr lang="uk-UA" dirty="0" smtClean="0"/>
              <a:t>(1939 – 1945)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589"/>
            <a:ext cx="4083010" cy="28895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4561485" cy="3073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784589"/>
            <a:ext cx="4140650" cy="306408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05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583362"/>
          </a:xfrm>
        </p:spPr>
        <p:txBody>
          <a:bodyPr>
            <a:normAutofit/>
          </a:bodyPr>
          <a:lstStyle/>
          <a:p>
            <a:pPr algn="l"/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</a:rPr>
              <a:t>Друга </a:t>
            </a:r>
            <a:r>
              <a:rPr lang="ru-RU" sz="2400" dirty="0" err="1">
                <a:solidFill>
                  <a:schemeClr val="tx1"/>
                </a:solidFill>
                <a:effectLst/>
              </a:rPr>
              <a:t>світова</a:t>
            </a:r>
            <a:r>
              <a:rPr lang="ru-RU" sz="240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dirty="0" err="1">
                <a:solidFill>
                  <a:schemeClr val="tx1"/>
                </a:solidFill>
                <a:effectLst/>
              </a:rPr>
              <a:t>війна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 –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війна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двох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світових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військово-політичних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коаліцій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, яка стала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найбільшою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війною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в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історії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людства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. У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війні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брало участь 72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держави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,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що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існували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на той момент (80%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населення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земної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кулі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).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Бойові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дії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велися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на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території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трьох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континентів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і у водах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чотирьох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океанів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.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Це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був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єдиний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конфлікт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з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використанням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атомної</a:t>
            </a:r>
            <a:r>
              <a:rPr lang="ru-RU" sz="2400" b="0" dirty="0">
                <a:solidFill>
                  <a:schemeClr val="tx1"/>
                </a:solidFill>
                <a:effectLst/>
              </a:rPr>
              <a:t> </a:t>
            </a:r>
            <a:r>
              <a:rPr lang="ru-RU" sz="2400" b="0" dirty="0" err="1">
                <a:solidFill>
                  <a:schemeClr val="tx1"/>
                </a:solidFill>
                <a:effectLst/>
              </a:rPr>
              <a:t>зброї</a:t>
            </a:r>
            <a:r>
              <a:rPr lang="ru-RU" sz="2400" b="0" dirty="0">
                <a:effectLst/>
              </a:rPr>
              <a:t>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35" y="179176"/>
            <a:ext cx="5216128" cy="35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408712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2000" dirty="0"/>
              <a:t>Друга </a:t>
            </a:r>
            <a:r>
              <a:rPr lang="ru-RU" sz="2000" dirty="0" err="1"/>
              <a:t>світова</a:t>
            </a:r>
            <a:r>
              <a:rPr lang="ru-RU" sz="2000" dirty="0"/>
              <a:t> </a:t>
            </a:r>
            <a:r>
              <a:rPr lang="ru-RU" sz="2000" dirty="0" err="1"/>
              <a:t>війна</a:t>
            </a:r>
            <a:r>
              <a:rPr lang="ru-RU" sz="2000" dirty="0"/>
              <a:t> </a:t>
            </a:r>
            <a:r>
              <a:rPr lang="ru-RU" sz="2000" dirty="0" err="1"/>
              <a:t>умовно</a:t>
            </a:r>
            <a:r>
              <a:rPr lang="ru-RU" sz="2000" dirty="0"/>
              <a:t> </a:t>
            </a:r>
            <a:r>
              <a:rPr lang="ru-RU" sz="2000" dirty="0" err="1"/>
              <a:t>істориками</a:t>
            </a:r>
            <a:r>
              <a:rPr lang="ru-RU" sz="2000" dirty="0"/>
              <a:t> </a:t>
            </a:r>
            <a:r>
              <a:rPr lang="ru-RU" sz="2000" dirty="0" err="1"/>
              <a:t>розбита</a:t>
            </a:r>
            <a:r>
              <a:rPr lang="ru-RU" sz="2000" dirty="0"/>
              <a:t> на </a:t>
            </a:r>
            <a:r>
              <a:rPr lang="ru-RU" sz="2000" dirty="0" err="1"/>
              <a:t>чотири</a:t>
            </a:r>
            <a:r>
              <a:rPr lang="ru-RU" sz="2000" dirty="0"/>
              <a:t> </a:t>
            </a:r>
            <a:r>
              <a:rPr lang="ru-RU" sz="2000" dirty="0" err="1" smtClean="0"/>
              <a:t>періоди</a:t>
            </a:r>
            <a:r>
              <a:rPr lang="ru-RU" sz="2000" dirty="0" smtClean="0"/>
              <a:t>.</a:t>
            </a:r>
          </a:p>
          <a:p>
            <a:pPr marL="13716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16420"/>
              </p:ext>
            </p:extLst>
          </p:nvPr>
        </p:nvGraphicFramePr>
        <p:xfrm>
          <a:off x="395536" y="1052736"/>
          <a:ext cx="8568952" cy="5505193"/>
        </p:xfrm>
        <a:graphic>
          <a:graphicData uri="http://schemas.openxmlformats.org/drawingml/2006/table">
            <a:tbl>
              <a:tblPr/>
              <a:tblGrid>
                <a:gridCol w="1356750"/>
                <a:gridCol w="1642382"/>
                <a:gridCol w="5569820"/>
              </a:tblGrid>
              <a:tr h="178930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err="1">
                          <a:effectLst/>
                        </a:rPr>
                        <a:t>Період</a:t>
                      </a:r>
                      <a:endParaRPr lang="ru-RU" sz="1050" dirty="0">
                        <a:effectLst/>
                      </a:endParaRP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>
                          <a:effectLst/>
                        </a:rPr>
                        <a:t>Дати</a:t>
                      </a:r>
                      <a:endParaRPr lang="ru-RU" sz="1050">
                        <a:effectLst/>
                      </a:endParaRP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>
                          <a:effectLst/>
                        </a:rPr>
                        <a:t>Основні події</a:t>
                      </a:r>
                      <a:endParaRPr lang="ru-RU" sz="1050">
                        <a:effectLst/>
                      </a:endParaRP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</a:tr>
              <a:tr h="1617807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I (1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1939 р. - </a:t>
                      </a:r>
                      <a:r>
                        <a:rPr lang="ru-RU" sz="1050" dirty="0" err="1">
                          <a:effectLst/>
                        </a:rPr>
                        <a:t>червень</a:t>
                      </a:r>
                      <a:r>
                        <a:rPr lang="ru-RU" sz="1050" dirty="0">
                          <a:effectLst/>
                        </a:rPr>
                        <a:t> 1941 р.)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effectLst/>
                        </a:rPr>
                        <a:t>1) 1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1939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2) 17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1939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3) 30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1939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4) 30 листопада 1939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5) 12 </a:t>
                      </a:r>
                      <a:r>
                        <a:rPr lang="ru-RU" sz="1050" dirty="0" err="1">
                          <a:effectLst/>
                        </a:rPr>
                        <a:t>березнч</a:t>
                      </a:r>
                      <a:r>
                        <a:rPr lang="ru-RU" sz="1050" dirty="0">
                          <a:effectLst/>
                        </a:rPr>
                        <a:t> 1940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6) весна 1940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7) </a:t>
                      </a:r>
                      <a:r>
                        <a:rPr lang="ru-RU" sz="1050" dirty="0" err="1">
                          <a:effectLst/>
                        </a:rPr>
                        <a:t>жовтня</a:t>
                      </a:r>
                      <a:r>
                        <a:rPr lang="ru-RU" sz="1050" dirty="0">
                          <a:effectLst/>
                        </a:rPr>
                        <a:t> 1940 р.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1) Захоплення Польщі, встановлення "нового порядку".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2) Радянські війська вступили в Польщу.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3) Перший експедиційний корпус Англії висадився у Франції.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4) Радянський союз почав воєнні дії проти Фінляндії.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5) Була відсунута від Ленінграду на Карельському перешийку границя Фінляндії.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6) Німеччиною були захоплені Данія і Норвегія, гітлерівські війська вторглись в Бельгію, Нідерланди, Люксенбург, а потім і у Францію.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7) Італія вторглась в Грецію.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</a:tr>
              <a:tr h="370845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effectLst/>
                        </a:rPr>
                        <a:t>(22 </a:t>
                      </a:r>
                      <a:r>
                        <a:rPr lang="ru-RU" sz="1050" dirty="0" err="1">
                          <a:effectLst/>
                        </a:rPr>
                        <a:t>червня</a:t>
                      </a:r>
                      <a:r>
                        <a:rPr lang="ru-RU" sz="1050" dirty="0">
                          <a:effectLst/>
                        </a:rPr>
                        <a:t> 1941 р. - листопад 1942 р.)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effectLst/>
                        </a:rPr>
                        <a:t>1) 22 </a:t>
                      </a:r>
                      <a:r>
                        <a:rPr lang="ru-RU" sz="1050" dirty="0" err="1">
                          <a:effectLst/>
                        </a:rPr>
                        <a:t>червня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2) 22 </a:t>
                      </a:r>
                      <a:r>
                        <a:rPr lang="ru-RU" sz="1050" dirty="0" err="1">
                          <a:effectLst/>
                        </a:rPr>
                        <a:t>червня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3) </a:t>
                      </a:r>
                      <a:r>
                        <a:rPr lang="ru-RU" sz="1050" dirty="0" err="1">
                          <a:effectLst/>
                        </a:rPr>
                        <a:t>липень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4) </a:t>
                      </a:r>
                      <a:r>
                        <a:rPr lang="ru-RU" sz="1050" dirty="0" err="1">
                          <a:effectLst/>
                        </a:rPr>
                        <a:t>літо-осінь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5) 8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6) </a:t>
                      </a:r>
                      <a:r>
                        <a:rPr lang="ru-RU" sz="1050" dirty="0" err="1">
                          <a:effectLst/>
                        </a:rPr>
                        <a:t>вересень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7) 30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8) 7 листопада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9) 5-6 </a:t>
                      </a:r>
                      <a:r>
                        <a:rPr lang="ru-RU" sz="1050" dirty="0" err="1">
                          <a:effectLst/>
                        </a:rPr>
                        <a:t>грудня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10) </a:t>
                      </a:r>
                      <a:r>
                        <a:rPr lang="ru-RU" sz="1050" dirty="0" err="1">
                          <a:effectLst/>
                        </a:rPr>
                        <a:t>грудня</a:t>
                      </a:r>
                      <a:r>
                        <a:rPr lang="ru-RU" sz="1050" dirty="0">
                          <a:effectLst/>
                        </a:rPr>
                        <a:t> 1941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11) 1 </a:t>
                      </a:r>
                      <a:r>
                        <a:rPr lang="ru-RU" sz="1050" dirty="0" err="1">
                          <a:effectLst/>
                        </a:rPr>
                        <a:t>січня</a:t>
                      </a:r>
                      <a:r>
                        <a:rPr lang="ru-RU" sz="1050" dirty="0">
                          <a:effectLst/>
                        </a:rPr>
                        <a:t> 1942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12) </a:t>
                      </a:r>
                      <a:r>
                        <a:rPr lang="ru-RU" sz="1050" dirty="0" err="1">
                          <a:effectLst/>
                        </a:rPr>
                        <a:t>січень</a:t>
                      </a:r>
                      <a:r>
                        <a:rPr lang="ru-RU" sz="1050" dirty="0">
                          <a:effectLst/>
                        </a:rPr>
                        <a:t> 1942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13) </a:t>
                      </a:r>
                      <a:r>
                        <a:rPr lang="ru-RU" sz="1050" dirty="0" err="1">
                          <a:effectLst/>
                        </a:rPr>
                        <a:t>травень</a:t>
                      </a:r>
                      <a:r>
                        <a:rPr lang="ru-RU" sz="1050" dirty="0">
                          <a:effectLst/>
                        </a:rPr>
                        <a:t> 1942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14) 28 </a:t>
                      </a:r>
                      <a:r>
                        <a:rPr lang="ru-RU" sz="1050" dirty="0" err="1">
                          <a:effectLst/>
                        </a:rPr>
                        <a:t>липня</a:t>
                      </a:r>
                      <a:r>
                        <a:rPr lang="ru-RU" sz="1050" dirty="0">
                          <a:effectLst/>
                        </a:rPr>
                        <a:t> 1942 р.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1) </a:t>
                      </a:r>
                      <a:r>
                        <a:rPr lang="ru-RU" sz="1050" dirty="0" err="1">
                          <a:effectLst/>
                        </a:rPr>
                        <a:t>Сталін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віддав</a:t>
                      </a:r>
                      <a:r>
                        <a:rPr lang="ru-RU" sz="1050" dirty="0">
                          <a:effectLst/>
                        </a:rPr>
                        <a:t> наказ про </a:t>
                      </a:r>
                      <a:r>
                        <a:rPr lang="ru-RU" sz="1050" dirty="0" err="1">
                          <a:effectLst/>
                        </a:rPr>
                        <a:t>переведення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округів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поблизу</a:t>
                      </a:r>
                      <a:r>
                        <a:rPr lang="ru-RU" sz="1050" dirty="0">
                          <a:effectLst/>
                        </a:rPr>
                        <a:t> кордону в </a:t>
                      </a:r>
                      <a:r>
                        <a:rPr lang="ru-RU" sz="1050" dirty="0" err="1">
                          <a:effectLst/>
                        </a:rPr>
                        <a:t>бойову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готовність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2) </a:t>
                      </a:r>
                      <a:r>
                        <a:rPr lang="ru-RU" sz="1050" dirty="0" err="1">
                          <a:effectLst/>
                        </a:rPr>
                        <a:t>Німецька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армія</a:t>
                      </a:r>
                      <a:r>
                        <a:rPr lang="ru-RU" sz="1050" dirty="0">
                          <a:effectLst/>
                        </a:rPr>
                        <a:t> обрушилась </a:t>
                      </a:r>
                      <a:r>
                        <a:rPr lang="ru-RU" sz="1050" dirty="0" err="1">
                          <a:effectLst/>
                        </a:rPr>
                        <a:t>всією</a:t>
                      </a:r>
                      <a:r>
                        <a:rPr lang="ru-RU" sz="1050" dirty="0">
                          <a:effectLst/>
                        </a:rPr>
                        <a:t> потугою на </a:t>
                      </a:r>
                      <a:r>
                        <a:rPr lang="ru-RU" sz="1050" dirty="0" err="1">
                          <a:effectLst/>
                        </a:rPr>
                        <a:t>Радянський</a:t>
                      </a:r>
                      <a:r>
                        <a:rPr lang="ru-RU" sz="1050" dirty="0">
                          <a:effectLst/>
                        </a:rPr>
                        <a:t> Союз.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3) </a:t>
                      </a:r>
                      <a:r>
                        <a:rPr lang="ru-RU" sz="1050" dirty="0" err="1">
                          <a:effectLst/>
                        </a:rPr>
                        <a:t>Було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підписано</a:t>
                      </a:r>
                      <a:r>
                        <a:rPr lang="ru-RU" sz="1050" dirty="0">
                          <a:effectLst/>
                        </a:rPr>
                        <a:t> угоду </a:t>
                      </a:r>
                      <a:r>
                        <a:rPr lang="ru-RU" sz="1050" dirty="0" err="1">
                          <a:effectLst/>
                        </a:rPr>
                        <a:t>між</a:t>
                      </a:r>
                      <a:r>
                        <a:rPr lang="ru-RU" sz="1050" dirty="0">
                          <a:effectLst/>
                        </a:rPr>
                        <a:t> СРСР і </a:t>
                      </a:r>
                      <a:r>
                        <a:rPr lang="ru-RU" sz="1050" dirty="0" err="1">
                          <a:effectLst/>
                        </a:rPr>
                        <a:t>Великобританією</a:t>
                      </a:r>
                      <a:r>
                        <a:rPr lang="ru-RU" sz="1050" dirty="0">
                          <a:effectLst/>
                        </a:rPr>
                        <a:t> про </a:t>
                      </a:r>
                      <a:r>
                        <a:rPr lang="ru-RU" sz="1050" dirty="0" err="1">
                          <a:effectLst/>
                        </a:rPr>
                        <a:t>спільні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дії</a:t>
                      </a:r>
                      <a:r>
                        <a:rPr lang="ru-RU" sz="1050" dirty="0">
                          <a:effectLst/>
                        </a:rPr>
                        <a:t> у </a:t>
                      </a:r>
                      <a:r>
                        <a:rPr lang="ru-RU" sz="1050" dirty="0" err="1">
                          <a:effectLst/>
                        </a:rPr>
                        <a:t>війні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проти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Німеччини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4) </a:t>
                      </a:r>
                      <a:r>
                        <a:rPr lang="ru-RU" sz="1050" dirty="0" err="1">
                          <a:effectLst/>
                        </a:rPr>
                        <a:t>Невдачі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Червоної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армії</a:t>
                      </a:r>
                      <a:r>
                        <a:rPr lang="ru-RU" sz="1050" dirty="0">
                          <a:effectLst/>
                        </a:rPr>
                        <a:t> і </a:t>
                      </a:r>
                      <a:r>
                        <a:rPr lang="ru-RU" sz="1050" dirty="0" err="1">
                          <a:effectLst/>
                        </a:rPr>
                        <a:t>фашисти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просуваються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вглиб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території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Радянського</a:t>
                      </a:r>
                      <a:r>
                        <a:rPr lang="ru-RU" sz="1050" dirty="0">
                          <a:effectLst/>
                        </a:rPr>
                        <a:t> Союзу на 350-600 км.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5) </a:t>
                      </a:r>
                      <a:r>
                        <a:rPr lang="ru-RU" sz="1050" dirty="0" err="1">
                          <a:effectLst/>
                        </a:rPr>
                        <a:t>Німецьким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військам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вдалося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повністю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блокувати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Ленінград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6) В </a:t>
                      </a:r>
                      <a:r>
                        <a:rPr lang="ru-RU" sz="1050" dirty="0" err="1">
                          <a:effectLst/>
                        </a:rPr>
                        <a:t>Москві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пройшла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конференція</a:t>
                      </a:r>
                      <a:r>
                        <a:rPr lang="ru-RU" sz="1050" dirty="0">
                          <a:effectLst/>
                        </a:rPr>
                        <a:t>, на </a:t>
                      </a:r>
                      <a:r>
                        <a:rPr lang="ru-RU" sz="1050" dirty="0" err="1">
                          <a:effectLst/>
                        </a:rPr>
                        <a:t>якій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були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обговорені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питання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щодо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розширення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воєнно-технічної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допомоги</a:t>
                      </a:r>
                      <a:r>
                        <a:rPr lang="ru-RU" sz="1050" dirty="0">
                          <a:effectLst/>
                        </a:rPr>
                        <a:t> СРСР.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7) </a:t>
                      </a:r>
                      <a:r>
                        <a:rPr lang="ru-RU" sz="1050" dirty="0" err="1">
                          <a:effectLst/>
                        </a:rPr>
                        <a:t>Почався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генеральний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наступ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німців</a:t>
                      </a:r>
                      <a:r>
                        <a:rPr lang="ru-RU" sz="1050" dirty="0">
                          <a:effectLst/>
                        </a:rPr>
                        <a:t> на Москву.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8) </a:t>
                      </a:r>
                      <a:r>
                        <a:rPr lang="ru-RU" sz="1050" dirty="0" err="1">
                          <a:effectLst/>
                        </a:rPr>
                        <a:t>Відбувся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воєнний</a:t>
                      </a:r>
                      <a:r>
                        <a:rPr lang="ru-RU" sz="1050" dirty="0">
                          <a:effectLst/>
                        </a:rPr>
                        <a:t> парад на </a:t>
                      </a:r>
                      <a:r>
                        <a:rPr lang="ru-RU" sz="1050" dirty="0" err="1">
                          <a:effectLst/>
                        </a:rPr>
                        <a:t>Червоній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площі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учасники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якого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відразу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йшли</a:t>
                      </a:r>
                      <a:r>
                        <a:rPr lang="ru-RU" sz="1050" dirty="0">
                          <a:effectLst/>
                        </a:rPr>
                        <a:t> на </a:t>
                      </a:r>
                      <a:r>
                        <a:rPr lang="ru-RU" sz="1050" dirty="0" err="1">
                          <a:effectLst/>
                        </a:rPr>
                        <a:t>передову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лінію</a:t>
                      </a:r>
                      <a:r>
                        <a:rPr lang="ru-RU" sz="1050" dirty="0">
                          <a:effectLst/>
                        </a:rPr>
                        <a:t> фронту.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9) Початок </a:t>
                      </a:r>
                      <a:r>
                        <a:rPr lang="ru-RU" sz="1050" dirty="0" err="1">
                          <a:effectLst/>
                        </a:rPr>
                        <a:t>контрнаступу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радянських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під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Москвою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10) </a:t>
                      </a:r>
                      <a:r>
                        <a:rPr lang="ru-RU" sz="1050" dirty="0" err="1">
                          <a:effectLst/>
                        </a:rPr>
                        <a:t>Розширялося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воєнне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співробітництво</a:t>
                      </a:r>
                      <a:r>
                        <a:rPr lang="ru-RU" sz="1050" dirty="0">
                          <a:effectLst/>
                        </a:rPr>
                        <a:t> СРСР і США.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11) </a:t>
                      </a:r>
                      <a:r>
                        <a:rPr lang="ru-RU" sz="1050" dirty="0" err="1">
                          <a:effectLst/>
                        </a:rPr>
                        <a:t>Спільне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використання</a:t>
                      </a:r>
                      <a:r>
                        <a:rPr lang="ru-RU" sz="1050" dirty="0">
                          <a:effectLst/>
                        </a:rPr>
                        <a:t> 26 державами </a:t>
                      </a:r>
                      <a:r>
                        <a:rPr lang="ru-RU" sz="1050" dirty="0" err="1">
                          <a:effectLst/>
                        </a:rPr>
                        <a:t>своїх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ресурсів</a:t>
                      </a:r>
                      <a:r>
                        <a:rPr lang="ru-RU" sz="1050" dirty="0">
                          <a:effectLst/>
                        </a:rPr>
                        <a:t> для </a:t>
                      </a:r>
                      <a:r>
                        <a:rPr lang="ru-RU" sz="1050" dirty="0" err="1">
                          <a:effectLst/>
                        </a:rPr>
                        <a:t>боротьби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спільним</a:t>
                      </a:r>
                      <a:r>
                        <a:rPr lang="ru-RU" sz="1050" dirty="0">
                          <a:effectLst/>
                        </a:rPr>
                        <a:t> ворогом.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12) </a:t>
                      </a:r>
                      <a:r>
                        <a:rPr lang="ru-RU" sz="1050" dirty="0" err="1">
                          <a:effectLst/>
                        </a:rPr>
                        <a:t>Сталін</a:t>
                      </a:r>
                      <a:r>
                        <a:rPr lang="ru-RU" sz="1050" dirty="0">
                          <a:effectLst/>
                        </a:rPr>
                        <a:t> поставив </a:t>
                      </a:r>
                      <a:r>
                        <a:rPr lang="ru-RU" sz="1050" dirty="0" err="1">
                          <a:effectLst/>
                        </a:rPr>
                        <a:t>завдання</a:t>
                      </a:r>
                      <a:r>
                        <a:rPr lang="ru-RU" sz="1050" dirty="0">
                          <a:effectLst/>
                        </a:rPr>
                        <a:t> перед </a:t>
                      </a:r>
                      <a:r>
                        <a:rPr lang="ru-RU" sz="1050" dirty="0" err="1">
                          <a:effectLst/>
                        </a:rPr>
                        <a:t>Червоною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армією</a:t>
                      </a:r>
                      <a:r>
                        <a:rPr lang="ru-RU" sz="1050" dirty="0">
                          <a:effectLst/>
                        </a:rPr>
                        <a:t> переходу в </a:t>
                      </a:r>
                      <a:r>
                        <a:rPr lang="ru-RU" sz="1050" dirty="0" err="1">
                          <a:effectLst/>
                        </a:rPr>
                        <a:t>наступ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13) Договори про союз СРСР, </a:t>
                      </a:r>
                      <a:r>
                        <a:rPr lang="ru-RU" sz="1050" dirty="0" err="1">
                          <a:effectLst/>
                        </a:rPr>
                        <a:t>Великобританії</a:t>
                      </a:r>
                      <a:r>
                        <a:rPr lang="ru-RU" sz="1050" dirty="0">
                          <a:effectLst/>
                        </a:rPr>
                        <a:t> і США оформили </a:t>
                      </a:r>
                      <a:r>
                        <a:rPr lang="ru-RU" sz="1050" dirty="0" err="1">
                          <a:effectLst/>
                        </a:rPr>
                        <a:t>воєнний</a:t>
                      </a:r>
                      <a:r>
                        <a:rPr lang="ru-RU" sz="1050" dirty="0">
                          <a:effectLst/>
                        </a:rPr>
                        <a:t> союз </a:t>
                      </a:r>
                      <a:r>
                        <a:rPr lang="ru-RU" sz="1050" dirty="0" err="1">
                          <a:effectLst/>
                        </a:rPr>
                        <a:t>трьох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країн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14) Наказ "</a:t>
                      </a:r>
                      <a:r>
                        <a:rPr lang="ru-RU" sz="1050" dirty="0" err="1">
                          <a:effectLst/>
                        </a:rPr>
                        <a:t>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кроку</a:t>
                      </a:r>
                      <a:r>
                        <a:rPr lang="ru-RU" sz="1050" dirty="0">
                          <a:effectLst/>
                        </a:rPr>
                        <a:t> назад".</a:t>
                      </a:r>
                    </a:p>
                  </a:txBody>
                  <a:tcPr marL="18910" marR="18910" marT="9455" marB="945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854178"/>
              </p:ext>
            </p:extLst>
          </p:nvPr>
        </p:nvGraphicFramePr>
        <p:xfrm>
          <a:off x="467544" y="1052736"/>
          <a:ext cx="8485517" cy="5490362"/>
        </p:xfrm>
        <a:graphic>
          <a:graphicData uri="http://schemas.openxmlformats.org/drawingml/2006/table">
            <a:tbl>
              <a:tblPr/>
              <a:tblGrid>
                <a:gridCol w="1187085"/>
                <a:gridCol w="1611085"/>
                <a:gridCol w="5687347"/>
              </a:tblGrid>
              <a:tr h="3515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41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04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97363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725497"/>
              </p:ext>
            </p:extLst>
          </p:nvPr>
        </p:nvGraphicFramePr>
        <p:xfrm>
          <a:off x="-1" y="0"/>
          <a:ext cx="9144000" cy="6741369"/>
        </p:xfrm>
        <a:graphic>
          <a:graphicData uri="http://schemas.openxmlformats.org/drawingml/2006/table">
            <a:tbl>
              <a:tblPr/>
              <a:tblGrid>
                <a:gridCol w="2267745"/>
                <a:gridCol w="1584176"/>
                <a:gridCol w="5292079"/>
              </a:tblGrid>
              <a:tr h="332340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III (листопад 1942 р. - 1944 р.)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effectLst/>
                        </a:rPr>
                        <a:t>1) 19 листопада 1942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2) 18 </a:t>
                      </a:r>
                      <a:r>
                        <a:rPr lang="ru-RU" sz="1050" dirty="0" err="1">
                          <a:effectLst/>
                        </a:rPr>
                        <a:t>січня</a:t>
                      </a:r>
                      <a:r>
                        <a:rPr lang="ru-RU" sz="1050" dirty="0">
                          <a:effectLst/>
                        </a:rPr>
                        <a:t>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3) 2 лютого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4) </a:t>
                      </a:r>
                      <a:r>
                        <a:rPr lang="ru-RU" sz="1050" dirty="0" err="1">
                          <a:effectLst/>
                        </a:rPr>
                        <a:t>лютий</a:t>
                      </a:r>
                      <a:r>
                        <a:rPr lang="ru-RU" sz="1050" dirty="0">
                          <a:effectLst/>
                        </a:rPr>
                        <a:t>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5) 12 </a:t>
                      </a:r>
                      <a:r>
                        <a:rPr lang="ru-RU" sz="1050" dirty="0" err="1">
                          <a:effectLst/>
                        </a:rPr>
                        <a:t>липня</a:t>
                      </a:r>
                      <a:r>
                        <a:rPr lang="ru-RU" sz="1050" dirty="0">
                          <a:effectLst/>
                        </a:rPr>
                        <a:t>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6) </a:t>
                      </a:r>
                      <a:r>
                        <a:rPr lang="ru-RU" sz="1050" dirty="0" err="1">
                          <a:effectLst/>
                        </a:rPr>
                        <a:t>липень</a:t>
                      </a:r>
                      <a:r>
                        <a:rPr lang="ru-RU" sz="1050" dirty="0">
                          <a:effectLst/>
                        </a:rPr>
                        <a:t>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7) 5 </a:t>
                      </a:r>
                      <a:r>
                        <a:rPr lang="ru-RU" sz="1050" dirty="0" err="1">
                          <a:effectLst/>
                        </a:rPr>
                        <a:t>серпня</a:t>
                      </a:r>
                      <a:r>
                        <a:rPr lang="ru-RU" sz="1050" dirty="0">
                          <a:effectLst/>
                        </a:rPr>
                        <a:t>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8) 6 листопада 1943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9) 28 листопада 1943 р.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1) Радянська артилерія нанесла потужний удар по противнику, після чого почалась танкова атака.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2) Війська Ленінградського і Волховського фронтів зуміли частково прорвати блокаду Ленінграда.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3) Оточене угрупування фашистів капітулювало.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4) Почалось звільнення Донбасу.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5) Радянські війська перейшли в контрнаступ.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6) Відбулась висадка союзних англо-американських військ в Італії.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7) Червона армія, перейшовши в наступ відвоювала Білгород і Орел.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8) Бул відвойований Київ, а Дніпро бул форсований на більшості напрямків.</a:t>
                      </a:r>
                    </a:p>
                    <a:p>
                      <a:pPr algn="ctr"/>
                      <a:r>
                        <a:rPr lang="ru-RU" sz="1050">
                          <a:effectLst/>
                        </a:rPr>
                        <a:t>9) Відбулася Тегеранська конференція лідерів: Сталін (СРСР), Рузвельд (США), Черчилль (Великобританія).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</a:tr>
              <a:tr h="3417967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IV (1944 р. - 2 вересня 1945 р.)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>
                          <a:effectLst/>
                        </a:rPr>
                        <a:t>1) початок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2) </a:t>
                      </a:r>
                      <a:r>
                        <a:rPr lang="ru-RU" sz="1050" dirty="0" err="1">
                          <a:effectLst/>
                        </a:rPr>
                        <a:t>січень</a:t>
                      </a:r>
                      <a:r>
                        <a:rPr lang="ru-RU" sz="1050" dirty="0">
                          <a:effectLst/>
                        </a:rPr>
                        <a:t>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3) </a:t>
                      </a:r>
                      <a:r>
                        <a:rPr lang="ru-RU" sz="1050" dirty="0" err="1">
                          <a:effectLst/>
                        </a:rPr>
                        <a:t>квітень-травень</a:t>
                      </a:r>
                      <a:r>
                        <a:rPr lang="ru-RU" sz="1050" dirty="0">
                          <a:effectLst/>
                        </a:rPr>
                        <a:t>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4) 6 </a:t>
                      </a:r>
                      <a:r>
                        <a:rPr lang="ru-RU" sz="1050" dirty="0" err="1">
                          <a:effectLst/>
                        </a:rPr>
                        <a:t>червня</a:t>
                      </a:r>
                      <a:r>
                        <a:rPr lang="ru-RU" sz="1050" dirty="0">
                          <a:effectLst/>
                        </a:rPr>
                        <a:t>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5) 10 </a:t>
                      </a:r>
                      <a:r>
                        <a:rPr lang="ru-RU" sz="1050" dirty="0" err="1">
                          <a:effectLst/>
                        </a:rPr>
                        <a:t>червня</a:t>
                      </a:r>
                      <a:r>
                        <a:rPr lang="ru-RU" sz="1050" dirty="0">
                          <a:effectLst/>
                        </a:rPr>
                        <a:t>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6) </a:t>
                      </a:r>
                      <a:r>
                        <a:rPr lang="ru-RU" sz="1050" dirty="0" err="1">
                          <a:effectLst/>
                        </a:rPr>
                        <a:t>осінь</a:t>
                      </a:r>
                      <a:r>
                        <a:rPr lang="ru-RU" sz="1050" dirty="0">
                          <a:effectLst/>
                        </a:rPr>
                        <a:t> 1944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7) 4-11 лютого 1945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8) 17 </a:t>
                      </a:r>
                      <a:r>
                        <a:rPr lang="ru-RU" sz="1050" dirty="0" err="1">
                          <a:effectLst/>
                        </a:rPr>
                        <a:t>липня</a:t>
                      </a:r>
                      <a:r>
                        <a:rPr lang="ru-RU" sz="1050" dirty="0">
                          <a:effectLst/>
                        </a:rPr>
                        <a:t> - 2 </a:t>
                      </a:r>
                      <a:r>
                        <a:rPr lang="ru-RU" sz="1050" dirty="0" err="1">
                          <a:effectLst/>
                        </a:rPr>
                        <a:t>серпня</a:t>
                      </a:r>
                      <a:r>
                        <a:rPr lang="ru-RU" sz="1050" dirty="0">
                          <a:effectLst/>
                        </a:rPr>
                        <a:t> 1945 г.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9) 6 і 9 </a:t>
                      </a:r>
                      <a:r>
                        <a:rPr lang="ru-RU" sz="1050" dirty="0" err="1">
                          <a:effectLst/>
                        </a:rPr>
                        <a:t>серпня</a:t>
                      </a:r>
                      <a:r>
                        <a:rPr lang="ru-RU" sz="1050" dirty="0">
                          <a:effectLst/>
                        </a:rPr>
                        <a:t> 1945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10) 9 </a:t>
                      </a:r>
                      <a:r>
                        <a:rPr lang="ru-RU" sz="1050" dirty="0" err="1">
                          <a:effectLst/>
                        </a:rPr>
                        <a:t>серпня</a:t>
                      </a:r>
                      <a:r>
                        <a:rPr lang="ru-RU" sz="1050" dirty="0">
                          <a:effectLst/>
                        </a:rPr>
                        <a:t> 1945 р.</a:t>
                      </a:r>
                    </a:p>
                    <a:p>
                      <a:pPr algn="l"/>
                      <a:r>
                        <a:rPr lang="ru-RU" sz="1050" dirty="0">
                          <a:effectLst/>
                        </a:rPr>
                        <a:t>11) 2 </a:t>
                      </a:r>
                      <a:r>
                        <a:rPr lang="ru-RU" sz="1050" dirty="0" err="1">
                          <a:effectLst/>
                        </a:rPr>
                        <a:t>вересня</a:t>
                      </a:r>
                      <a:r>
                        <a:rPr lang="ru-RU" sz="1050" dirty="0">
                          <a:effectLst/>
                        </a:rPr>
                        <a:t> 1945 р.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1) </a:t>
                      </a:r>
                      <a:r>
                        <a:rPr lang="ru-RU" sz="1050" dirty="0" err="1">
                          <a:effectLst/>
                        </a:rPr>
                        <a:t>Розгорнувся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наступ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військових</a:t>
                      </a:r>
                      <a:r>
                        <a:rPr lang="ru-RU" sz="1050" dirty="0">
                          <a:effectLst/>
                        </a:rPr>
                        <a:t> сил США і </a:t>
                      </a:r>
                      <a:r>
                        <a:rPr lang="ru-RU" sz="1050" dirty="0" err="1">
                          <a:effectLst/>
                        </a:rPr>
                        <a:t>Англії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проти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Японії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2) </a:t>
                      </a:r>
                      <a:r>
                        <a:rPr lang="ru-RU" sz="1050" dirty="0" err="1">
                          <a:effectLst/>
                        </a:rPr>
                        <a:t>Була</a:t>
                      </a:r>
                      <a:r>
                        <a:rPr lang="ru-RU" sz="1050" dirty="0">
                          <a:effectLst/>
                        </a:rPr>
                        <a:t> прорвана блокада </a:t>
                      </a:r>
                      <a:r>
                        <a:rPr lang="ru-RU" sz="1050" dirty="0" err="1">
                          <a:effectLst/>
                        </a:rPr>
                        <a:t>Ленінграду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3) </a:t>
                      </a:r>
                      <a:r>
                        <a:rPr lang="ru-RU" sz="1050" dirty="0" err="1">
                          <a:effectLst/>
                        </a:rPr>
                        <a:t>Завершився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розгром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німецьких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</a:t>
                      </a:r>
                      <a:r>
                        <a:rPr lang="ru-RU" sz="1050" dirty="0">
                          <a:effectLst/>
                        </a:rPr>
                        <a:t> в </a:t>
                      </a:r>
                      <a:r>
                        <a:rPr lang="ru-RU" sz="1050" dirty="0" err="1">
                          <a:effectLst/>
                        </a:rPr>
                        <a:t>Криму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4) </a:t>
                      </a:r>
                      <a:r>
                        <a:rPr lang="ru-RU" sz="1050" dirty="0" err="1">
                          <a:effectLst/>
                        </a:rPr>
                        <a:t>Союзні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війська</a:t>
                      </a:r>
                      <a:r>
                        <a:rPr lang="ru-RU" sz="1050" dirty="0">
                          <a:effectLst/>
                        </a:rPr>
                        <a:t> почали </a:t>
                      </a:r>
                      <a:r>
                        <a:rPr lang="ru-RU" sz="1050" dirty="0" err="1">
                          <a:effectLst/>
                        </a:rPr>
                        <a:t>грандіозну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десантну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операцію</a:t>
                      </a:r>
                      <a:r>
                        <a:rPr lang="ru-RU" sz="1050" dirty="0">
                          <a:effectLst/>
                        </a:rPr>
                        <a:t> в </a:t>
                      </a:r>
                      <a:r>
                        <a:rPr lang="ru-RU" sz="1050" dirty="0" err="1">
                          <a:effectLst/>
                        </a:rPr>
                        <a:t>Нормандії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5) </a:t>
                      </a:r>
                      <a:r>
                        <a:rPr lang="ru-RU" sz="1050" dirty="0" err="1">
                          <a:effectLst/>
                        </a:rPr>
                        <a:t>Червона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армія</a:t>
                      </a:r>
                      <a:r>
                        <a:rPr lang="ru-RU" sz="1050" dirty="0">
                          <a:effectLst/>
                        </a:rPr>
                        <a:t> почала </a:t>
                      </a:r>
                      <a:r>
                        <a:rPr lang="ru-RU" sz="1050" dirty="0" err="1">
                          <a:effectLst/>
                        </a:rPr>
                        <a:t>літній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наступ</a:t>
                      </a:r>
                      <a:r>
                        <a:rPr lang="ru-RU" sz="1050" dirty="0">
                          <a:effectLst/>
                        </a:rPr>
                        <a:t> на </a:t>
                      </a:r>
                      <a:r>
                        <a:rPr lang="ru-RU" sz="1050" dirty="0" err="1">
                          <a:effectLst/>
                        </a:rPr>
                        <a:t>Карельському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перешийку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6) </a:t>
                      </a:r>
                      <a:r>
                        <a:rPr lang="ru-RU" sz="1050" dirty="0" err="1">
                          <a:effectLst/>
                        </a:rPr>
                        <a:t>Японський</a:t>
                      </a:r>
                      <a:r>
                        <a:rPr lang="ru-RU" sz="1050" dirty="0">
                          <a:effectLst/>
                        </a:rPr>
                        <a:t> флот </a:t>
                      </a:r>
                      <a:r>
                        <a:rPr lang="ru-RU" sz="1050" dirty="0" err="1">
                          <a:effectLst/>
                        </a:rPr>
                        <a:t>був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розгромлений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7) </a:t>
                      </a:r>
                      <a:r>
                        <a:rPr lang="ru-RU" sz="1050" dirty="0" err="1">
                          <a:effectLst/>
                        </a:rPr>
                        <a:t>Ялтинська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конференція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8) </a:t>
                      </a:r>
                      <a:r>
                        <a:rPr lang="ru-RU" sz="1050" dirty="0" err="1">
                          <a:effectLst/>
                        </a:rPr>
                        <a:t>Потсдамська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конференція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9) </a:t>
                      </a:r>
                      <a:r>
                        <a:rPr lang="ru-RU" sz="1050" dirty="0" err="1">
                          <a:effectLst/>
                        </a:rPr>
                        <a:t>Атомні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бомбардування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Хіросіми</a:t>
                      </a:r>
                      <a:r>
                        <a:rPr lang="ru-RU" sz="1050" dirty="0">
                          <a:effectLst/>
                        </a:rPr>
                        <a:t> і </a:t>
                      </a:r>
                      <a:r>
                        <a:rPr lang="ru-RU" sz="1050" dirty="0" err="1">
                          <a:effectLst/>
                        </a:rPr>
                        <a:t>Нагасакі</a:t>
                      </a:r>
                      <a:r>
                        <a:rPr lang="ru-RU" sz="1050" dirty="0">
                          <a:effectLst/>
                        </a:rPr>
                        <a:t>, </a:t>
                      </a:r>
                      <a:r>
                        <a:rPr lang="ru-RU" sz="1050" dirty="0" err="1">
                          <a:effectLst/>
                        </a:rPr>
                        <a:t>які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здійснили</a:t>
                      </a:r>
                      <a:r>
                        <a:rPr lang="ru-RU" sz="1050" dirty="0">
                          <a:effectLst/>
                        </a:rPr>
                        <a:t> США.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10) </a:t>
                      </a:r>
                      <a:r>
                        <a:rPr lang="ru-RU" sz="1050" dirty="0" err="1">
                          <a:effectLst/>
                        </a:rPr>
                        <a:t>Червона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армія</a:t>
                      </a:r>
                      <a:r>
                        <a:rPr lang="ru-RU" sz="1050" dirty="0">
                          <a:effectLst/>
                        </a:rPr>
                        <a:t> почала </a:t>
                      </a:r>
                      <a:r>
                        <a:rPr lang="ru-RU" sz="1050" dirty="0" err="1">
                          <a:effectLst/>
                        </a:rPr>
                        <a:t>воєнні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дії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проти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Японії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ru-RU" sz="1050" dirty="0">
                          <a:effectLst/>
                        </a:rPr>
                        <a:t>11) </a:t>
                      </a:r>
                      <a:r>
                        <a:rPr lang="ru-RU" sz="1050" dirty="0" err="1">
                          <a:effectLst/>
                        </a:rPr>
                        <a:t>Був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підписаний</a:t>
                      </a:r>
                      <a:r>
                        <a:rPr lang="ru-RU" sz="1050" dirty="0">
                          <a:effectLst/>
                        </a:rPr>
                        <a:t> акт про </a:t>
                      </a:r>
                      <a:r>
                        <a:rPr lang="ru-RU" sz="1050" dirty="0" err="1">
                          <a:effectLst/>
                        </a:rPr>
                        <a:t>безумовну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капітуляцію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Японії</a:t>
                      </a:r>
                      <a:r>
                        <a:rPr lang="ru-RU" sz="1050" dirty="0">
                          <a:effectLst/>
                        </a:rPr>
                        <a:t>. Друга </a:t>
                      </a:r>
                      <a:r>
                        <a:rPr lang="ru-RU" sz="1050" dirty="0" err="1">
                          <a:effectLst/>
                        </a:rPr>
                        <a:t>світова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війна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закінчилась</a:t>
                      </a:r>
                      <a:r>
                        <a:rPr lang="ru-RU" sz="1050" dirty="0">
                          <a:effectLst/>
                        </a:rPr>
                        <a:t>.</a:t>
                      </a:r>
                    </a:p>
                  </a:txBody>
                  <a:tcPr marL="13226" marR="13226" marT="6613" marB="6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4E4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89003"/>
              </p:ext>
            </p:extLst>
          </p:nvPr>
        </p:nvGraphicFramePr>
        <p:xfrm>
          <a:off x="0" y="0"/>
          <a:ext cx="9144000" cy="674914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68286"/>
                <a:gridCol w="1783634"/>
                <a:gridCol w="5292080"/>
              </a:tblGrid>
              <a:tr h="30588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2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38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 </a:t>
            </a:r>
            <a:r>
              <a:rPr lang="ru-RU" sz="2800" dirty="0" err="1">
                <a:effectLst/>
              </a:rPr>
              <a:t>Ц</a:t>
            </a:r>
            <a:r>
              <a:rPr lang="ru-RU" sz="2800" dirty="0" err="1" smtClean="0">
                <a:effectLst/>
              </a:rPr>
              <a:t>ікаві</a:t>
            </a:r>
            <a:r>
              <a:rPr lang="ru-RU" sz="2800" dirty="0" smtClean="0">
                <a:effectLst/>
              </a:rPr>
              <a:t> </a:t>
            </a:r>
            <a:r>
              <a:rPr lang="ru-RU" sz="2800" dirty="0" err="1" smtClean="0">
                <a:effectLst/>
              </a:rPr>
              <a:t>факти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400" dirty="0" smtClean="0"/>
              <a:t>	30 </a:t>
            </a:r>
            <a:r>
              <a:rPr lang="ru-RU" sz="1400" dirty="0" err="1"/>
              <a:t>жовтня</a:t>
            </a:r>
            <a:r>
              <a:rPr lang="ru-RU" sz="1400" dirty="0"/>
              <a:t> 1939 року </a:t>
            </a:r>
            <a:r>
              <a:rPr lang="ru-RU" sz="1400" dirty="0" err="1"/>
              <a:t>німецький</a:t>
            </a:r>
            <a:r>
              <a:rPr lang="ru-RU" sz="1400" dirty="0"/>
              <a:t> </a:t>
            </a:r>
            <a:r>
              <a:rPr lang="ru-RU" sz="1400" dirty="0" err="1"/>
              <a:t>підводний</a:t>
            </a:r>
            <a:r>
              <a:rPr lang="ru-RU" sz="1400" dirty="0"/>
              <a:t> </a:t>
            </a:r>
            <a:r>
              <a:rPr lang="ru-RU" sz="1400" dirty="0" err="1"/>
              <a:t>човен</a:t>
            </a:r>
            <a:r>
              <a:rPr lang="ru-RU" sz="1400" dirty="0"/>
              <a:t> </a:t>
            </a:r>
            <a:r>
              <a:rPr lang="la-Latn" sz="1400" dirty="0"/>
              <a:t>U-56 </a:t>
            </a:r>
            <a:r>
              <a:rPr lang="ru-RU" sz="1400" dirty="0" err="1"/>
              <a:t>капітан</a:t>
            </a:r>
            <a:r>
              <a:rPr lang="ru-RU" sz="1400" dirty="0"/>
              <a:t>-лейтенанта </a:t>
            </a:r>
            <a:r>
              <a:rPr lang="ru-RU" sz="1400" dirty="0" err="1"/>
              <a:t>Вільгельма</a:t>
            </a:r>
            <a:r>
              <a:rPr lang="ru-RU" sz="1400" dirty="0"/>
              <a:t> </a:t>
            </a:r>
            <a:r>
              <a:rPr lang="ru-RU" sz="1400" dirty="0" err="1"/>
              <a:t>Цана</a:t>
            </a:r>
            <a:r>
              <a:rPr lang="ru-RU" sz="1400" dirty="0"/>
              <a:t> на </a:t>
            </a:r>
            <a:r>
              <a:rPr lang="ru-RU" sz="1400" dirty="0" err="1"/>
              <a:t>захід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Оркнейських</a:t>
            </a:r>
            <a:r>
              <a:rPr lang="ru-RU" sz="1400" dirty="0"/>
              <a:t> </a:t>
            </a:r>
            <a:r>
              <a:rPr lang="ru-RU" sz="1400" dirty="0" err="1"/>
              <a:t>островів</a:t>
            </a:r>
            <a:r>
              <a:rPr lang="ru-RU" sz="1400" dirty="0"/>
              <a:t> </a:t>
            </a:r>
            <a:r>
              <a:rPr lang="ru-RU" sz="1400" dirty="0" err="1"/>
              <a:t>виявила</a:t>
            </a:r>
            <a:r>
              <a:rPr lang="ru-RU" sz="1400" dirty="0"/>
              <a:t> </a:t>
            </a:r>
            <a:r>
              <a:rPr lang="ru-RU" sz="1400" dirty="0" err="1"/>
              <a:t>англійський</a:t>
            </a:r>
            <a:r>
              <a:rPr lang="ru-RU" sz="1400" dirty="0"/>
              <a:t> </a:t>
            </a:r>
            <a:r>
              <a:rPr lang="ru-RU" sz="1400" dirty="0" err="1"/>
              <a:t>лінкор</a:t>
            </a:r>
            <a:r>
              <a:rPr lang="ru-RU" sz="1400" dirty="0"/>
              <a:t> "Нельсон",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йшов</a:t>
            </a:r>
            <a:r>
              <a:rPr lang="ru-RU" sz="1400" dirty="0"/>
              <a:t> в </a:t>
            </a:r>
            <a:r>
              <a:rPr lang="ru-RU" sz="1400" dirty="0" err="1"/>
              <a:t>охороні</a:t>
            </a:r>
            <a:r>
              <a:rPr lang="ru-RU" sz="1400" dirty="0"/>
              <a:t> великого числа </a:t>
            </a:r>
            <a:r>
              <a:rPr lang="ru-RU" sz="1400" dirty="0" err="1"/>
              <a:t>есмінців</a:t>
            </a:r>
            <a:r>
              <a:rPr lang="ru-RU" sz="1400" dirty="0"/>
              <a:t>. </a:t>
            </a:r>
            <a:r>
              <a:rPr lang="ru-RU" sz="1400" dirty="0" err="1"/>
              <a:t>Цан</a:t>
            </a:r>
            <a:r>
              <a:rPr lang="ru-RU" sz="1400" dirty="0"/>
              <a:t>, </a:t>
            </a:r>
            <a:r>
              <a:rPr lang="ru-RU" sz="1400" dirty="0" err="1"/>
              <a:t>вміло</a:t>
            </a:r>
            <a:r>
              <a:rPr lang="ru-RU" sz="1400" dirty="0"/>
              <a:t> </a:t>
            </a:r>
            <a:r>
              <a:rPr lang="ru-RU" sz="1400" dirty="0" err="1"/>
              <a:t>маневруючи</a:t>
            </a:r>
            <a:r>
              <a:rPr lang="ru-RU" sz="1400" dirty="0"/>
              <a:t>, </a:t>
            </a:r>
            <a:r>
              <a:rPr lang="ru-RU" sz="1400" dirty="0" err="1"/>
              <a:t>зумів</a:t>
            </a:r>
            <a:r>
              <a:rPr lang="ru-RU" sz="1400" dirty="0"/>
              <a:t> </a:t>
            </a:r>
            <a:r>
              <a:rPr lang="ru-RU" sz="1400" dirty="0" err="1"/>
              <a:t>подолати</a:t>
            </a:r>
            <a:r>
              <a:rPr lang="ru-RU" sz="1400" dirty="0"/>
              <a:t> </a:t>
            </a:r>
            <a:r>
              <a:rPr lang="ru-RU" sz="1400" dirty="0" err="1"/>
              <a:t>заслін</a:t>
            </a:r>
            <a:r>
              <a:rPr lang="ru-RU" sz="1400" dirty="0"/>
              <a:t> </a:t>
            </a:r>
            <a:r>
              <a:rPr lang="ru-RU" sz="1400" dirty="0" err="1"/>
              <a:t>есмінців</a:t>
            </a:r>
            <a:r>
              <a:rPr lang="ru-RU" sz="1400" dirty="0"/>
              <a:t> і </a:t>
            </a:r>
            <a:r>
              <a:rPr lang="ru-RU" sz="1400" dirty="0" err="1"/>
              <a:t>зайняти</a:t>
            </a:r>
            <a:r>
              <a:rPr lang="ru-RU" sz="1400" dirty="0"/>
              <a:t> </a:t>
            </a:r>
            <a:r>
              <a:rPr lang="ru-RU" sz="1400" dirty="0" err="1"/>
              <a:t>позицію</a:t>
            </a:r>
            <a:r>
              <a:rPr lang="ru-RU" sz="1400" dirty="0"/>
              <a:t> для атаки </a:t>
            </a:r>
            <a:r>
              <a:rPr lang="ru-RU" sz="1400" dirty="0" err="1"/>
              <a:t>лінійного</a:t>
            </a:r>
            <a:r>
              <a:rPr lang="ru-RU" sz="1400" dirty="0"/>
              <a:t> корабля. За командою </a:t>
            </a:r>
            <a:r>
              <a:rPr lang="ru-RU" sz="1400" dirty="0" err="1"/>
              <a:t>Цана</a:t>
            </a:r>
            <a:r>
              <a:rPr lang="ru-RU" sz="1400" dirty="0"/>
              <a:t> три </a:t>
            </a:r>
            <a:r>
              <a:rPr lang="ru-RU" sz="1400" dirty="0" err="1"/>
              <a:t>торпеди</a:t>
            </a:r>
            <a:r>
              <a:rPr lang="ru-RU" sz="1400" dirty="0"/>
              <a:t> </a:t>
            </a:r>
            <a:r>
              <a:rPr lang="ru-RU" sz="1400" dirty="0" err="1"/>
              <a:t>вилетіли</a:t>
            </a:r>
            <a:r>
              <a:rPr lang="ru-RU" sz="1400" dirty="0"/>
              <a:t> з </a:t>
            </a:r>
            <a:r>
              <a:rPr lang="ru-RU" sz="1400" dirty="0" err="1"/>
              <a:t>носових</a:t>
            </a:r>
            <a:r>
              <a:rPr lang="ru-RU" sz="1400" dirty="0"/>
              <a:t> </a:t>
            </a:r>
            <a:r>
              <a:rPr lang="ru-RU" sz="1400" dirty="0" err="1"/>
              <a:t>апаратів</a:t>
            </a:r>
            <a:r>
              <a:rPr lang="ru-RU" sz="1400" dirty="0"/>
              <a:t> і скоро </a:t>
            </a:r>
            <a:r>
              <a:rPr lang="ru-RU" sz="1400" dirty="0" err="1"/>
              <a:t>досягли</a:t>
            </a:r>
            <a:r>
              <a:rPr lang="ru-RU" sz="1400" dirty="0"/>
              <a:t> </a:t>
            </a:r>
            <a:r>
              <a:rPr lang="ru-RU" sz="1400" dirty="0" err="1"/>
              <a:t>лінкора</a:t>
            </a:r>
            <a:r>
              <a:rPr lang="ru-RU" sz="1400" dirty="0"/>
              <a:t>. </a:t>
            </a:r>
            <a:r>
              <a:rPr lang="ru-RU" sz="1400" dirty="0" err="1"/>
              <a:t>Всі</a:t>
            </a:r>
            <a:r>
              <a:rPr lang="ru-RU" sz="1400" dirty="0"/>
              <a:t> три </a:t>
            </a:r>
            <a:r>
              <a:rPr lang="ru-RU" sz="1400" dirty="0" err="1"/>
              <a:t>торпеди</a:t>
            </a:r>
            <a:r>
              <a:rPr lang="ru-RU" sz="1400" dirty="0"/>
              <a:t> </a:t>
            </a:r>
            <a:r>
              <a:rPr lang="ru-RU" sz="1400" dirty="0" err="1"/>
              <a:t>потрапили</a:t>
            </a:r>
            <a:r>
              <a:rPr lang="ru-RU" sz="1400" dirty="0"/>
              <a:t> в </a:t>
            </a:r>
            <a:r>
              <a:rPr lang="ru-RU" sz="1400" dirty="0" err="1"/>
              <a:t>корабель</a:t>
            </a:r>
            <a:r>
              <a:rPr lang="ru-RU" sz="1400" dirty="0"/>
              <a:t>, але не </a:t>
            </a:r>
            <a:r>
              <a:rPr lang="ru-RU" sz="1400" dirty="0" err="1"/>
              <a:t>вибухнула</a:t>
            </a:r>
            <a:r>
              <a:rPr lang="ru-RU" sz="1400" dirty="0"/>
              <a:t> </a:t>
            </a:r>
            <a:r>
              <a:rPr lang="ru-RU" sz="1400" dirty="0" err="1"/>
              <a:t>жодна</a:t>
            </a:r>
            <a:r>
              <a:rPr lang="ru-RU" sz="1400" dirty="0"/>
              <a:t> з них. </a:t>
            </a:r>
            <a:r>
              <a:rPr lang="ru-RU" sz="1400" dirty="0" err="1"/>
              <a:t>Розчарований</a:t>
            </a:r>
            <a:r>
              <a:rPr lang="ru-RU" sz="1400" dirty="0"/>
              <a:t> </a:t>
            </a:r>
            <a:r>
              <a:rPr lang="ru-RU" sz="1400" dirty="0" err="1"/>
              <a:t>Цан</a:t>
            </a:r>
            <a:r>
              <a:rPr lang="ru-RU" sz="1400" dirty="0"/>
              <a:t>, так і не </a:t>
            </a:r>
            <a:r>
              <a:rPr lang="ru-RU" sz="1400" dirty="0" err="1"/>
              <a:t>помічений</a:t>
            </a:r>
            <a:r>
              <a:rPr lang="ru-RU" sz="1400" dirty="0"/>
              <a:t> </a:t>
            </a:r>
            <a:r>
              <a:rPr lang="ru-RU" sz="1400" dirty="0" err="1"/>
              <a:t>англійськими</a:t>
            </a:r>
            <a:r>
              <a:rPr lang="ru-RU" sz="1400" dirty="0"/>
              <a:t> </a:t>
            </a:r>
            <a:r>
              <a:rPr lang="ru-RU" sz="1400" dirty="0" err="1"/>
              <a:t>есмінцями</a:t>
            </a:r>
            <a:r>
              <a:rPr lang="ru-RU" sz="1400" dirty="0"/>
              <a:t>, </a:t>
            </a:r>
            <a:r>
              <a:rPr lang="ru-RU" sz="1400" dirty="0" err="1"/>
              <a:t>пішов</a:t>
            </a:r>
            <a:r>
              <a:rPr lang="ru-RU" sz="1400" dirty="0"/>
              <a:t> з </a:t>
            </a:r>
            <a:r>
              <a:rPr lang="ru-RU" sz="1400" dirty="0" err="1"/>
              <a:t>цього</a:t>
            </a:r>
            <a:r>
              <a:rPr lang="ru-RU" sz="1400" dirty="0"/>
              <a:t> району. </a:t>
            </a:r>
            <a:r>
              <a:rPr lang="ru-RU" sz="1400" dirty="0" err="1"/>
              <a:t>Німецький</a:t>
            </a:r>
            <a:r>
              <a:rPr lang="ru-RU" sz="1400" dirty="0"/>
              <a:t> </a:t>
            </a:r>
            <a:r>
              <a:rPr lang="ru-RU" sz="1400" dirty="0" err="1"/>
              <a:t>підводник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би</a:t>
            </a:r>
            <a:r>
              <a:rPr lang="ru-RU" sz="1400" dirty="0"/>
              <a:t> </a:t>
            </a:r>
            <a:r>
              <a:rPr lang="ru-RU" sz="1400" dirty="0" err="1"/>
              <a:t>засмучений</a:t>
            </a:r>
            <a:r>
              <a:rPr lang="ru-RU" sz="1400" dirty="0"/>
              <a:t> </a:t>
            </a:r>
            <a:r>
              <a:rPr lang="ru-RU" sz="1400" dirty="0" err="1"/>
              <a:t>ще</a:t>
            </a:r>
            <a:r>
              <a:rPr lang="ru-RU" sz="1400" dirty="0"/>
              <a:t> </a:t>
            </a:r>
            <a:r>
              <a:rPr lang="ru-RU" sz="1400" dirty="0" err="1"/>
              <a:t>більше</a:t>
            </a:r>
            <a:r>
              <a:rPr lang="ru-RU" sz="1400" dirty="0"/>
              <a:t>, </a:t>
            </a:r>
            <a:r>
              <a:rPr lang="ru-RU" sz="1400" dirty="0" err="1"/>
              <a:t>якби</a:t>
            </a:r>
            <a:r>
              <a:rPr lang="ru-RU" sz="1400" dirty="0"/>
              <a:t> знав, </a:t>
            </a:r>
            <a:r>
              <a:rPr lang="ru-RU" sz="1400" dirty="0" err="1"/>
              <a:t>хто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у той день на борту </a:t>
            </a:r>
            <a:r>
              <a:rPr lang="ru-RU" sz="1400" dirty="0" err="1"/>
              <a:t>лінкора</a:t>
            </a:r>
            <a:r>
              <a:rPr lang="ru-RU" sz="1400" dirty="0"/>
              <a:t>. На "</a:t>
            </a:r>
            <a:r>
              <a:rPr lang="ru-RU" sz="1400" dirty="0" err="1"/>
              <a:t>Нельсоні</a:t>
            </a:r>
            <a:r>
              <a:rPr lang="ru-RU" sz="1400" dirty="0"/>
              <a:t>" </a:t>
            </a:r>
            <a:r>
              <a:rPr lang="ru-RU" sz="1400" dirty="0" err="1"/>
              <a:t>перебував</a:t>
            </a:r>
            <a:r>
              <a:rPr lang="ru-RU" sz="1400" dirty="0"/>
              <a:t> голова </a:t>
            </a:r>
            <a:r>
              <a:rPr lang="ru-RU" sz="1400" dirty="0" err="1"/>
              <a:t>Адміралтейства</a:t>
            </a:r>
            <a:r>
              <a:rPr lang="ru-RU" sz="1400" dirty="0"/>
              <a:t>, </a:t>
            </a:r>
            <a:r>
              <a:rPr lang="ru-RU" sz="1400" dirty="0" err="1"/>
              <a:t>майбутній</a:t>
            </a:r>
            <a:r>
              <a:rPr lang="ru-RU" sz="1400" dirty="0"/>
              <a:t> </a:t>
            </a:r>
            <a:r>
              <a:rPr lang="ru-RU" sz="1400" dirty="0" err="1"/>
              <a:t>прем'єр-міністр</a:t>
            </a:r>
            <a:r>
              <a:rPr lang="ru-RU" sz="1400" dirty="0"/>
              <a:t> </a:t>
            </a:r>
            <a:r>
              <a:rPr lang="ru-RU" sz="1400" dirty="0" err="1"/>
              <a:t>Великобританії</a:t>
            </a:r>
            <a:r>
              <a:rPr lang="ru-RU" sz="1400" dirty="0"/>
              <a:t> </a:t>
            </a:r>
            <a:r>
              <a:rPr lang="ru-RU" sz="1400" dirty="0" err="1"/>
              <a:t>Вінстон</a:t>
            </a:r>
            <a:r>
              <a:rPr lang="ru-RU" sz="1400" dirty="0"/>
              <a:t> Черчилль. </a:t>
            </a:r>
            <a:r>
              <a:rPr lang="ru-RU" sz="1400" dirty="0" err="1"/>
              <a:t>Якби</a:t>
            </a:r>
            <a:r>
              <a:rPr lang="ru-RU" sz="1400" dirty="0"/>
              <a:t> в той </a:t>
            </a:r>
            <a:r>
              <a:rPr lang="ru-RU" sz="1400" dirty="0" err="1"/>
              <a:t>жовтневий</a:t>
            </a:r>
            <a:r>
              <a:rPr lang="ru-RU" sz="1400" dirty="0"/>
              <a:t> день все ж </a:t>
            </a:r>
            <a:r>
              <a:rPr lang="ru-RU" sz="1400" dirty="0" err="1"/>
              <a:t>спрацювали</a:t>
            </a:r>
            <a:r>
              <a:rPr lang="ru-RU" sz="1400" dirty="0"/>
              <a:t> </a:t>
            </a:r>
            <a:r>
              <a:rPr lang="ru-RU" sz="1400" dirty="0" err="1"/>
              <a:t>магнітні</a:t>
            </a:r>
            <a:r>
              <a:rPr lang="ru-RU" sz="1400" dirty="0"/>
              <a:t> </a:t>
            </a:r>
            <a:r>
              <a:rPr lang="ru-RU" sz="1400" dirty="0" err="1"/>
              <a:t>детонатори</a:t>
            </a:r>
            <a:r>
              <a:rPr lang="ru-RU" sz="1400" dirty="0"/>
              <a:t> торпед </a:t>
            </a:r>
            <a:r>
              <a:rPr lang="la-Latn" sz="1400" dirty="0"/>
              <a:t>U-56, </a:t>
            </a:r>
            <a:r>
              <a:rPr lang="ru-RU" sz="1400" dirty="0" err="1"/>
              <a:t>Англія</a:t>
            </a:r>
            <a:r>
              <a:rPr lang="ru-RU" sz="1400" dirty="0"/>
              <a:t> могла </a:t>
            </a:r>
            <a:r>
              <a:rPr lang="ru-RU" sz="1400" dirty="0" err="1"/>
              <a:t>позбутися</a:t>
            </a:r>
            <a:r>
              <a:rPr lang="ru-RU" sz="1400" dirty="0"/>
              <a:t> </a:t>
            </a:r>
            <a:r>
              <a:rPr lang="ru-RU" sz="1400" dirty="0" err="1"/>
              <a:t>свого</a:t>
            </a:r>
            <a:r>
              <a:rPr lang="ru-RU" sz="1400" dirty="0"/>
              <a:t> </a:t>
            </a:r>
            <a:r>
              <a:rPr lang="ru-RU" sz="1400" dirty="0" err="1"/>
              <a:t>майбутнього</a:t>
            </a:r>
            <a:r>
              <a:rPr lang="ru-RU" sz="1400" dirty="0"/>
              <a:t> </a:t>
            </a:r>
            <a:r>
              <a:rPr lang="ru-RU" sz="1400" dirty="0" err="1"/>
              <a:t>рятівника</a:t>
            </a:r>
            <a:r>
              <a:rPr lang="ru-RU" sz="1400" dirty="0"/>
              <a:t> і </a:t>
            </a:r>
            <a:r>
              <a:rPr lang="ru-RU" sz="1400" dirty="0" err="1"/>
              <a:t>капітулювати</a:t>
            </a:r>
            <a:r>
              <a:rPr lang="ru-RU" sz="1400" dirty="0"/>
              <a:t> </a:t>
            </a:r>
            <a:r>
              <a:rPr lang="ru-RU" sz="1400" dirty="0" err="1"/>
              <a:t>відразу</a:t>
            </a:r>
            <a:r>
              <a:rPr lang="ru-RU" sz="1400" dirty="0"/>
              <a:t> </a:t>
            </a:r>
            <a:r>
              <a:rPr lang="ru-RU" sz="1400" dirty="0" err="1"/>
              <a:t>після</a:t>
            </a:r>
            <a:r>
              <a:rPr lang="ru-RU" sz="1400" dirty="0"/>
              <a:t> </a:t>
            </a:r>
            <a:r>
              <a:rPr lang="ru-RU" sz="1400" dirty="0" err="1"/>
              <a:t>розгрому</a:t>
            </a:r>
            <a:r>
              <a:rPr lang="ru-RU" sz="1400" dirty="0"/>
              <a:t> у </a:t>
            </a:r>
            <a:r>
              <a:rPr lang="ru-RU" sz="1400" dirty="0" err="1"/>
              <a:t>Франції</a:t>
            </a:r>
            <a:r>
              <a:rPr lang="ru-RU" sz="1400" dirty="0"/>
              <a:t> в </a:t>
            </a:r>
            <a:r>
              <a:rPr lang="ru-RU" sz="1400" dirty="0" err="1"/>
              <a:t>травні</a:t>
            </a:r>
            <a:r>
              <a:rPr lang="ru-RU" sz="1400" dirty="0"/>
              <a:t> 1940 року</a:t>
            </a:r>
            <a:r>
              <a:rPr lang="ru-RU" sz="1400" dirty="0" smtClean="0"/>
              <a:t>.</a:t>
            </a:r>
          </a:p>
          <a:p>
            <a:pPr marL="137160" indent="0">
              <a:buNone/>
            </a:pPr>
            <a:r>
              <a:rPr lang="ru-RU" sz="1400" dirty="0" smtClean="0"/>
              <a:t>	У </a:t>
            </a:r>
            <a:r>
              <a:rPr lang="ru-RU" sz="1400" dirty="0" err="1"/>
              <a:t>вересні</a:t>
            </a:r>
            <a:r>
              <a:rPr lang="ru-RU" sz="1400" dirty="0"/>
              <a:t> 1941 року </a:t>
            </a:r>
            <a:r>
              <a:rPr lang="ru-RU" sz="1400" dirty="0" err="1"/>
              <a:t>німецькі</a:t>
            </a:r>
            <a:r>
              <a:rPr lang="ru-RU" sz="1400" dirty="0"/>
              <a:t> </a:t>
            </a:r>
            <a:r>
              <a:rPr lang="ru-RU" sz="1400" dirty="0" err="1"/>
              <a:t>війська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командуванням</a:t>
            </a:r>
            <a:r>
              <a:rPr lang="ru-RU" sz="1400" dirty="0"/>
              <a:t> </a:t>
            </a:r>
            <a:r>
              <a:rPr lang="ru-RU" sz="1400" dirty="0" err="1"/>
              <a:t>Вільгельма</a:t>
            </a:r>
            <a:r>
              <a:rPr lang="ru-RU" sz="1400" dirty="0"/>
              <a:t> фон </a:t>
            </a:r>
            <a:r>
              <a:rPr lang="ru-RU" sz="1400" dirty="0" err="1"/>
              <a:t>Леєба</a:t>
            </a:r>
            <a:r>
              <a:rPr lang="ru-RU" sz="1400" dirty="0"/>
              <a:t> наступали на </a:t>
            </a:r>
            <a:r>
              <a:rPr lang="ru-RU" sz="1400" dirty="0" err="1"/>
              <a:t>Ленінград</a:t>
            </a:r>
            <a:r>
              <a:rPr lang="ru-RU" sz="1400" dirty="0"/>
              <a:t>. </a:t>
            </a:r>
            <a:r>
              <a:rPr lang="ru-RU" sz="1400" dirty="0" err="1"/>
              <a:t>Долаючи</a:t>
            </a:r>
            <a:r>
              <a:rPr lang="ru-RU" sz="1400" dirty="0"/>
              <a:t> </a:t>
            </a:r>
            <a:r>
              <a:rPr lang="ru-RU" sz="1400" dirty="0" err="1"/>
              <a:t>героїчний</a:t>
            </a:r>
            <a:r>
              <a:rPr lang="ru-RU" sz="1400" dirty="0"/>
              <a:t> </a:t>
            </a:r>
            <a:r>
              <a:rPr lang="ru-RU" sz="1400" dirty="0" err="1"/>
              <a:t>опір</a:t>
            </a:r>
            <a:r>
              <a:rPr lang="ru-RU" sz="1400" dirty="0"/>
              <a:t> </a:t>
            </a:r>
            <a:r>
              <a:rPr lang="ru-RU" sz="1400" dirty="0" err="1"/>
              <a:t>радянських</a:t>
            </a:r>
            <a:r>
              <a:rPr lang="ru-RU" sz="1400" dirty="0"/>
              <a:t> </a:t>
            </a:r>
            <a:r>
              <a:rPr lang="ru-RU" sz="1400" dirty="0" err="1"/>
              <a:t>військ</a:t>
            </a:r>
            <a:r>
              <a:rPr lang="ru-RU" sz="1400" dirty="0"/>
              <a:t>, </a:t>
            </a:r>
            <a:r>
              <a:rPr lang="ru-RU" sz="1400" dirty="0" err="1"/>
              <a:t>німці</a:t>
            </a:r>
            <a:r>
              <a:rPr lang="ru-RU" sz="1400" dirty="0"/>
              <a:t> </a:t>
            </a:r>
            <a:r>
              <a:rPr lang="ru-RU" sz="1400" dirty="0" err="1"/>
              <a:t>просувалися</a:t>
            </a:r>
            <a:r>
              <a:rPr lang="ru-RU" sz="1400" dirty="0"/>
              <a:t> все </a:t>
            </a:r>
            <a:r>
              <a:rPr lang="ru-RU" sz="1400" dirty="0" err="1"/>
              <a:t>ближче</a:t>
            </a:r>
            <a:r>
              <a:rPr lang="ru-RU" sz="1400" dirty="0"/>
              <a:t> до </a:t>
            </a:r>
            <a:r>
              <a:rPr lang="ru-RU" sz="1400" dirty="0" err="1"/>
              <a:t>міста</a:t>
            </a:r>
            <a:r>
              <a:rPr lang="ru-RU" sz="1400" dirty="0"/>
              <a:t>. 11 </a:t>
            </a:r>
            <a:r>
              <a:rPr lang="ru-RU" sz="1400" dirty="0" err="1"/>
              <a:t>вересня</a:t>
            </a:r>
            <a:r>
              <a:rPr lang="ru-RU" sz="1400" dirty="0"/>
              <a:t> </a:t>
            </a:r>
            <a:r>
              <a:rPr lang="ru-RU" sz="1400" dirty="0" err="1"/>
              <a:t>старий</a:t>
            </a:r>
            <a:r>
              <a:rPr lang="ru-RU" sz="1400" dirty="0"/>
              <a:t> маршал Ворошилов в </a:t>
            </a:r>
            <a:r>
              <a:rPr lang="ru-RU" sz="1400" dirty="0" err="1"/>
              <a:t>розпачі</a:t>
            </a:r>
            <a:r>
              <a:rPr lang="ru-RU" sz="1400" dirty="0"/>
              <a:t> </a:t>
            </a:r>
            <a:r>
              <a:rPr lang="ru-RU" sz="1400" dirty="0" err="1"/>
              <a:t>особисто</a:t>
            </a:r>
            <a:r>
              <a:rPr lang="ru-RU" sz="1400" dirty="0"/>
              <a:t> </a:t>
            </a:r>
            <a:r>
              <a:rPr lang="ru-RU" sz="1400" dirty="0" err="1"/>
              <a:t>підняв</a:t>
            </a:r>
            <a:r>
              <a:rPr lang="ru-RU" sz="1400" dirty="0"/>
              <a:t> </a:t>
            </a:r>
            <a:r>
              <a:rPr lang="ru-RU" sz="1400" dirty="0" err="1"/>
              <a:t>своїх</a:t>
            </a:r>
            <a:r>
              <a:rPr lang="ru-RU" sz="1400" dirty="0"/>
              <a:t> </a:t>
            </a:r>
            <a:r>
              <a:rPr lang="ru-RU" sz="1400" dirty="0" err="1"/>
              <a:t>солдатів</a:t>
            </a:r>
            <a:r>
              <a:rPr lang="ru-RU" sz="1400" dirty="0"/>
              <a:t> у </a:t>
            </a:r>
            <a:r>
              <a:rPr lang="ru-RU" sz="1400" dirty="0" err="1"/>
              <a:t>штикову</a:t>
            </a:r>
            <a:r>
              <a:rPr lang="ru-RU" sz="1400" dirty="0"/>
              <a:t> атаку, а на </a:t>
            </a:r>
            <a:r>
              <a:rPr lang="ru-RU" sz="1400" dirty="0" err="1"/>
              <a:t>наступний</a:t>
            </a:r>
            <a:r>
              <a:rPr lang="ru-RU" sz="1400" dirty="0"/>
              <a:t> день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усунений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командування</a:t>
            </a:r>
            <a:r>
              <a:rPr lang="ru-RU" sz="1400" dirty="0"/>
              <a:t>. 13 </a:t>
            </a:r>
            <a:r>
              <a:rPr lang="ru-RU" sz="1400" dirty="0" err="1"/>
              <a:t>вересня</a:t>
            </a:r>
            <a:r>
              <a:rPr lang="ru-RU" sz="1400" dirty="0"/>
              <a:t> </a:t>
            </a:r>
            <a:r>
              <a:rPr lang="ru-RU" sz="1400" dirty="0" err="1"/>
              <a:t>командування</a:t>
            </a:r>
            <a:r>
              <a:rPr lang="ru-RU" sz="1400" dirty="0"/>
              <a:t> обороною </a:t>
            </a:r>
            <a:r>
              <a:rPr lang="ru-RU" sz="1400" dirty="0" err="1"/>
              <a:t>міста</a:t>
            </a:r>
            <a:r>
              <a:rPr lang="ru-RU" sz="1400" dirty="0"/>
              <a:t> взяв за </a:t>
            </a:r>
            <a:r>
              <a:rPr lang="ru-RU" sz="1400" dirty="0" err="1"/>
              <a:t>особистою</a:t>
            </a:r>
            <a:r>
              <a:rPr lang="ru-RU" sz="1400" dirty="0"/>
              <a:t> </a:t>
            </a:r>
            <a:r>
              <a:rPr lang="ru-RU" sz="1400" dirty="0" err="1"/>
              <a:t>вказівкою</a:t>
            </a:r>
            <a:r>
              <a:rPr lang="ru-RU" sz="1400" dirty="0"/>
              <a:t> </a:t>
            </a:r>
            <a:r>
              <a:rPr lang="ru-RU" sz="1400" dirty="0" err="1"/>
              <a:t>Сталіна</a:t>
            </a:r>
            <a:r>
              <a:rPr lang="ru-RU" sz="1400" dirty="0"/>
              <a:t> </a:t>
            </a:r>
            <a:r>
              <a:rPr lang="ru-RU" sz="1400" dirty="0" err="1"/>
              <a:t>Георгій</a:t>
            </a:r>
            <a:r>
              <a:rPr lang="ru-RU" sz="1400" dirty="0"/>
              <a:t> Жуков, але і </a:t>
            </a:r>
            <a:r>
              <a:rPr lang="ru-RU" sz="1400" dirty="0" err="1"/>
              <a:t>він</a:t>
            </a:r>
            <a:r>
              <a:rPr lang="ru-RU" sz="1400" dirty="0"/>
              <a:t> не </a:t>
            </a:r>
            <a:r>
              <a:rPr lang="ru-RU" sz="1400" dirty="0" err="1"/>
              <a:t>зміг</a:t>
            </a:r>
            <a:r>
              <a:rPr lang="ru-RU" sz="1400" dirty="0"/>
              <a:t> </a:t>
            </a:r>
            <a:r>
              <a:rPr lang="ru-RU" sz="1400" dirty="0" err="1"/>
              <a:t>переламати</a:t>
            </a:r>
            <a:r>
              <a:rPr lang="ru-RU" sz="1400" dirty="0"/>
              <a:t> </a:t>
            </a:r>
            <a:r>
              <a:rPr lang="ru-RU" sz="1400" dirty="0" err="1"/>
              <a:t>ситуацію</a:t>
            </a:r>
            <a:r>
              <a:rPr lang="ru-RU" sz="1400" dirty="0"/>
              <a:t>. 15 </a:t>
            </a:r>
            <a:r>
              <a:rPr lang="ru-RU" sz="1400" dirty="0" err="1"/>
              <a:t>вересня</a:t>
            </a:r>
            <a:r>
              <a:rPr lang="ru-RU" sz="1400" dirty="0"/>
              <a:t> </a:t>
            </a:r>
            <a:r>
              <a:rPr lang="ru-RU" sz="1400" dirty="0" err="1"/>
              <a:t>німці</a:t>
            </a:r>
            <a:r>
              <a:rPr lang="ru-RU" sz="1400" dirty="0"/>
              <a:t> </a:t>
            </a:r>
            <a:r>
              <a:rPr lang="ru-RU" sz="1400" dirty="0" err="1"/>
              <a:t>вийшли</a:t>
            </a:r>
            <a:r>
              <a:rPr lang="ru-RU" sz="1400" dirty="0"/>
              <a:t> на </a:t>
            </a:r>
            <a:r>
              <a:rPr lang="ru-RU" sz="1400" dirty="0" err="1"/>
              <a:t>околиці</a:t>
            </a:r>
            <a:r>
              <a:rPr lang="ru-RU" sz="1400" dirty="0"/>
              <a:t> самого </a:t>
            </a:r>
            <a:r>
              <a:rPr lang="ru-RU" sz="1400" dirty="0" err="1"/>
              <a:t>Ленінграда</a:t>
            </a:r>
            <a:r>
              <a:rPr lang="ru-RU" sz="1400" dirty="0"/>
              <a:t>. </a:t>
            </a:r>
            <a:r>
              <a:rPr lang="ru-RU" sz="1400" dirty="0" err="1"/>
              <a:t>Здавалося</a:t>
            </a:r>
            <a:r>
              <a:rPr lang="ru-RU" sz="1400" dirty="0"/>
              <a:t>, </a:t>
            </a:r>
            <a:r>
              <a:rPr lang="ru-RU" sz="1400" dirty="0" err="1"/>
              <a:t>місто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врятувати</a:t>
            </a:r>
            <a:r>
              <a:rPr lang="ru-RU" sz="1400" dirty="0"/>
              <a:t> </a:t>
            </a:r>
            <a:r>
              <a:rPr lang="ru-RU" sz="1400" dirty="0" err="1"/>
              <a:t>лише</a:t>
            </a:r>
            <a:r>
              <a:rPr lang="ru-RU" sz="1400" dirty="0"/>
              <a:t> диво. І диво </a:t>
            </a:r>
            <a:r>
              <a:rPr lang="ru-RU" sz="1400" dirty="0" err="1"/>
              <a:t>сталося</a:t>
            </a:r>
            <a:r>
              <a:rPr lang="ru-RU" sz="1400" dirty="0"/>
              <a:t>. 16 </a:t>
            </a:r>
            <a:r>
              <a:rPr lang="ru-RU" sz="1400" dirty="0" err="1"/>
              <a:t>вересня</a:t>
            </a:r>
            <a:r>
              <a:rPr lang="ru-RU" sz="1400" dirty="0"/>
              <a:t> фон </a:t>
            </a:r>
            <a:r>
              <a:rPr lang="ru-RU" sz="1400" dirty="0" err="1"/>
              <a:t>Леєб</a:t>
            </a:r>
            <a:r>
              <a:rPr lang="ru-RU" sz="1400" dirty="0"/>
              <a:t> </a:t>
            </a:r>
            <a:r>
              <a:rPr lang="ru-RU" sz="1400" dirty="0" err="1"/>
              <a:t>отримав</a:t>
            </a:r>
            <a:r>
              <a:rPr lang="ru-RU" sz="1400" dirty="0"/>
              <a:t> наказ </a:t>
            </a:r>
            <a:r>
              <a:rPr lang="ru-RU" sz="1400" dirty="0" err="1"/>
              <a:t>Гітлера</a:t>
            </a:r>
            <a:r>
              <a:rPr lang="ru-RU" sz="1400" dirty="0"/>
              <a:t> </a:t>
            </a:r>
            <a:r>
              <a:rPr lang="ru-RU" sz="1400" dirty="0" err="1"/>
              <a:t>негайно</a:t>
            </a:r>
            <a:r>
              <a:rPr lang="ru-RU" sz="1400" dirty="0"/>
              <a:t> </a:t>
            </a:r>
            <a:r>
              <a:rPr lang="ru-RU" sz="1400" dirty="0" err="1"/>
              <a:t>зняти</a:t>
            </a:r>
            <a:r>
              <a:rPr lang="ru-RU" sz="1400" dirty="0"/>
              <a:t> з фронту 41-й </a:t>
            </a:r>
            <a:r>
              <a:rPr lang="ru-RU" sz="1400" dirty="0" err="1"/>
              <a:t>танковий</a:t>
            </a:r>
            <a:r>
              <a:rPr lang="ru-RU" sz="1400" dirty="0"/>
              <a:t> і 8-й </a:t>
            </a:r>
            <a:r>
              <a:rPr lang="ru-RU" sz="1400" dirty="0" err="1"/>
              <a:t>авіаційний</a:t>
            </a:r>
            <a:r>
              <a:rPr lang="ru-RU" sz="1400" dirty="0"/>
              <a:t> </a:t>
            </a:r>
            <a:r>
              <a:rPr lang="ru-RU" sz="1400" dirty="0" err="1"/>
              <a:t>корпуси</a:t>
            </a:r>
            <a:r>
              <a:rPr lang="ru-RU" sz="1400" dirty="0"/>
              <a:t>. </a:t>
            </a:r>
            <a:r>
              <a:rPr lang="ru-RU" sz="1400" dirty="0" err="1"/>
              <a:t>Група</a:t>
            </a:r>
            <a:r>
              <a:rPr lang="ru-RU" sz="1400" dirty="0"/>
              <a:t> </a:t>
            </a:r>
            <a:r>
              <a:rPr lang="ru-RU" sz="1400" dirty="0" err="1"/>
              <a:t>армій</a:t>
            </a:r>
            <a:r>
              <a:rPr lang="ru-RU" sz="1400" dirty="0"/>
              <a:t> "</a:t>
            </a:r>
            <a:r>
              <a:rPr lang="ru-RU" sz="1400" dirty="0" err="1"/>
              <a:t>Північ</a:t>
            </a:r>
            <a:r>
              <a:rPr lang="ru-RU" sz="1400" dirty="0"/>
              <a:t>" </a:t>
            </a:r>
            <a:r>
              <a:rPr lang="ru-RU" sz="1400" dirty="0" err="1"/>
              <a:t>позбулася</a:t>
            </a:r>
            <a:r>
              <a:rPr lang="ru-RU" sz="1400" dirty="0"/>
              <a:t> </a:t>
            </a:r>
            <a:r>
              <a:rPr lang="ru-RU" sz="1400" dirty="0" err="1"/>
              <a:t>своєї</a:t>
            </a:r>
            <a:r>
              <a:rPr lang="ru-RU" sz="1400" dirty="0"/>
              <a:t> </a:t>
            </a:r>
            <a:r>
              <a:rPr lang="ru-RU" sz="1400" dirty="0" err="1"/>
              <a:t>основної</a:t>
            </a:r>
            <a:r>
              <a:rPr lang="ru-RU" sz="1400" dirty="0"/>
              <a:t> </a:t>
            </a:r>
            <a:r>
              <a:rPr lang="ru-RU" sz="1400" dirty="0" err="1"/>
              <a:t>ударної</a:t>
            </a:r>
            <a:r>
              <a:rPr lang="ru-RU" sz="1400" dirty="0"/>
              <a:t> </a:t>
            </a:r>
            <a:r>
              <a:rPr lang="ru-RU" sz="1400" dirty="0" err="1"/>
              <a:t>сили</a:t>
            </a:r>
            <a:r>
              <a:rPr lang="ru-RU" sz="1400" dirty="0"/>
              <a:t> і </a:t>
            </a:r>
            <a:r>
              <a:rPr lang="ru-RU" sz="1400" dirty="0" err="1"/>
              <a:t>зупинилася</a:t>
            </a:r>
            <a:r>
              <a:rPr lang="ru-RU" sz="1400" dirty="0"/>
              <a:t>, </a:t>
            </a:r>
            <a:r>
              <a:rPr lang="ru-RU" sz="1400" dirty="0" err="1"/>
              <a:t>вже</a:t>
            </a:r>
            <a:r>
              <a:rPr lang="ru-RU" sz="1400" dirty="0"/>
              <a:t> практично вступивши в </a:t>
            </a:r>
            <a:r>
              <a:rPr lang="ru-RU" sz="1400" dirty="0" err="1"/>
              <a:t>міську</a:t>
            </a:r>
            <a:r>
              <a:rPr lang="ru-RU" sz="1400" dirty="0"/>
              <a:t> межу </a:t>
            </a:r>
            <a:r>
              <a:rPr lang="ru-RU" sz="1400" dirty="0" err="1"/>
              <a:t>Ленінграда</a:t>
            </a:r>
            <a:r>
              <a:rPr lang="ru-RU" sz="1400" dirty="0"/>
              <a:t>. Так </a:t>
            </a:r>
            <a:r>
              <a:rPr lang="ru-RU" sz="1400" dirty="0" err="1"/>
              <a:t>місто</a:t>
            </a:r>
            <a:r>
              <a:rPr lang="ru-RU" sz="1400" dirty="0"/>
              <a:t> за </a:t>
            </a:r>
            <a:r>
              <a:rPr lang="ru-RU" sz="1400" dirty="0" err="1"/>
              <a:t>лічені</a:t>
            </a:r>
            <a:r>
              <a:rPr lang="ru-RU" sz="1400" dirty="0"/>
              <a:t> </a:t>
            </a:r>
            <a:r>
              <a:rPr lang="ru-RU" sz="1400" dirty="0" err="1"/>
              <a:t>дні</a:t>
            </a:r>
            <a:r>
              <a:rPr lang="ru-RU" sz="1400" dirty="0"/>
              <a:t> до </a:t>
            </a:r>
            <a:r>
              <a:rPr lang="ru-RU" sz="1400" dirty="0" err="1"/>
              <a:t>неминучого</a:t>
            </a:r>
            <a:r>
              <a:rPr lang="ru-RU" sz="1400" dirty="0"/>
              <a:t> </a:t>
            </a:r>
            <a:r>
              <a:rPr lang="ru-RU" sz="1400" dirty="0" err="1"/>
              <a:t>захоплення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німцями</a:t>
            </a:r>
            <a:r>
              <a:rPr lang="ru-RU" sz="1400" dirty="0"/>
              <a:t>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врятоване</a:t>
            </a:r>
            <a:r>
              <a:rPr lang="ru-RU" sz="1400" dirty="0"/>
              <a:t>, і </a:t>
            </a:r>
            <a:r>
              <a:rPr lang="ru-RU" sz="1400" dirty="0" err="1"/>
              <a:t>порятунок</a:t>
            </a:r>
            <a:r>
              <a:rPr lang="ru-RU" sz="1400" dirty="0"/>
              <a:t> </a:t>
            </a:r>
            <a:r>
              <a:rPr lang="ru-RU" sz="1400" dirty="0" err="1"/>
              <a:t>прийшов</a:t>
            </a:r>
            <a:r>
              <a:rPr lang="ru-RU" sz="1400" dirty="0"/>
              <a:t> з </a:t>
            </a:r>
            <a:r>
              <a:rPr lang="ru-RU" sz="1400" dirty="0" err="1"/>
              <a:t>найнесподіванішого</a:t>
            </a:r>
            <a:r>
              <a:rPr lang="ru-RU" sz="1400" dirty="0"/>
              <a:t> боку –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Гітлера</a:t>
            </a:r>
            <a:r>
              <a:rPr lang="ru-RU" sz="1400" dirty="0"/>
              <a:t>, фюрера </a:t>
            </a:r>
            <a:r>
              <a:rPr lang="ru-RU" sz="1400" dirty="0" err="1"/>
              <a:t>Німеччини</a:t>
            </a:r>
            <a:r>
              <a:rPr lang="ru-RU" sz="1400" dirty="0"/>
              <a:t>. </a:t>
            </a:r>
            <a:r>
              <a:rPr lang="ru-RU" sz="1400" dirty="0" err="1"/>
              <a:t>Гітлер</a:t>
            </a:r>
            <a:r>
              <a:rPr lang="ru-RU" sz="1400" dirty="0"/>
              <a:t> </a:t>
            </a:r>
            <a:r>
              <a:rPr lang="ru-RU" sz="1400" dirty="0" err="1"/>
              <a:t>вирішив</a:t>
            </a:r>
            <a:r>
              <a:rPr lang="ru-RU" sz="1400" dirty="0"/>
              <a:t> </a:t>
            </a:r>
            <a:r>
              <a:rPr lang="ru-RU" sz="1400" dirty="0" err="1"/>
              <a:t>взяти</a:t>
            </a:r>
            <a:r>
              <a:rPr lang="ru-RU" sz="1400" dirty="0"/>
              <a:t> </a:t>
            </a:r>
            <a:r>
              <a:rPr lang="ru-RU" sz="1400" dirty="0" err="1"/>
              <a:t>місто</a:t>
            </a:r>
            <a:r>
              <a:rPr lang="ru-RU" sz="1400" dirty="0"/>
              <a:t> облогою, за </a:t>
            </a:r>
            <a:r>
              <a:rPr lang="ru-RU" sz="1400" dirty="0" err="1"/>
              <a:t>допомогою</a:t>
            </a:r>
            <a:r>
              <a:rPr lang="ru-RU" sz="1400" dirty="0"/>
              <a:t> </a:t>
            </a:r>
            <a:r>
              <a:rPr lang="ru-RU" sz="1400" dirty="0" err="1"/>
              <a:t>блокади</a:t>
            </a:r>
            <a:r>
              <a:rPr lang="ru-RU" sz="1400" dirty="0"/>
              <a:t>, але </a:t>
            </a:r>
            <a:r>
              <a:rPr lang="ru-RU" sz="1400" dirty="0" err="1"/>
              <a:t>жителі</a:t>
            </a:r>
            <a:r>
              <a:rPr lang="ru-RU" sz="1400" dirty="0"/>
              <a:t> </a:t>
            </a:r>
            <a:r>
              <a:rPr lang="ru-RU" sz="1400" dirty="0" err="1"/>
              <a:t>Ленінграда</a:t>
            </a:r>
            <a:r>
              <a:rPr lang="ru-RU" sz="1400" dirty="0"/>
              <a:t> </a:t>
            </a:r>
            <a:r>
              <a:rPr lang="ru-RU" sz="1400" dirty="0" err="1"/>
              <a:t>стійко</a:t>
            </a:r>
            <a:r>
              <a:rPr lang="ru-RU" sz="1400" dirty="0"/>
              <a:t> </a:t>
            </a:r>
            <a:r>
              <a:rPr lang="ru-RU" sz="1400" dirty="0" err="1"/>
              <a:t>винесли</a:t>
            </a:r>
            <a:r>
              <a:rPr lang="ru-RU" sz="1400" dirty="0"/>
              <a:t> </a:t>
            </a:r>
            <a:r>
              <a:rPr lang="ru-RU" sz="1400" dirty="0" err="1"/>
              <a:t>всі</a:t>
            </a:r>
            <a:r>
              <a:rPr lang="ru-RU" sz="1400" dirty="0"/>
              <a:t> тяготи, а в </a:t>
            </a:r>
            <a:r>
              <a:rPr lang="ru-RU" sz="1400" dirty="0" err="1"/>
              <a:t>січні</a:t>
            </a:r>
            <a:r>
              <a:rPr lang="ru-RU" sz="1400" dirty="0"/>
              <a:t> 1944 року </a:t>
            </a:r>
            <a:r>
              <a:rPr lang="ru-RU" sz="1400" dirty="0" err="1"/>
              <a:t>німці</a:t>
            </a:r>
            <a:r>
              <a:rPr lang="ru-RU" sz="1400" dirty="0"/>
              <a:t> </a:t>
            </a:r>
            <a:r>
              <a:rPr lang="ru-RU" sz="1400" dirty="0" err="1"/>
              <a:t>були</a:t>
            </a:r>
            <a:r>
              <a:rPr lang="ru-RU" sz="1400" dirty="0"/>
              <a:t> </a:t>
            </a:r>
            <a:r>
              <a:rPr lang="ru-RU" sz="1400" dirty="0" err="1"/>
              <a:t>відкинуті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міста</a:t>
            </a:r>
            <a:r>
              <a:rPr lang="ru-RU" sz="1400" dirty="0"/>
              <a:t> на </a:t>
            </a:r>
            <a:r>
              <a:rPr lang="ru-RU" sz="1400" dirty="0" err="1"/>
              <a:t>багато</a:t>
            </a:r>
            <a:r>
              <a:rPr lang="ru-RU" sz="1400" dirty="0"/>
              <a:t> </a:t>
            </a:r>
            <a:r>
              <a:rPr lang="ru-RU" sz="1400" dirty="0" err="1"/>
              <a:t>кілометрів</a:t>
            </a:r>
            <a:r>
              <a:rPr lang="ru-RU" sz="1400" dirty="0"/>
              <a:t> назад.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5990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20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При </a:t>
            </a:r>
            <a:r>
              <a:rPr lang="ru-RU" dirty="0" err="1"/>
              <a:t>аналізі</a:t>
            </a:r>
            <a:r>
              <a:rPr lang="ru-RU" dirty="0"/>
              <a:t> </a:t>
            </a:r>
            <a:r>
              <a:rPr lang="ru-RU" dirty="0" err="1"/>
              <a:t>Другої</a:t>
            </a:r>
            <a:r>
              <a:rPr lang="ru-RU" dirty="0"/>
              <a:t> </a:t>
            </a:r>
            <a:r>
              <a:rPr lang="ru-RU" dirty="0" err="1"/>
              <a:t>світової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історики</a:t>
            </a:r>
            <a:r>
              <a:rPr lang="ru-RU" dirty="0"/>
              <a:t> </a:t>
            </a:r>
            <a:r>
              <a:rPr lang="ru-RU" dirty="0" err="1"/>
              <a:t>виявили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цікавий</a:t>
            </a:r>
            <a:r>
              <a:rPr lang="ru-RU" dirty="0"/>
              <a:t> факт. А </a:t>
            </a:r>
            <a:r>
              <a:rPr lang="ru-RU" dirty="0" err="1"/>
              <a:t>саме</a:t>
            </a:r>
            <a:r>
              <a:rPr lang="ru-RU" dirty="0"/>
              <a:t>, при </a:t>
            </a:r>
            <a:r>
              <a:rPr lang="ru-RU" dirty="0" err="1"/>
              <a:t>раптовому</a:t>
            </a:r>
            <a:r>
              <a:rPr lang="ru-RU" dirty="0"/>
              <a:t> </a:t>
            </a:r>
            <a:r>
              <a:rPr lang="ru-RU" dirty="0" err="1"/>
              <a:t>зіткненні</a:t>
            </a:r>
            <a:r>
              <a:rPr lang="ru-RU" dirty="0"/>
              <a:t> з силами </a:t>
            </a:r>
            <a:r>
              <a:rPr lang="ru-RU" dirty="0" err="1"/>
              <a:t>японців</a:t>
            </a:r>
            <a:r>
              <a:rPr lang="ru-RU" dirty="0"/>
              <a:t> </a:t>
            </a:r>
            <a:r>
              <a:rPr lang="ru-RU" dirty="0" err="1"/>
              <a:t>американці</a:t>
            </a:r>
            <a:r>
              <a:rPr lang="ru-RU" dirty="0"/>
              <a:t>, як правило,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 </a:t>
            </a:r>
            <a:r>
              <a:rPr lang="ru-RU" dirty="0" err="1"/>
              <a:t>приймали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і, як </a:t>
            </a:r>
            <a:r>
              <a:rPr lang="ru-RU" dirty="0" err="1"/>
              <a:t>наслідок</a:t>
            </a:r>
            <a:r>
              <a:rPr lang="ru-RU" dirty="0"/>
              <a:t>, </a:t>
            </a:r>
            <a:r>
              <a:rPr lang="ru-RU" dirty="0" err="1"/>
              <a:t>перемагали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переважаючі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противника. </a:t>
            </a:r>
            <a:r>
              <a:rPr lang="ru-RU" dirty="0" err="1"/>
              <a:t>Дослідивши</a:t>
            </a:r>
            <a:r>
              <a:rPr lang="ru-RU" dirty="0"/>
              <a:t> </a:t>
            </a:r>
            <a:r>
              <a:rPr lang="ru-RU" dirty="0" err="1"/>
              <a:t>дану</a:t>
            </a:r>
            <a:r>
              <a:rPr lang="ru-RU" dirty="0"/>
              <a:t> </a:t>
            </a:r>
            <a:r>
              <a:rPr lang="ru-RU" dirty="0" err="1"/>
              <a:t>закономірність</a:t>
            </a:r>
            <a:r>
              <a:rPr lang="ru-RU" dirty="0"/>
              <a:t> </a:t>
            </a:r>
            <a:r>
              <a:rPr lang="ru-RU" dirty="0" err="1"/>
              <a:t>вчені</a:t>
            </a:r>
            <a:r>
              <a:rPr lang="ru-RU" dirty="0"/>
              <a:t> </a:t>
            </a:r>
            <a:r>
              <a:rPr lang="ru-RU" dirty="0" err="1"/>
              <a:t>прийшли</a:t>
            </a:r>
            <a:r>
              <a:rPr lang="ru-RU" dirty="0"/>
              <a:t> до </a:t>
            </a:r>
            <a:r>
              <a:rPr lang="ru-RU" dirty="0" err="1"/>
              <a:t>висновку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слова у </a:t>
            </a:r>
            <a:r>
              <a:rPr lang="ru-RU" dirty="0" err="1"/>
              <a:t>американців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5,2 </a:t>
            </a:r>
            <a:r>
              <a:rPr lang="ru-RU" dirty="0" err="1"/>
              <a:t>символи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як у </a:t>
            </a:r>
            <a:r>
              <a:rPr lang="ru-RU" dirty="0" err="1"/>
              <a:t>японців</a:t>
            </a:r>
            <a:r>
              <a:rPr lang="ru-RU" dirty="0"/>
              <a:t> 10,8. </a:t>
            </a:r>
            <a:r>
              <a:rPr lang="ru-RU" dirty="0" err="1"/>
              <a:t>Отже</a:t>
            </a:r>
            <a:r>
              <a:rPr lang="ru-RU" dirty="0"/>
              <a:t>, на </a:t>
            </a:r>
            <a:r>
              <a:rPr lang="ru-RU" dirty="0" err="1"/>
              <a:t>віддачу</a:t>
            </a:r>
            <a:r>
              <a:rPr lang="ru-RU" dirty="0"/>
              <a:t> </a:t>
            </a:r>
            <a:r>
              <a:rPr lang="ru-RU" dirty="0" err="1"/>
              <a:t>наказів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на 56% </a:t>
            </a:r>
            <a:r>
              <a:rPr lang="ru-RU" dirty="0" err="1"/>
              <a:t>менше</a:t>
            </a:r>
            <a:r>
              <a:rPr lang="ru-RU" dirty="0"/>
              <a:t> часу, </a:t>
            </a:r>
            <a:r>
              <a:rPr lang="ru-RU" dirty="0" err="1"/>
              <a:t>що</a:t>
            </a:r>
            <a:r>
              <a:rPr lang="ru-RU" dirty="0"/>
              <a:t> в короткому бою </a:t>
            </a:r>
            <a:r>
              <a:rPr lang="ru-RU" dirty="0" err="1"/>
              <a:t>грає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роль.</a:t>
            </a:r>
          </a:p>
          <a:p>
            <a:r>
              <a:rPr lang="ru-RU" dirty="0" smtClean="0"/>
              <a:t>	</a:t>
            </a:r>
            <a:r>
              <a:rPr lang="ru-RU" dirty="0" err="1" smtClean="0"/>
              <a:t>Заради</a:t>
            </a:r>
            <a:r>
              <a:rPr lang="ru-RU" dirty="0" smtClean="0"/>
              <a:t> </a:t>
            </a:r>
            <a:r>
              <a:rPr lang="ru-RU" dirty="0"/>
              <a:t>"</a:t>
            </a:r>
            <a:r>
              <a:rPr lang="ru-RU" dirty="0" err="1"/>
              <a:t>інтересу</a:t>
            </a:r>
            <a:r>
              <a:rPr lang="ru-RU" dirty="0"/>
              <a:t>" вони </a:t>
            </a:r>
            <a:r>
              <a:rPr lang="ru-RU" dirty="0" err="1"/>
              <a:t>проаналізували</a:t>
            </a:r>
            <a:r>
              <a:rPr lang="ru-RU" dirty="0"/>
              <a:t> </a:t>
            </a:r>
            <a:r>
              <a:rPr lang="ru-RU" dirty="0" err="1"/>
              <a:t>російську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 і </a:t>
            </a:r>
            <a:r>
              <a:rPr lang="ru-RU" dirty="0" err="1"/>
              <a:t>виявилося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довжина</a:t>
            </a:r>
            <a:r>
              <a:rPr lang="ru-RU" dirty="0"/>
              <a:t> слова в </a:t>
            </a:r>
            <a:r>
              <a:rPr lang="ru-RU" dirty="0" err="1"/>
              <a:t>російській</a:t>
            </a:r>
            <a:r>
              <a:rPr lang="ru-RU" dirty="0"/>
              <a:t> </a:t>
            </a:r>
            <a:r>
              <a:rPr lang="ru-RU" dirty="0" err="1"/>
              <a:t>мові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7,2 </a:t>
            </a:r>
            <a:r>
              <a:rPr lang="ru-RU" dirty="0" err="1"/>
              <a:t>символи</a:t>
            </a:r>
            <a:r>
              <a:rPr lang="ru-RU" dirty="0"/>
              <a:t> на слово (в </a:t>
            </a:r>
            <a:r>
              <a:rPr lang="ru-RU" dirty="0" err="1"/>
              <a:t>середньому</a:t>
            </a:r>
            <a:r>
              <a:rPr lang="ru-RU" dirty="0"/>
              <a:t>), </a:t>
            </a:r>
            <a:r>
              <a:rPr lang="ru-RU" dirty="0" err="1"/>
              <a:t>проте</a:t>
            </a:r>
            <a:r>
              <a:rPr lang="ru-RU" dirty="0"/>
              <a:t> при </a:t>
            </a:r>
            <a:r>
              <a:rPr lang="ru-RU" dirty="0" err="1"/>
              <a:t>критичних</a:t>
            </a:r>
            <a:r>
              <a:rPr lang="ru-RU" dirty="0"/>
              <a:t> </a:t>
            </a:r>
            <a:r>
              <a:rPr lang="ru-RU" dirty="0" err="1"/>
              <a:t>ситуаціях</a:t>
            </a:r>
            <a:r>
              <a:rPr lang="ru-RU" dirty="0"/>
              <a:t> </a:t>
            </a:r>
            <a:r>
              <a:rPr lang="ru-RU" dirty="0" err="1"/>
              <a:t>російськомовний</a:t>
            </a:r>
            <a:r>
              <a:rPr lang="ru-RU" dirty="0"/>
              <a:t> </a:t>
            </a:r>
            <a:r>
              <a:rPr lang="ru-RU" dirty="0" err="1"/>
              <a:t>командний</a:t>
            </a:r>
            <a:r>
              <a:rPr lang="ru-RU" dirty="0"/>
              <a:t> склад переходить на </a:t>
            </a:r>
            <a:r>
              <a:rPr lang="ru-RU" dirty="0" err="1"/>
              <a:t>ненормативну</a:t>
            </a:r>
            <a:r>
              <a:rPr lang="ru-RU" dirty="0"/>
              <a:t> лексику, і </a:t>
            </a:r>
            <a:r>
              <a:rPr lang="ru-RU" dirty="0" err="1"/>
              <a:t>довжина</a:t>
            </a:r>
            <a:r>
              <a:rPr lang="ru-RU" dirty="0"/>
              <a:t> слова </a:t>
            </a:r>
            <a:r>
              <a:rPr lang="ru-RU" dirty="0" err="1"/>
              <a:t>скорочується</a:t>
            </a:r>
            <a:r>
              <a:rPr lang="ru-RU" dirty="0"/>
              <a:t> до 3,2 </a:t>
            </a:r>
            <a:r>
              <a:rPr lang="ru-RU" dirty="0" err="1"/>
              <a:t>символів</a:t>
            </a:r>
            <a:r>
              <a:rPr lang="ru-RU" dirty="0"/>
              <a:t> у </a:t>
            </a:r>
            <a:r>
              <a:rPr lang="ru-RU" dirty="0" err="1"/>
              <a:t>слові</a:t>
            </a:r>
            <a:r>
              <a:rPr lang="ru-RU" dirty="0"/>
              <a:t>.</a:t>
            </a:r>
          </a:p>
          <a:p>
            <a:r>
              <a:rPr lang="ru-RU" dirty="0" smtClean="0"/>
              <a:t>	У </a:t>
            </a:r>
            <a:r>
              <a:rPr lang="ru-RU" dirty="0" err="1"/>
              <a:t>радянській</a:t>
            </a:r>
            <a:r>
              <a:rPr lang="ru-RU" dirty="0"/>
              <a:t> </a:t>
            </a:r>
            <a:r>
              <a:rPr lang="ru-RU" dirty="0" err="1"/>
              <a:t>літературі</a:t>
            </a:r>
            <a:r>
              <a:rPr lang="ru-RU" dirty="0"/>
              <a:t> і </a:t>
            </a:r>
            <a:r>
              <a:rPr lang="ru-RU" dirty="0" err="1"/>
              <a:t>підручниках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широко представлена </a:t>
            </a:r>
            <a:r>
              <a:rPr lang="ru-RU" dirty="0" err="1"/>
              <a:t>історія</a:t>
            </a:r>
            <a:r>
              <a:rPr lang="ru-RU" dirty="0"/>
              <a:t> про 28 </a:t>
            </a:r>
            <a:r>
              <a:rPr lang="ru-RU" dirty="0" err="1"/>
              <a:t>героїв-панфіловців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наступу</a:t>
            </a:r>
            <a:r>
              <a:rPr lang="ru-RU" dirty="0"/>
              <a:t> </a:t>
            </a:r>
            <a:r>
              <a:rPr lang="ru-RU" dirty="0" err="1"/>
              <a:t>німців</a:t>
            </a:r>
            <a:r>
              <a:rPr lang="ru-RU" dirty="0"/>
              <a:t> на Москву в 1941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зробили</a:t>
            </a:r>
            <a:r>
              <a:rPr lang="ru-RU" dirty="0"/>
              <a:t> подвиг, </a:t>
            </a:r>
            <a:r>
              <a:rPr lang="ru-RU" dirty="0" err="1"/>
              <a:t>знищивши</a:t>
            </a:r>
            <a:r>
              <a:rPr lang="ru-RU" dirty="0"/>
              <a:t> 18 </a:t>
            </a:r>
            <a:r>
              <a:rPr lang="ru-RU" dirty="0" err="1"/>
              <a:t>ворожих</a:t>
            </a:r>
            <a:r>
              <a:rPr lang="ru-RU" dirty="0"/>
              <a:t> </a:t>
            </a:r>
            <a:r>
              <a:rPr lang="ru-RU" dirty="0" err="1"/>
              <a:t>танків</a:t>
            </a:r>
            <a:r>
              <a:rPr lang="ru-RU" dirty="0"/>
              <a:t> </a:t>
            </a:r>
            <a:r>
              <a:rPr lang="ru-RU" dirty="0" err="1"/>
              <a:t>ціною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життів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військова</a:t>
            </a:r>
            <a:r>
              <a:rPr lang="ru-RU" dirty="0"/>
              <a:t> прокуратура СРСР </a:t>
            </a:r>
            <a:r>
              <a:rPr lang="ru-RU" dirty="0" err="1"/>
              <a:t>визнала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версію</a:t>
            </a:r>
            <a:r>
              <a:rPr lang="ru-RU" dirty="0"/>
              <a:t> </a:t>
            </a:r>
            <a:r>
              <a:rPr lang="ru-RU" dirty="0" err="1"/>
              <a:t>літературним</a:t>
            </a:r>
            <a:r>
              <a:rPr lang="ru-RU" dirty="0"/>
              <a:t> </a:t>
            </a:r>
            <a:r>
              <a:rPr lang="ru-RU" dirty="0" err="1"/>
              <a:t>вимислом</a:t>
            </a:r>
            <a:r>
              <a:rPr lang="ru-RU" dirty="0"/>
              <a:t>, так як не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знайдено</a:t>
            </a:r>
            <a:r>
              <a:rPr lang="ru-RU" dirty="0"/>
              <a:t> </a:t>
            </a:r>
            <a:r>
              <a:rPr lang="ru-RU" dirty="0" err="1"/>
              <a:t>жодного</a:t>
            </a:r>
            <a:r>
              <a:rPr lang="ru-RU" dirty="0"/>
              <a:t> документального </a:t>
            </a:r>
            <a:r>
              <a:rPr lang="ru-RU" dirty="0" err="1"/>
              <a:t>свідчення</a:t>
            </a:r>
            <a:r>
              <a:rPr lang="ru-RU" dirty="0"/>
              <a:t> про </a:t>
            </a:r>
            <a:r>
              <a:rPr lang="ru-RU" dirty="0" err="1"/>
              <a:t>таку</a:t>
            </a:r>
            <a:r>
              <a:rPr lang="ru-RU" dirty="0"/>
              <a:t> битву, </a:t>
            </a:r>
            <a:r>
              <a:rPr lang="ru-RU" dirty="0" err="1"/>
              <a:t>хоча</a:t>
            </a:r>
            <a:r>
              <a:rPr lang="ru-RU" dirty="0"/>
              <a:t> факт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боїв</a:t>
            </a:r>
            <a:r>
              <a:rPr lang="ru-RU" dirty="0"/>
              <a:t> 316-ї </a:t>
            </a:r>
            <a:r>
              <a:rPr lang="ru-RU" dirty="0" err="1"/>
              <a:t>стрілецької</a:t>
            </a:r>
            <a:r>
              <a:rPr lang="ru-RU" dirty="0"/>
              <a:t> </a:t>
            </a:r>
            <a:r>
              <a:rPr lang="ru-RU" dirty="0" err="1"/>
              <a:t>дивізії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ворожих</a:t>
            </a:r>
            <a:r>
              <a:rPr lang="ru-RU" dirty="0"/>
              <a:t> </a:t>
            </a:r>
            <a:r>
              <a:rPr lang="ru-RU" dirty="0" err="1"/>
              <a:t>танкових</a:t>
            </a:r>
            <a:r>
              <a:rPr lang="ru-RU" dirty="0"/>
              <a:t> </a:t>
            </a:r>
            <a:r>
              <a:rPr lang="ru-RU" dirty="0" err="1"/>
              <a:t>дивізій</a:t>
            </a:r>
            <a:r>
              <a:rPr lang="ru-RU" dirty="0"/>
              <a:t> на </a:t>
            </a:r>
            <a:r>
              <a:rPr lang="ru-RU" dirty="0" err="1"/>
              <a:t>даній</a:t>
            </a:r>
            <a:r>
              <a:rPr lang="ru-RU" dirty="0"/>
              <a:t> </a:t>
            </a:r>
            <a:r>
              <a:rPr lang="ru-RU" dirty="0" err="1"/>
              <a:t>ділянці</a:t>
            </a:r>
            <a:r>
              <a:rPr lang="ru-RU" dirty="0"/>
              <a:t> фронту </a:t>
            </a:r>
            <a:r>
              <a:rPr lang="ru-RU" dirty="0" err="1"/>
              <a:t>сумнівів</a:t>
            </a:r>
            <a:r>
              <a:rPr lang="ru-RU" dirty="0"/>
              <a:t> не </a:t>
            </a:r>
            <a:r>
              <a:rPr lang="ru-RU" dirty="0" err="1"/>
              <a:t>викликає</a:t>
            </a:r>
            <a:r>
              <a:rPr lang="ru-RU" dirty="0"/>
              <a:t>. Легендарна фраза </a:t>
            </a:r>
            <a:r>
              <a:rPr lang="ru-RU" dirty="0" err="1"/>
              <a:t>політрука</a:t>
            </a:r>
            <a:r>
              <a:rPr lang="ru-RU" dirty="0"/>
              <a:t> </a:t>
            </a:r>
            <a:r>
              <a:rPr lang="ru-RU" dirty="0" err="1"/>
              <a:t>Клочкова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входив в число 28 </a:t>
            </a:r>
            <a:r>
              <a:rPr lang="ru-RU" dirty="0" err="1"/>
              <a:t>панфіловців</a:t>
            </a:r>
            <a:r>
              <a:rPr lang="ru-RU" dirty="0"/>
              <a:t>, «</a:t>
            </a:r>
            <a:r>
              <a:rPr lang="ru-RU" dirty="0" err="1"/>
              <a:t>Росія</a:t>
            </a:r>
            <a:r>
              <a:rPr lang="ru-RU" dirty="0"/>
              <a:t> велика, а </a:t>
            </a:r>
            <a:r>
              <a:rPr lang="ru-RU" dirty="0" err="1"/>
              <a:t>відступати</a:t>
            </a:r>
            <a:r>
              <a:rPr lang="ru-RU" dirty="0"/>
              <a:t> </a:t>
            </a:r>
            <a:r>
              <a:rPr lang="ru-RU" dirty="0" err="1"/>
              <a:t>нікуди</a:t>
            </a:r>
            <a:r>
              <a:rPr lang="ru-RU" dirty="0"/>
              <a:t> – </a:t>
            </a:r>
            <a:r>
              <a:rPr lang="ru-RU" dirty="0" err="1"/>
              <a:t>позаду</a:t>
            </a:r>
            <a:r>
              <a:rPr lang="ru-RU" dirty="0"/>
              <a:t> Москва» –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виявилася</a:t>
            </a:r>
            <a:r>
              <a:rPr lang="ru-RU" dirty="0"/>
              <a:t> </a:t>
            </a:r>
            <a:r>
              <a:rPr lang="ru-RU" dirty="0" err="1"/>
              <a:t>вигадкою</a:t>
            </a:r>
            <a:r>
              <a:rPr lang="ru-RU" dirty="0"/>
              <a:t>, </a:t>
            </a:r>
            <a:r>
              <a:rPr lang="ru-RU" dirty="0" err="1"/>
              <a:t>складеною</a:t>
            </a:r>
            <a:r>
              <a:rPr lang="ru-RU" dirty="0"/>
              <a:t> </a:t>
            </a:r>
            <a:r>
              <a:rPr lang="ru-RU" dirty="0" err="1"/>
              <a:t>журналістом</a:t>
            </a:r>
            <a:r>
              <a:rPr lang="ru-RU" dirty="0"/>
              <a:t> </a:t>
            </a:r>
            <a:r>
              <a:rPr lang="ru-RU" dirty="0" err="1"/>
              <a:t>газети</a:t>
            </a:r>
            <a:r>
              <a:rPr lang="ru-RU" dirty="0"/>
              <a:t> «</a:t>
            </a:r>
            <a:r>
              <a:rPr lang="ru-RU" dirty="0" err="1"/>
              <a:t>Червона</a:t>
            </a:r>
            <a:r>
              <a:rPr lang="ru-RU" dirty="0"/>
              <a:t> </a:t>
            </a:r>
            <a:r>
              <a:rPr lang="ru-RU" dirty="0" err="1"/>
              <a:t>зірка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7168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Втрати у другій світовій війні 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61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200" dirty="0" smtClean="0"/>
              <a:t>	</a:t>
            </a:r>
            <a:r>
              <a:rPr lang="ru-RU" sz="1200" dirty="0" err="1" smtClean="0"/>
              <a:t>Серед</a:t>
            </a:r>
            <a:r>
              <a:rPr lang="ru-RU" sz="1200" dirty="0" smtClean="0"/>
              <a:t> </a:t>
            </a:r>
            <a:r>
              <a:rPr lang="ru-RU" sz="1200" dirty="0" err="1"/>
              <a:t>колишніх</a:t>
            </a:r>
            <a:r>
              <a:rPr lang="ru-RU" sz="1200" dirty="0"/>
              <a:t> </a:t>
            </a:r>
            <a:r>
              <a:rPr lang="ru-RU" sz="1200" dirty="0" err="1"/>
              <a:t>республік</a:t>
            </a:r>
            <a:r>
              <a:rPr lang="ru-RU" sz="1200" dirty="0"/>
              <a:t> Союзу РСР, а </a:t>
            </a:r>
            <a:r>
              <a:rPr lang="ru-RU" sz="1200" dirty="0" err="1"/>
              <a:t>також</a:t>
            </a:r>
            <a:r>
              <a:rPr lang="ru-RU" sz="1200" dirty="0"/>
              <a:t> держав </a:t>
            </a:r>
            <a:r>
              <a:rPr lang="ru-RU" sz="1200" dirty="0" err="1"/>
              <a:t>світу</a:t>
            </a:r>
            <a:r>
              <a:rPr lang="ru-RU" sz="1200" dirty="0"/>
              <a:t>, </a:t>
            </a:r>
            <a:r>
              <a:rPr lang="ru-RU" sz="1200" dirty="0" err="1"/>
              <a:t>що</a:t>
            </a:r>
            <a:r>
              <a:rPr lang="ru-RU" sz="1200" dirty="0"/>
              <a:t> </a:t>
            </a:r>
            <a:r>
              <a:rPr lang="ru-RU" sz="1200" dirty="0" err="1"/>
              <a:t>були</a:t>
            </a:r>
            <a:r>
              <a:rPr lang="ru-RU" sz="1200" dirty="0"/>
              <a:t> </a:t>
            </a:r>
            <a:r>
              <a:rPr lang="ru-RU" sz="1200" dirty="0" err="1"/>
              <a:t>втягнуті</a:t>
            </a:r>
            <a:r>
              <a:rPr lang="ru-RU" sz="1200" dirty="0"/>
              <a:t> в Другу </a:t>
            </a:r>
            <a:r>
              <a:rPr lang="ru-RU" sz="1200" dirty="0" err="1"/>
              <a:t>світову</a:t>
            </a:r>
            <a:r>
              <a:rPr lang="ru-RU" sz="1200" dirty="0"/>
              <a:t> </a:t>
            </a:r>
            <a:r>
              <a:rPr lang="ru-RU" sz="1200" dirty="0" err="1"/>
              <a:t>війну</a:t>
            </a:r>
            <a:r>
              <a:rPr lang="ru-RU" sz="1200" dirty="0"/>
              <a:t>, </a:t>
            </a:r>
            <a:r>
              <a:rPr lang="ru-RU" sz="1200" dirty="0" err="1"/>
              <a:t>Україна</a:t>
            </a:r>
            <a:r>
              <a:rPr lang="ru-RU" sz="1200" dirty="0"/>
              <a:t> </a:t>
            </a:r>
            <a:r>
              <a:rPr lang="ru-RU" sz="1200" dirty="0" err="1"/>
              <a:t>зазнала</a:t>
            </a:r>
            <a:r>
              <a:rPr lang="ru-RU" sz="1200" dirty="0"/>
              <a:t> </a:t>
            </a:r>
            <a:r>
              <a:rPr lang="ru-RU" sz="1200" dirty="0" err="1"/>
              <a:t>найбільших</a:t>
            </a:r>
            <a:r>
              <a:rPr lang="ru-RU" sz="1200" dirty="0"/>
              <a:t> </a:t>
            </a:r>
            <a:r>
              <a:rPr lang="ru-RU" sz="1200" dirty="0" err="1"/>
              <a:t>матеріальних</a:t>
            </a:r>
            <a:r>
              <a:rPr lang="ru-RU" sz="1200" dirty="0"/>
              <a:t> і </a:t>
            </a:r>
            <a:r>
              <a:rPr lang="ru-RU" sz="1200" dirty="0" err="1"/>
              <a:t>соціальних</a:t>
            </a:r>
            <a:r>
              <a:rPr lang="ru-RU" sz="1200" dirty="0"/>
              <a:t> </a:t>
            </a:r>
            <a:r>
              <a:rPr lang="ru-RU" sz="1200" dirty="0" err="1"/>
              <a:t>втрат</a:t>
            </a:r>
            <a:r>
              <a:rPr lang="ru-RU" sz="1200" dirty="0"/>
              <a:t>. </a:t>
            </a:r>
            <a:r>
              <a:rPr lang="ru-RU" sz="1200" dirty="0" err="1"/>
              <a:t>Безпосередні</a:t>
            </a:r>
            <a:r>
              <a:rPr lang="ru-RU" sz="1200" dirty="0"/>
              <a:t> </a:t>
            </a:r>
            <a:r>
              <a:rPr lang="ru-RU" sz="1200" dirty="0" err="1"/>
              <a:t>матеріальні</a:t>
            </a:r>
            <a:r>
              <a:rPr lang="ru-RU" sz="1200" dirty="0"/>
              <a:t> </a:t>
            </a:r>
            <a:r>
              <a:rPr lang="ru-RU" sz="1200" dirty="0" err="1"/>
              <a:t>збитки</a:t>
            </a:r>
            <a:r>
              <a:rPr lang="ru-RU" sz="1200" dirty="0"/>
              <a:t>, </a:t>
            </a:r>
            <a:r>
              <a:rPr lang="ru-RU" sz="1200" dirty="0" err="1"/>
              <a:t>завдані</a:t>
            </a:r>
            <a:r>
              <a:rPr lang="ru-RU" sz="1200" dirty="0"/>
              <a:t> </a:t>
            </a:r>
            <a:r>
              <a:rPr lang="ru-RU" sz="1200" dirty="0" err="1"/>
              <a:t>фашистськими</a:t>
            </a:r>
            <a:r>
              <a:rPr lang="ru-RU" sz="1200" dirty="0"/>
              <a:t> </a:t>
            </a:r>
            <a:r>
              <a:rPr lang="ru-RU" sz="1200" dirty="0" err="1"/>
              <a:t>окупантами</a:t>
            </a:r>
            <a:r>
              <a:rPr lang="ru-RU" sz="1200" dirty="0"/>
              <a:t> та </a:t>
            </a:r>
            <a:r>
              <a:rPr lang="ru-RU" sz="1200" dirty="0" err="1"/>
              <a:t>їх</a:t>
            </a:r>
            <a:r>
              <a:rPr lang="ru-RU" sz="1200" dirty="0"/>
              <a:t> </a:t>
            </a:r>
            <a:r>
              <a:rPr lang="ru-RU" sz="1200" dirty="0" err="1"/>
              <a:t>сателітами</a:t>
            </a:r>
            <a:r>
              <a:rPr lang="ru-RU" sz="1200" dirty="0"/>
              <a:t> народному </a:t>
            </a:r>
            <a:r>
              <a:rPr lang="ru-RU" sz="1200" dirty="0" err="1"/>
              <a:t>господарству</a:t>
            </a:r>
            <a:r>
              <a:rPr lang="ru-RU" sz="1200" dirty="0"/>
              <a:t> </a:t>
            </a:r>
            <a:r>
              <a:rPr lang="ru-RU" sz="1200" dirty="0" err="1"/>
              <a:t>Української</a:t>
            </a:r>
            <a:r>
              <a:rPr lang="ru-RU" sz="1200" dirty="0"/>
              <a:t> РСР, становили 285 млрд. </a:t>
            </a:r>
            <a:r>
              <a:rPr lang="ru-RU" sz="1200" dirty="0" err="1"/>
              <a:t>крб</a:t>
            </a:r>
            <a:r>
              <a:rPr lang="ru-RU" sz="1200" dirty="0"/>
              <a:t>. у </a:t>
            </a:r>
            <a:r>
              <a:rPr lang="ru-RU" sz="1200" dirty="0" err="1"/>
              <a:t>цінах</a:t>
            </a:r>
            <a:r>
              <a:rPr lang="ru-RU" sz="1200" dirty="0"/>
              <a:t> 1940 </a:t>
            </a:r>
            <a:r>
              <a:rPr lang="la-Latn" sz="1200" dirty="0"/>
              <a:t>p.,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майже</a:t>
            </a:r>
            <a:r>
              <a:rPr lang="ru-RU" sz="1200" dirty="0"/>
              <a:t> 42% </a:t>
            </a:r>
            <a:r>
              <a:rPr lang="ru-RU" sz="1200" dirty="0" err="1"/>
              <a:t>усіх</a:t>
            </a:r>
            <a:r>
              <a:rPr lang="ru-RU" sz="1200" dirty="0"/>
              <a:t> </a:t>
            </a:r>
            <a:r>
              <a:rPr lang="ru-RU" sz="1200" dirty="0" err="1"/>
              <a:t>втрат</a:t>
            </a:r>
            <a:r>
              <a:rPr lang="ru-RU" sz="1200" dirty="0"/>
              <a:t>, </a:t>
            </a:r>
            <a:r>
              <a:rPr lang="ru-RU" sz="1200" dirty="0" err="1"/>
              <a:t>завданих</a:t>
            </a:r>
            <a:r>
              <a:rPr lang="ru-RU" sz="1200" dirty="0"/>
              <a:t> </a:t>
            </a:r>
            <a:r>
              <a:rPr lang="ru-RU" sz="1200" dirty="0" err="1"/>
              <a:t>тодішньому</a:t>
            </a:r>
            <a:r>
              <a:rPr lang="ru-RU" sz="1200" dirty="0"/>
              <a:t> Союзу РСР. </a:t>
            </a:r>
            <a:r>
              <a:rPr lang="ru-RU" sz="1200" dirty="0" err="1"/>
              <a:t>Ця</a:t>
            </a:r>
            <a:r>
              <a:rPr lang="ru-RU" sz="1200" dirty="0"/>
              <a:t> сума в 5 </a:t>
            </a:r>
            <a:r>
              <a:rPr lang="ru-RU" sz="1200" dirty="0" err="1"/>
              <a:t>разів</a:t>
            </a:r>
            <a:r>
              <a:rPr lang="ru-RU" sz="1200" dirty="0"/>
              <a:t> </a:t>
            </a:r>
            <a:r>
              <a:rPr lang="ru-RU" sz="1200" dirty="0" err="1"/>
              <a:t>перевищувала</a:t>
            </a:r>
            <a:r>
              <a:rPr lang="ru-RU" sz="1200" dirty="0"/>
              <a:t> </a:t>
            </a:r>
            <a:r>
              <a:rPr lang="ru-RU" sz="1200" dirty="0" err="1"/>
              <a:t>видатки</a:t>
            </a:r>
            <a:r>
              <a:rPr lang="ru-RU" sz="1200" dirty="0"/>
              <a:t> УРСР на </a:t>
            </a:r>
            <a:r>
              <a:rPr lang="ru-RU" sz="1200" dirty="0" err="1"/>
              <a:t>спорудження</a:t>
            </a:r>
            <a:r>
              <a:rPr lang="ru-RU" sz="1200" dirty="0"/>
              <a:t> </a:t>
            </a:r>
            <a:r>
              <a:rPr lang="ru-RU" sz="1200" dirty="0" err="1"/>
              <a:t>нових</a:t>
            </a:r>
            <a:r>
              <a:rPr lang="ru-RU" sz="1200" dirty="0"/>
              <a:t> </a:t>
            </a:r>
            <a:r>
              <a:rPr lang="ru-RU" sz="1200" dirty="0" err="1"/>
              <a:t>підприємств</a:t>
            </a:r>
            <a:r>
              <a:rPr lang="ru-RU" sz="1200" dirty="0"/>
              <a:t>, </a:t>
            </a:r>
            <a:r>
              <a:rPr lang="ru-RU" sz="1200" dirty="0" err="1"/>
              <a:t>залізниць</a:t>
            </a:r>
            <a:r>
              <a:rPr lang="ru-RU" sz="1200" dirty="0"/>
              <a:t>, </a:t>
            </a:r>
            <a:r>
              <a:rPr lang="ru-RU" sz="1200" dirty="0" err="1"/>
              <a:t>об'єктів</a:t>
            </a:r>
            <a:r>
              <a:rPr lang="ru-RU" sz="1200" dirty="0"/>
              <a:t> </a:t>
            </a:r>
            <a:r>
              <a:rPr lang="ru-RU" sz="1200" dirty="0" err="1"/>
              <a:t>енергетики</a:t>
            </a:r>
            <a:r>
              <a:rPr lang="ru-RU" sz="1200" dirty="0"/>
              <a:t>, МТС </a:t>
            </a:r>
            <a:r>
              <a:rPr lang="ru-RU" sz="1200" dirty="0" err="1"/>
              <a:t>тощо</a:t>
            </a:r>
            <a:r>
              <a:rPr lang="ru-RU" sz="1200" dirty="0"/>
              <a:t> </a:t>
            </a:r>
            <a:r>
              <a:rPr lang="ru-RU" sz="1200" dirty="0" err="1"/>
              <a:t>впродовж</a:t>
            </a:r>
            <a:r>
              <a:rPr lang="ru-RU" sz="1200" dirty="0"/>
              <a:t> </a:t>
            </a:r>
            <a:r>
              <a:rPr lang="ru-RU" sz="1200" dirty="0" err="1"/>
              <a:t>трьох</a:t>
            </a:r>
            <a:r>
              <a:rPr lang="ru-RU" sz="1200" dirty="0"/>
              <a:t> </a:t>
            </a:r>
            <a:r>
              <a:rPr lang="ru-RU" sz="1200" dirty="0" err="1"/>
              <a:t>довоєнних</a:t>
            </a:r>
            <a:r>
              <a:rPr lang="ru-RU" sz="1200" dirty="0"/>
              <a:t> </a:t>
            </a:r>
            <a:r>
              <a:rPr lang="ru-RU" sz="1200" dirty="0" err="1"/>
              <a:t>п'ятирічок</a:t>
            </a:r>
            <a:r>
              <a:rPr lang="ru-RU" sz="1200" dirty="0"/>
              <a:t>. </a:t>
            </a:r>
            <a:r>
              <a:rPr lang="ru-RU" sz="1200" dirty="0" err="1"/>
              <a:t>Уся</a:t>
            </a:r>
            <a:r>
              <a:rPr lang="ru-RU" sz="1200" dirty="0"/>
              <a:t> сума </a:t>
            </a:r>
            <a:r>
              <a:rPr lang="ru-RU" sz="1200" dirty="0" err="1"/>
              <a:t>збитків</a:t>
            </a:r>
            <a:r>
              <a:rPr lang="ru-RU" sz="1200" dirty="0"/>
              <a:t>, </a:t>
            </a:r>
            <a:r>
              <a:rPr lang="ru-RU" sz="1200" dirty="0" err="1"/>
              <a:t>яких</a:t>
            </a:r>
            <a:r>
              <a:rPr lang="ru-RU" sz="1200" dirty="0"/>
              <a:t> </a:t>
            </a:r>
            <a:r>
              <a:rPr lang="ru-RU" sz="1200" dirty="0" err="1"/>
              <a:t>зазнали</a:t>
            </a:r>
            <a:r>
              <a:rPr lang="ru-RU" sz="1200" dirty="0"/>
              <a:t> </a:t>
            </a:r>
            <a:r>
              <a:rPr lang="ru-RU" sz="1200" dirty="0" err="1"/>
              <a:t>народне</a:t>
            </a:r>
            <a:r>
              <a:rPr lang="ru-RU" sz="1200" dirty="0"/>
              <a:t> </a:t>
            </a:r>
            <a:r>
              <a:rPr lang="ru-RU" sz="1200" dirty="0" err="1"/>
              <a:t>господарство</a:t>
            </a:r>
            <a:r>
              <a:rPr lang="ru-RU" sz="1200" dirty="0"/>
              <a:t> і </a:t>
            </a:r>
            <a:r>
              <a:rPr lang="ru-RU" sz="1200" dirty="0" err="1"/>
              <a:t>населення</a:t>
            </a:r>
            <a:r>
              <a:rPr lang="ru-RU" sz="1200" dirty="0"/>
              <a:t> </a:t>
            </a:r>
            <a:r>
              <a:rPr lang="ru-RU" sz="1200" dirty="0" err="1"/>
              <a:t>України</a:t>
            </a:r>
            <a:r>
              <a:rPr lang="ru-RU" sz="1200" dirty="0"/>
              <a:t>, </a:t>
            </a:r>
            <a:r>
              <a:rPr lang="ru-RU" sz="1200" dirty="0" err="1"/>
              <a:t>сягнула</a:t>
            </a:r>
            <a:r>
              <a:rPr lang="ru-RU" sz="1200" dirty="0"/>
              <a:t> </a:t>
            </a:r>
            <a:r>
              <a:rPr lang="ru-RU" sz="1200" dirty="0" err="1"/>
              <a:t>майже</a:t>
            </a:r>
            <a:r>
              <a:rPr lang="ru-RU" sz="1200" dirty="0"/>
              <a:t> 1200 млрд. </a:t>
            </a:r>
            <a:r>
              <a:rPr lang="ru-RU" sz="1200" dirty="0" err="1"/>
              <a:t>крб</a:t>
            </a:r>
            <a:r>
              <a:rPr lang="ru-RU" sz="1200" dirty="0" smtClean="0"/>
              <a:t>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	</a:t>
            </a:r>
            <a:r>
              <a:rPr lang="ru-RU" sz="1200" dirty="0" err="1" smtClean="0"/>
              <a:t>Фашисти</a:t>
            </a:r>
            <a:r>
              <a:rPr lang="ru-RU" sz="1200" dirty="0" smtClean="0"/>
              <a:t> </a:t>
            </a:r>
            <a:r>
              <a:rPr lang="ru-RU" sz="1200" dirty="0" err="1"/>
              <a:t>перетворили</a:t>
            </a:r>
            <a:r>
              <a:rPr lang="ru-RU" sz="1200" dirty="0"/>
              <a:t> у </a:t>
            </a:r>
            <a:r>
              <a:rPr lang="ru-RU" sz="1200" dirty="0" err="1"/>
              <a:t>руїни</a:t>
            </a:r>
            <a:r>
              <a:rPr lang="ru-RU" sz="1200" dirty="0"/>
              <a:t> 714 </a:t>
            </a:r>
            <a:r>
              <a:rPr lang="ru-RU" sz="1200" dirty="0" err="1"/>
              <a:t>міст</a:t>
            </a:r>
            <a:r>
              <a:rPr lang="ru-RU" sz="1200" dirty="0"/>
              <a:t> і селищ, </a:t>
            </a:r>
            <a:r>
              <a:rPr lang="ru-RU" sz="1200" dirty="0" err="1"/>
              <a:t>понад</a:t>
            </a:r>
            <a:r>
              <a:rPr lang="ru-RU" sz="1200" dirty="0"/>
              <a:t> 28 тис </a:t>
            </a:r>
            <a:r>
              <a:rPr lang="ru-RU" sz="1200" dirty="0" err="1"/>
              <a:t>сіл</a:t>
            </a:r>
            <a:r>
              <a:rPr lang="ru-RU" sz="1200" dirty="0"/>
              <a:t>, без </a:t>
            </a:r>
            <a:r>
              <a:rPr lang="ru-RU" sz="1200" dirty="0" err="1"/>
              <a:t>даху</a:t>
            </a:r>
            <a:r>
              <a:rPr lang="ru-RU" sz="1200" dirty="0"/>
              <a:t> над головою </a:t>
            </a:r>
            <a:r>
              <a:rPr lang="ru-RU" sz="1200" dirty="0" err="1"/>
              <a:t>залишилося</a:t>
            </a:r>
            <a:r>
              <a:rPr lang="ru-RU" sz="1200" dirty="0"/>
              <a:t> </a:t>
            </a:r>
            <a:r>
              <a:rPr lang="ru-RU" sz="1200" dirty="0" err="1"/>
              <a:t>понад</a:t>
            </a:r>
            <a:r>
              <a:rPr lang="ru-RU" sz="1200" dirty="0"/>
              <a:t> 10 млн. </a:t>
            </a:r>
            <a:r>
              <a:rPr lang="ru-RU" sz="1200" dirty="0" err="1"/>
              <a:t>чоловік</a:t>
            </a:r>
            <a:r>
              <a:rPr lang="ru-RU" sz="1200" dirty="0"/>
              <a:t>. Доля с. </a:t>
            </a:r>
            <a:r>
              <a:rPr lang="ru-RU" sz="1200" dirty="0" err="1"/>
              <a:t>Хатинь</a:t>
            </a:r>
            <a:r>
              <a:rPr lang="ru-RU" sz="1200" dirty="0"/>
              <a:t> у </a:t>
            </a:r>
            <a:r>
              <a:rPr lang="ru-RU" sz="1200" dirty="0" err="1"/>
              <a:t>Білорусії</a:t>
            </a:r>
            <a:r>
              <a:rPr lang="ru-RU" sz="1200" dirty="0"/>
              <a:t>, </a:t>
            </a:r>
            <a:r>
              <a:rPr lang="ru-RU" sz="1200" dirty="0" err="1"/>
              <a:t>чеського</a:t>
            </a:r>
            <a:r>
              <a:rPr lang="ru-RU" sz="1200" dirty="0"/>
              <a:t> селища </a:t>
            </a:r>
            <a:r>
              <a:rPr lang="ru-RU" sz="1200" dirty="0" err="1"/>
              <a:t>Лідіце</a:t>
            </a:r>
            <a:r>
              <a:rPr lang="ru-RU" sz="1200" dirty="0"/>
              <a:t>, </a:t>
            </a:r>
            <a:r>
              <a:rPr lang="ru-RU" sz="1200" dirty="0" err="1"/>
              <a:t>які</a:t>
            </a:r>
            <a:r>
              <a:rPr lang="ru-RU" sz="1200" dirty="0"/>
              <a:t> </a:t>
            </a:r>
            <a:r>
              <a:rPr lang="ru-RU" sz="1200" dirty="0" err="1"/>
              <a:t>були</a:t>
            </a:r>
            <a:r>
              <a:rPr lang="ru-RU" sz="1200" dirty="0"/>
              <a:t> </a:t>
            </a:r>
            <a:r>
              <a:rPr lang="ru-RU" sz="1200" dirty="0" err="1"/>
              <a:t>вщент</a:t>
            </a:r>
            <a:r>
              <a:rPr lang="ru-RU" sz="1200" dirty="0"/>
              <a:t> </a:t>
            </a:r>
            <a:r>
              <a:rPr lang="ru-RU" sz="1200" dirty="0" err="1"/>
              <a:t>спалені</a:t>
            </a:r>
            <a:r>
              <a:rPr lang="ru-RU" sz="1200" dirty="0"/>
              <a:t> з </a:t>
            </a:r>
            <a:r>
              <a:rPr lang="ru-RU" sz="1200" dirty="0" err="1"/>
              <a:t>їх</a:t>
            </a:r>
            <a:r>
              <a:rPr lang="ru-RU" sz="1200" dirty="0"/>
              <a:t> жителями, </a:t>
            </a:r>
            <a:r>
              <a:rPr lang="ru-RU" sz="1200" dirty="0" err="1"/>
              <a:t>спіткала</a:t>
            </a:r>
            <a:r>
              <a:rPr lang="ru-RU" sz="1200" dirty="0"/>
              <a:t> за </a:t>
            </a:r>
            <a:r>
              <a:rPr lang="ru-RU" sz="1200" dirty="0" err="1"/>
              <a:t>неповними</a:t>
            </a:r>
            <a:r>
              <a:rPr lang="ru-RU" sz="1200" dirty="0"/>
              <a:t> </a:t>
            </a:r>
            <a:r>
              <a:rPr lang="ru-RU" sz="1200" dirty="0" err="1"/>
              <a:t>даними</a:t>
            </a:r>
            <a:r>
              <a:rPr lang="ru-RU" sz="1200" dirty="0"/>
              <a:t> 259 </a:t>
            </a:r>
            <a:r>
              <a:rPr lang="ru-RU" sz="1200" dirty="0" err="1"/>
              <a:t>сіл</a:t>
            </a:r>
            <a:r>
              <a:rPr lang="ru-RU" sz="1200" dirty="0"/>
              <a:t> </a:t>
            </a:r>
            <a:r>
              <a:rPr lang="ru-RU" sz="1200" dirty="0" err="1"/>
              <a:t>України</a:t>
            </a:r>
            <a:r>
              <a:rPr lang="ru-RU" sz="1200" dirty="0"/>
              <a:t>. </a:t>
            </a:r>
            <a:r>
              <a:rPr lang="ru-RU" sz="1200" dirty="0" err="1"/>
              <a:t>Точніші</a:t>
            </a:r>
            <a:r>
              <a:rPr lang="ru-RU" sz="1200" dirty="0"/>
              <a:t> </a:t>
            </a:r>
            <a:r>
              <a:rPr lang="ru-RU" sz="1200" dirty="0" err="1"/>
              <a:t>підрахунки</a:t>
            </a:r>
            <a:r>
              <a:rPr lang="ru-RU" sz="1200" dirty="0"/>
              <a:t> </a:t>
            </a:r>
            <a:r>
              <a:rPr lang="ru-RU" sz="1200" dirty="0" err="1"/>
              <a:t>засвідчують</a:t>
            </a:r>
            <a:r>
              <a:rPr lang="ru-RU" sz="1200" dirty="0"/>
              <a:t>, </a:t>
            </a:r>
            <a:r>
              <a:rPr lang="ru-RU" sz="1200" dirty="0" err="1"/>
              <a:t>що</a:t>
            </a:r>
            <a:r>
              <a:rPr lang="ru-RU" sz="1200" dirty="0"/>
              <a:t> таких </a:t>
            </a:r>
            <a:r>
              <a:rPr lang="ru-RU" sz="1200" dirty="0" err="1"/>
              <a:t>сіл</a:t>
            </a:r>
            <a:r>
              <a:rPr lang="ru-RU" sz="1200" dirty="0"/>
              <a:t> </a:t>
            </a:r>
            <a:r>
              <a:rPr lang="ru-RU" sz="1200" dirty="0" err="1"/>
              <a:t>більше</a:t>
            </a:r>
            <a:r>
              <a:rPr lang="ru-RU" sz="1200" dirty="0"/>
              <a:t>, </a:t>
            </a:r>
            <a:r>
              <a:rPr lang="ru-RU" sz="1200" dirty="0" err="1"/>
              <a:t>бо</a:t>
            </a:r>
            <a:r>
              <a:rPr lang="ru-RU" sz="1200" dirty="0"/>
              <a:t>, </a:t>
            </a:r>
            <a:r>
              <a:rPr lang="ru-RU" sz="1200" dirty="0" err="1"/>
              <a:t>скажімо</a:t>
            </a:r>
            <a:r>
              <a:rPr lang="ru-RU" sz="1200" dirty="0"/>
              <a:t>, на </a:t>
            </a:r>
            <a:r>
              <a:rPr lang="ru-RU" sz="1200" dirty="0" err="1"/>
              <a:t>Чернігівщині</a:t>
            </a:r>
            <a:r>
              <a:rPr lang="ru-RU" sz="1200" dirty="0"/>
              <a:t> </a:t>
            </a:r>
            <a:r>
              <a:rPr lang="ru-RU" sz="1200" dirty="0" err="1"/>
              <a:t>їх</a:t>
            </a:r>
            <a:r>
              <a:rPr lang="ru-RU" sz="1200" dirty="0"/>
              <a:t> </a:t>
            </a:r>
            <a:r>
              <a:rPr lang="ru-RU" sz="1200" dirty="0" err="1"/>
              <a:t>виявилося</a:t>
            </a:r>
            <a:r>
              <a:rPr lang="ru-RU" sz="1200" dirty="0"/>
              <a:t> 51, на </a:t>
            </a:r>
            <a:r>
              <a:rPr lang="ru-RU" sz="1200" dirty="0" err="1"/>
              <a:t>Волині</a:t>
            </a:r>
            <a:r>
              <a:rPr lang="ru-RU" sz="1200" dirty="0"/>
              <a:t> — 97, </a:t>
            </a:r>
            <a:r>
              <a:rPr lang="ru-RU" sz="1200" dirty="0" err="1"/>
              <a:t>Сумщині</a:t>
            </a:r>
            <a:r>
              <a:rPr lang="ru-RU" sz="1200" dirty="0"/>
              <a:t> — 128, </a:t>
            </a:r>
            <a:r>
              <a:rPr lang="ru-RU" sz="1200" dirty="0" err="1"/>
              <a:t>Рівненщині</a:t>
            </a:r>
            <a:r>
              <a:rPr lang="ru-RU" sz="1200" dirty="0"/>
              <a:t> — 176</a:t>
            </a:r>
            <a:r>
              <a:rPr lang="ru-RU" sz="1200" dirty="0" smtClean="0"/>
              <a:t>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	</a:t>
            </a:r>
            <a:r>
              <a:rPr lang="ru-RU" sz="1200" dirty="0" err="1" smtClean="0"/>
              <a:t>Окупанти</a:t>
            </a:r>
            <a:r>
              <a:rPr lang="ru-RU" sz="1200" dirty="0" smtClean="0"/>
              <a:t> </a:t>
            </a:r>
            <a:r>
              <a:rPr lang="ru-RU" sz="1200" dirty="0" err="1"/>
              <a:t>вивезли</a:t>
            </a:r>
            <a:r>
              <a:rPr lang="ru-RU" sz="1200" dirty="0"/>
              <a:t> до </a:t>
            </a:r>
            <a:r>
              <a:rPr lang="ru-RU" sz="1200" dirty="0" err="1"/>
              <a:t>Німеччини</a:t>
            </a:r>
            <a:r>
              <a:rPr lang="ru-RU" sz="1200" dirty="0"/>
              <a:t> </a:t>
            </a:r>
            <a:r>
              <a:rPr lang="ru-RU" sz="1200" dirty="0" err="1"/>
              <a:t>або</a:t>
            </a:r>
            <a:r>
              <a:rPr lang="ru-RU" sz="1200" dirty="0"/>
              <a:t> </a:t>
            </a:r>
            <a:r>
              <a:rPr lang="ru-RU" sz="1200" dirty="0" err="1"/>
              <a:t>спожили</a:t>
            </a:r>
            <a:r>
              <a:rPr lang="ru-RU" sz="1200" dirty="0"/>
              <a:t> 7594 тис. </a:t>
            </a:r>
            <a:r>
              <a:rPr lang="ru-RU" sz="1200" dirty="0" err="1"/>
              <a:t>голів</a:t>
            </a:r>
            <a:r>
              <a:rPr lang="ru-RU" sz="1200" dirty="0"/>
              <a:t> </a:t>
            </a:r>
            <a:r>
              <a:rPr lang="ru-RU" sz="1200" dirty="0" err="1"/>
              <a:t>великої</a:t>
            </a:r>
            <a:r>
              <a:rPr lang="ru-RU" sz="1200" dirty="0"/>
              <a:t> </a:t>
            </a:r>
            <a:r>
              <a:rPr lang="ru-RU" sz="1200" dirty="0" err="1"/>
              <a:t>рогатої</a:t>
            </a:r>
            <a:r>
              <a:rPr lang="ru-RU" sz="1200" dirty="0"/>
              <a:t> </a:t>
            </a:r>
            <a:r>
              <a:rPr lang="ru-RU" sz="1200" dirty="0" err="1"/>
              <a:t>худоби</a:t>
            </a:r>
            <a:r>
              <a:rPr lang="ru-RU" sz="1200" dirty="0"/>
              <a:t>, 3311 тис. коней, </a:t>
            </a:r>
            <a:r>
              <a:rPr lang="ru-RU" sz="1200" dirty="0" err="1"/>
              <a:t>понад</a:t>
            </a:r>
            <a:r>
              <a:rPr lang="ru-RU" sz="1200" dirty="0"/>
              <a:t> 9333 тис. свиней, 17 307 тис. тонн зерна, 7317 тис. </a:t>
            </a:r>
            <a:r>
              <a:rPr lang="ru-RU" sz="1200" dirty="0" err="1"/>
              <a:t>овець</a:t>
            </a:r>
            <a:r>
              <a:rPr lang="ru-RU" sz="1200" dirty="0"/>
              <a:t> і </a:t>
            </a:r>
            <a:r>
              <a:rPr lang="ru-RU" sz="1200" dirty="0" err="1"/>
              <a:t>кіз</a:t>
            </a:r>
            <a:r>
              <a:rPr lang="ru-RU" sz="1200" dirty="0"/>
              <a:t>, </a:t>
            </a:r>
            <a:r>
              <a:rPr lang="ru-RU" sz="1200" dirty="0" err="1"/>
              <a:t>майже</a:t>
            </a:r>
            <a:r>
              <a:rPr lang="ru-RU" sz="1200" dirty="0"/>
              <a:t> 60 млн. </a:t>
            </a:r>
            <a:r>
              <a:rPr lang="ru-RU" sz="1200" dirty="0" err="1"/>
              <a:t>голів</a:t>
            </a:r>
            <a:r>
              <a:rPr lang="ru-RU" sz="1200" dirty="0"/>
              <a:t> </a:t>
            </a:r>
            <a:r>
              <a:rPr lang="ru-RU" sz="1200" dirty="0" err="1"/>
              <a:t>домашньої</a:t>
            </a:r>
            <a:r>
              <a:rPr lang="ru-RU" sz="1200" dirty="0"/>
              <a:t> </a:t>
            </a:r>
            <a:r>
              <a:rPr lang="ru-RU" sz="1200" dirty="0" err="1"/>
              <a:t>птиці</a:t>
            </a:r>
            <a:r>
              <a:rPr lang="ru-RU" sz="1200" dirty="0"/>
              <a:t>.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01009"/>
            <a:ext cx="4529986" cy="3201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6" y="3645023"/>
            <a:ext cx="4076233" cy="30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4345"/>
            <a:ext cx="878497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dirty="0" smtClean="0"/>
              <a:t>	За </a:t>
            </a:r>
            <a:r>
              <a:rPr lang="ru-RU" sz="1600" dirty="0"/>
              <a:t>час </a:t>
            </a:r>
            <a:r>
              <a:rPr lang="ru-RU" sz="1600" dirty="0" err="1"/>
              <a:t>війни</a:t>
            </a:r>
            <a:r>
              <a:rPr lang="ru-RU" sz="1600" dirty="0"/>
              <a:t> </a:t>
            </a:r>
            <a:r>
              <a:rPr lang="ru-RU" sz="1600" dirty="0" err="1"/>
              <a:t>завойовники</a:t>
            </a:r>
            <a:r>
              <a:rPr lang="ru-RU" sz="1600" dirty="0"/>
              <a:t> </a:t>
            </a:r>
            <a:r>
              <a:rPr lang="ru-RU" sz="1600" dirty="0" err="1"/>
              <a:t>зруйнували</a:t>
            </a:r>
            <a:r>
              <a:rPr lang="ru-RU" sz="1600" dirty="0"/>
              <a:t> в </a:t>
            </a:r>
            <a:r>
              <a:rPr lang="ru-RU" sz="1600" dirty="0" err="1"/>
              <a:t>Україні</a:t>
            </a:r>
            <a:r>
              <a:rPr lang="ru-RU" sz="1600" dirty="0"/>
              <a:t> 15 тис. </a:t>
            </a:r>
            <a:r>
              <a:rPr lang="ru-RU" sz="1600" dirty="0" err="1"/>
              <a:t>промислових</a:t>
            </a:r>
            <a:r>
              <a:rPr lang="ru-RU" sz="1600" dirty="0"/>
              <a:t> </a:t>
            </a:r>
            <a:r>
              <a:rPr lang="ru-RU" sz="1600" dirty="0" err="1"/>
              <a:t>підприємств</a:t>
            </a:r>
            <a:r>
              <a:rPr lang="ru-RU" sz="1600" dirty="0"/>
              <a:t>, </a:t>
            </a:r>
            <a:r>
              <a:rPr lang="ru-RU" sz="1600" dirty="0" err="1"/>
              <a:t>майже</a:t>
            </a:r>
            <a:r>
              <a:rPr lang="ru-RU" sz="1600" dirty="0"/>
              <a:t> 33 тис. </a:t>
            </a:r>
            <a:r>
              <a:rPr lang="ru-RU" sz="1600" dirty="0" err="1"/>
              <a:t>шкіл</a:t>
            </a:r>
            <a:r>
              <a:rPr lang="ru-RU" sz="1600" dirty="0"/>
              <a:t>, </a:t>
            </a:r>
            <a:r>
              <a:rPr lang="ru-RU" sz="1600" dirty="0" err="1"/>
              <a:t>середніх</a:t>
            </a:r>
            <a:r>
              <a:rPr lang="ru-RU" sz="1600" dirty="0"/>
              <a:t> і </a:t>
            </a:r>
            <a:r>
              <a:rPr lang="ru-RU" sz="1600" dirty="0" err="1"/>
              <a:t>вищих</a:t>
            </a:r>
            <a:r>
              <a:rPr lang="ru-RU" sz="1600" dirty="0"/>
              <a:t> </a:t>
            </a:r>
            <a:r>
              <a:rPr lang="ru-RU" sz="1600" dirty="0" err="1"/>
              <a:t>навчальних</a:t>
            </a:r>
            <a:r>
              <a:rPr lang="ru-RU" sz="1600" dirty="0"/>
              <a:t> </a:t>
            </a:r>
            <a:r>
              <a:rPr lang="ru-RU" sz="1600" dirty="0" err="1"/>
              <a:t>закладів</a:t>
            </a:r>
            <a:r>
              <a:rPr lang="ru-RU" sz="1600" dirty="0"/>
              <a:t>, </a:t>
            </a:r>
            <a:r>
              <a:rPr lang="ru-RU" sz="1600" dirty="0" err="1"/>
              <a:t>науково-дослідних</a:t>
            </a:r>
            <a:r>
              <a:rPr lang="ru-RU" sz="1600" dirty="0"/>
              <a:t> </a:t>
            </a:r>
            <a:r>
              <a:rPr lang="ru-RU" sz="1600" dirty="0" err="1"/>
              <a:t>установ</a:t>
            </a:r>
            <a:r>
              <a:rPr lang="ru-RU" sz="1600" dirty="0"/>
              <a:t>, </a:t>
            </a:r>
            <a:r>
              <a:rPr lang="ru-RU" sz="1600" dirty="0" err="1"/>
              <a:t>понад</a:t>
            </a:r>
            <a:r>
              <a:rPr lang="ru-RU" sz="1600" dirty="0"/>
              <a:t> 18 тис. </a:t>
            </a:r>
            <a:r>
              <a:rPr lang="ru-RU" sz="1600" dirty="0" err="1"/>
              <a:t>установ</a:t>
            </a:r>
            <a:r>
              <a:rPr lang="ru-RU" sz="1600" dirty="0"/>
              <a:t> </a:t>
            </a:r>
            <a:r>
              <a:rPr lang="ru-RU" sz="1600" dirty="0" err="1"/>
              <a:t>охорони</a:t>
            </a:r>
            <a:r>
              <a:rPr lang="ru-RU" sz="1600" dirty="0"/>
              <a:t> </a:t>
            </a:r>
            <a:r>
              <a:rPr lang="ru-RU" sz="1600" dirty="0" err="1"/>
              <a:t>здоров'я</a:t>
            </a:r>
            <a:r>
              <a:rPr lang="ru-RU" sz="1600" dirty="0"/>
              <a:t>. З </a:t>
            </a:r>
            <a:r>
              <a:rPr lang="ru-RU" sz="1600" dirty="0" err="1"/>
              <a:t>музеїв</a:t>
            </a:r>
            <a:r>
              <a:rPr lang="ru-RU" sz="1600" dirty="0"/>
              <a:t> УРСР </a:t>
            </a:r>
            <a:r>
              <a:rPr lang="ru-RU" sz="1600" dirty="0" err="1"/>
              <a:t>вивезено</a:t>
            </a:r>
            <a:r>
              <a:rPr lang="ru-RU" sz="1600" dirty="0"/>
              <a:t> </a:t>
            </a:r>
            <a:r>
              <a:rPr lang="ru-RU" sz="1600" dirty="0" err="1"/>
              <a:t>близько</a:t>
            </a:r>
            <a:r>
              <a:rPr lang="ru-RU" sz="1600" dirty="0"/>
              <a:t> 40 тис. картин, </a:t>
            </a:r>
            <a:r>
              <a:rPr lang="ru-RU" sz="1600" dirty="0" err="1"/>
              <a:t>експонатів</a:t>
            </a:r>
            <a:r>
              <a:rPr lang="ru-RU" sz="1600" dirty="0"/>
              <a:t>,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художніх</a:t>
            </a:r>
            <a:r>
              <a:rPr lang="ru-RU" sz="1600" dirty="0"/>
              <a:t> </a:t>
            </a:r>
            <a:r>
              <a:rPr lang="ru-RU" sz="1600" dirty="0" err="1"/>
              <a:t>цінностей</a:t>
            </a:r>
            <a:r>
              <a:rPr lang="ru-RU" sz="1600" dirty="0"/>
              <a:t>. </a:t>
            </a:r>
            <a:r>
              <a:rPr lang="ru-RU" sz="1600" dirty="0" err="1"/>
              <a:t>Частина</a:t>
            </a:r>
            <a:r>
              <a:rPr lang="ru-RU" sz="1600" dirty="0"/>
              <a:t> з них </a:t>
            </a:r>
            <a:r>
              <a:rPr lang="ru-RU" sz="1600" dirty="0" err="1"/>
              <a:t>після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</a:t>
            </a:r>
            <a:r>
              <a:rPr lang="ru-RU" sz="1600" dirty="0" err="1"/>
              <a:t>опинилася</a:t>
            </a:r>
            <a:r>
              <a:rPr lang="ru-RU" sz="1600" dirty="0"/>
              <a:t> в </a:t>
            </a:r>
            <a:r>
              <a:rPr lang="ru-RU" sz="1600" dirty="0" err="1"/>
              <a:t>Росії</a:t>
            </a:r>
            <a:r>
              <a:rPr lang="ru-RU" sz="1600" dirty="0"/>
              <a:t>, але </a:t>
            </a:r>
            <a:r>
              <a:rPr lang="ru-RU" sz="1600" dirty="0" err="1"/>
              <a:t>питання</a:t>
            </a:r>
            <a:r>
              <a:rPr lang="ru-RU" sz="1600" dirty="0"/>
              <a:t> про </a:t>
            </a:r>
            <a:r>
              <a:rPr lang="ru-RU" sz="1600" dirty="0" err="1"/>
              <a:t>повернення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в </a:t>
            </a:r>
            <a:r>
              <a:rPr lang="ru-RU" sz="1600" dirty="0" err="1"/>
              <a:t>Україну</a:t>
            </a:r>
            <a:r>
              <a:rPr lang="ru-RU" sz="1600" dirty="0"/>
              <a:t> </a:t>
            </a:r>
            <a:r>
              <a:rPr lang="ru-RU" sz="1600" dirty="0" err="1"/>
              <a:t>залишилося</a:t>
            </a:r>
            <a:r>
              <a:rPr lang="ru-RU" sz="1600" dirty="0"/>
              <a:t> </a:t>
            </a:r>
            <a:r>
              <a:rPr lang="ru-RU" sz="1600" dirty="0" err="1"/>
              <a:t>проблематичним</a:t>
            </a:r>
            <a:r>
              <a:rPr lang="ru-RU" sz="1600" dirty="0" smtClean="0"/>
              <a:t>.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	</a:t>
            </a:r>
            <a:r>
              <a:rPr lang="ru-RU" sz="1600" dirty="0" err="1"/>
              <a:t>Проте</a:t>
            </a:r>
            <a:r>
              <a:rPr lang="ru-RU" sz="1600" dirty="0"/>
              <a:t> </a:t>
            </a:r>
            <a:r>
              <a:rPr lang="ru-RU" sz="1600" dirty="0" err="1"/>
              <a:t>найтрагічніші</a:t>
            </a:r>
            <a:r>
              <a:rPr lang="ru-RU" sz="1600" dirty="0"/>
              <a:t> </a:t>
            </a:r>
            <a:r>
              <a:rPr lang="ru-RU" sz="1600" dirty="0" err="1"/>
              <a:t>соціальні</a:t>
            </a:r>
            <a:r>
              <a:rPr lang="ru-RU" sz="1600" dirty="0"/>
              <a:t> </a:t>
            </a:r>
            <a:r>
              <a:rPr lang="ru-RU" sz="1600" dirty="0" err="1"/>
              <a:t>втрати</a:t>
            </a:r>
            <a:r>
              <a:rPr lang="ru-RU" sz="1600" dirty="0"/>
              <a:t> — </a:t>
            </a:r>
            <a:r>
              <a:rPr lang="ru-RU" sz="1600" dirty="0" err="1"/>
              <a:t>загибель</a:t>
            </a:r>
            <a:r>
              <a:rPr lang="ru-RU" sz="1600" dirty="0"/>
              <a:t> людей у боях з ворогом, </a:t>
            </a:r>
            <a:r>
              <a:rPr lang="ru-RU" sz="1600" dirty="0" err="1"/>
              <a:t>розстріляне</a:t>
            </a:r>
            <a:r>
              <a:rPr lang="ru-RU" sz="1600" dirty="0"/>
              <a:t>, </a:t>
            </a:r>
            <a:r>
              <a:rPr lang="ru-RU" sz="1600" dirty="0" err="1"/>
              <a:t>вивезене</a:t>
            </a:r>
            <a:r>
              <a:rPr lang="ru-RU" sz="1600" dirty="0"/>
              <a:t> на </a:t>
            </a:r>
            <a:r>
              <a:rPr lang="ru-RU" sz="1600" dirty="0" err="1"/>
              <a:t>каторжні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r>
              <a:rPr lang="ru-RU" sz="1600" dirty="0"/>
              <a:t> до </a:t>
            </a:r>
            <a:r>
              <a:rPr lang="ru-RU" sz="1600" dirty="0" err="1"/>
              <a:t>фашистської</a:t>
            </a:r>
            <a:r>
              <a:rPr lang="ru-RU" sz="1600" dirty="0"/>
              <a:t> </a:t>
            </a:r>
            <a:r>
              <a:rPr lang="ru-RU" sz="1600" dirty="0" err="1"/>
              <a:t>Німеччини</a:t>
            </a:r>
            <a:r>
              <a:rPr lang="ru-RU" sz="1600" dirty="0"/>
              <a:t> </a:t>
            </a:r>
            <a:r>
              <a:rPr lang="ru-RU" sz="1600" dirty="0" err="1"/>
              <a:t>мирне</a:t>
            </a:r>
            <a:r>
              <a:rPr lang="ru-RU" sz="1600" dirty="0"/>
              <a:t> </a:t>
            </a:r>
            <a:r>
              <a:rPr lang="ru-RU" sz="1600" dirty="0" err="1"/>
              <a:t>населення</a:t>
            </a:r>
            <a:r>
              <a:rPr lang="ru-RU" sz="1600" dirty="0"/>
              <a:t>. З часу </a:t>
            </a:r>
            <a:r>
              <a:rPr lang="ru-RU" sz="1600" dirty="0" err="1"/>
              <a:t>закінчення</a:t>
            </a:r>
            <a:r>
              <a:rPr lang="ru-RU" sz="1600" dirty="0"/>
              <a:t> </a:t>
            </a:r>
            <a:r>
              <a:rPr lang="ru-RU" sz="1600" dirty="0" err="1"/>
              <a:t>Другої</a:t>
            </a:r>
            <a:r>
              <a:rPr lang="ru-RU" sz="1600" dirty="0"/>
              <a:t> </a:t>
            </a:r>
            <a:r>
              <a:rPr lang="ru-RU" sz="1600" dirty="0" err="1"/>
              <a:t>світової</a:t>
            </a:r>
            <a:r>
              <a:rPr lang="ru-RU" sz="1600" dirty="0"/>
              <a:t> </a:t>
            </a:r>
            <a:r>
              <a:rPr lang="ru-RU" sz="1600" dirty="0" err="1"/>
              <a:t>війни</a:t>
            </a:r>
            <a:r>
              <a:rPr lang="ru-RU" sz="1600" dirty="0"/>
              <a:t> минуло </a:t>
            </a:r>
            <a:r>
              <a:rPr lang="ru-RU" sz="1600" dirty="0" err="1"/>
              <a:t>більше</a:t>
            </a:r>
            <a:r>
              <a:rPr lang="ru-RU" sz="1600" dirty="0"/>
              <a:t>, </a:t>
            </a:r>
            <a:r>
              <a:rPr lang="ru-RU" sz="1600" dirty="0" err="1"/>
              <a:t>ніж</a:t>
            </a:r>
            <a:r>
              <a:rPr lang="ru-RU" sz="1600" dirty="0"/>
              <a:t> </a:t>
            </a:r>
            <a:r>
              <a:rPr lang="ru-RU" sz="1600" dirty="0" err="1"/>
              <a:t>півстоліття</a:t>
            </a:r>
            <a:r>
              <a:rPr lang="ru-RU" sz="1600" dirty="0"/>
              <a:t>, але </a:t>
            </a:r>
            <a:r>
              <a:rPr lang="ru-RU" sz="1600" dirty="0" err="1"/>
              <a:t>точних</a:t>
            </a:r>
            <a:r>
              <a:rPr lang="ru-RU" sz="1600" dirty="0"/>
              <a:t> </a:t>
            </a:r>
            <a:r>
              <a:rPr lang="ru-RU" sz="1600" dirty="0" err="1"/>
              <a:t>відомостей</a:t>
            </a:r>
            <a:r>
              <a:rPr lang="ru-RU" sz="1600" dirty="0"/>
              <a:t> про </a:t>
            </a:r>
            <a:r>
              <a:rPr lang="ru-RU" sz="1600" dirty="0" err="1"/>
              <a:t>людські</a:t>
            </a:r>
            <a:r>
              <a:rPr lang="ru-RU" sz="1600" dirty="0"/>
              <a:t> </a:t>
            </a:r>
            <a:r>
              <a:rPr lang="ru-RU" sz="1600" dirty="0" err="1"/>
              <a:t>втрати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у </a:t>
            </a:r>
            <a:r>
              <a:rPr lang="ru-RU" sz="1600" dirty="0" err="1"/>
              <a:t>воєнному</a:t>
            </a:r>
            <a:r>
              <a:rPr lang="ru-RU" sz="1600" dirty="0"/>
              <a:t> </a:t>
            </a:r>
            <a:r>
              <a:rPr lang="ru-RU" sz="1600" dirty="0" err="1"/>
              <a:t>вогнищі</a:t>
            </a:r>
            <a:r>
              <a:rPr lang="ru-RU" sz="1600" dirty="0"/>
              <a:t> </a:t>
            </a:r>
            <a:r>
              <a:rPr lang="ru-RU" sz="1600" dirty="0" err="1"/>
              <a:t>немає</a:t>
            </a:r>
            <a:r>
              <a:rPr lang="ru-RU" sz="1600" dirty="0" smtClean="0"/>
              <a:t>.</a:t>
            </a:r>
            <a:endParaRPr lang="uk-UA" sz="1600" dirty="0"/>
          </a:p>
          <a:p>
            <a:pPr marL="137160" indent="0">
              <a:buNone/>
            </a:pPr>
            <a:r>
              <a:rPr lang="ru-RU" sz="1600" dirty="0" smtClean="0"/>
              <a:t>	</a:t>
            </a:r>
            <a:r>
              <a:rPr lang="ru-RU" sz="1600" dirty="0" err="1" smtClean="0"/>
              <a:t>Україна</a:t>
            </a:r>
            <a:r>
              <a:rPr lang="ru-RU" sz="1600" dirty="0" smtClean="0"/>
              <a:t> </a:t>
            </a:r>
            <a:r>
              <a:rPr lang="ru-RU" sz="1600" dirty="0" err="1"/>
              <a:t>зробила</a:t>
            </a:r>
            <a:r>
              <a:rPr lang="ru-RU" sz="1600" dirty="0"/>
              <a:t> </a:t>
            </a:r>
            <a:r>
              <a:rPr lang="ru-RU" sz="1600" dirty="0" err="1"/>
              <a:t>винятково</a:t>
            </a:r>
            <a:r>
              <a:rPr lang="ru-RU" sz="1600" dirty="0"/>
              <a:t> </a:t>
            </a:r>
            <a:r>
              <a:rPr lang="ru-RU" sz="1600" dirty="0" err="1"/>
              <a:t>важливий</a:t>
            </a:r>
            <a:r>
              <a:rPr lang="ru-RU" sz="1600" dirty="0"/>
              <a:t> </a:t>
            </a:r>
            <a:r>
              <a:rPr lang="ru-RU" sz="1600" dirty="0" err="1"/>
              <a:t>внесок</a:t>
            </a:r>
            <a:r>
              <a:rPr lang="ru-RU" sz="1600" dirty="0"/>
              <a:t> у перемогу держав </a:t>
            </a:r>
            <a:r>
              <a:rPr lang="ru-RU" sz="1600" dirty="0" err="1"/>
              <a:t>антигітлерівської</a:t>
            </a:r>
            <a:r>
              <a:rPr lang="ru-RU" sz="1600" dirty="0"/>
              <a:t> </a:t>
            </a:r>
            <a:r>
              <a:rPr lang="ru-RU" sz="1600" dirty="0" err="1"/>
              <a:t>коаліції</a:t>
            </a:r>
            <a:r>
              <a:rPr lang="ru-RU" sz="1600" dirty="0"/>
              <a:t>. </a:t>
            </a:r>
            <a:r>
              <a:rPr lang="ru-RU" sz="1600" dirty="0" err="1"/>
              <a:t>Із</a:t>
            </a:r>
            <a:r>
              <a:rPr lang="ru-RU" sz="1600" dirty="0"/>
              <a:t> 7 млн. </a:t>
            </a:r>
            <a:r>
              <a:rPr lang="ru-RU" sz="1600" dirty="0" err="1"/>
              <a:t>орденів</a:t>
            </a:r>
            <a:r>
              <a:rPr lang="ru-RU" sz="1600" dirty="0"/>
              <a:t> і медалей, </a:t>
            </a:r>
            <a:r>
              <a:rPr lang="ru-RU" sz="1600" dirty="0" err="1"/>
              <a:t>вручених</a:t>
            </a:r>
            <a:r>
              <a:rPr lang="ru-RU" sz="1600" dirty="0"/>
              <a:t> солдатам і </a:t>
            </a:r>
            <a:r>
              <a:rPr lang="ru-RU" sz="1600" dirty="0" err="1"/>
              <a:t>офіцерам</a:t>
            </a:r>
            <a:r>
              <a:rPr lang="ru-RU" sz="1600" dirty="0"/>
              <a:t> </a:t>
            </a:r>
            <a:r>
              <a:rPr lang="ru-RU" sz="1600" dirty="0" err="1"/>
              <a:t>Радянської</a:t>
            </a:r>
            <a:r>
              <a:rPr lang="ru-RU" sz="1600" dirty="0"/>
              <a:t> </a:t>
            </a:r>
            <a:r>
              <a:rPr lang="ru-RU" sz="1600" dirty="0" err="1"/>
              <a:t>армії</a:t>
            </a:r>
            <a:r>
              <a:rPr lang="ru-RU" sz="1600" dirty="0"/>
              <a:t>, 2,5 млн. одержали </a:t>
            </a:r>
            <a:r>
              <a:rPr lang="ru-RU" sz="1600" dirty="0" err="1"/>
              <a:t>жителі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. </a:t>
            </a:r>
            <a:r>
              <a:rPr lang="ru-RU" sz="1600" dirty="0"/>
              <a:t/>
            </a:r>
            <a:br>
              <a:rPr lang="ru-RU" sz="1600" dirty="0"/>
            </a:br>
            <a:endParaRPr lang="uk-UA" sz="1600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uk-UA" dirty="0"/>
          </a:p>
          <a:p>
            <a:pPr marL="137160" indent="0">
              <a:buNone/>
            </a:pPr>
            <a:endParaRPr lang="uk-UA" dirty="0" smtClean="0"/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8" y="3645024"/>
            <a:ext cx="444500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3864474" cy="291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700" b="1" dirty="0"/>
              <a:t>Перша  світова </a:t>
            </a:r>
            <a:r>
              <a:rPr lang="uk-UA" sz="2700" b="1" dirty="0" smtClean="0"/>
              <a:t>війна</a:t>
            </a:r>
            <a:br>
              <a:rPr lang="uk-UA" sz="2700" b="1" dirty="0" smtClean="0"/>
            </a:br>
            <a:r>
              <a:rPr lang="uk-UA" sz="2700" b="1" dirty="0" smtClean="0"/>
              <a:t> </a:t>
            </a:r>
            <a:r>
              <a:rPr lang="uk-UA" sz="2700" b="1" dirty="0"/>
              <a:t>( 28 липня 1914 – 11 листопада 1918 )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96" y="1600200"/>
            <a:ext cx="6439008" cy="4708525"/>
          </a:xfrm>
        </p:spPr>
      </p:pic>
    </p:spTree>
    <p:extLst>
      <p:ext uri="{BB962C8B-B14F-4D97-AF65-F5344CB8AC3E}">
        <p14:creationId xmlns:p14="http://schemas.microsoft.com/office/powerpoint/2010/main" val="19038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192728"/>
          </a:xfrm>
          <a:scene3d>
            <a:camera prst="perspectiveHeroicExtremeRightFacing"/>
            <a:lightRig rig="threePt" dir="t"/>
          </a:scene3d>
        </p:spPr>
        <p:txBody>
          <a:bodyPr>
            <a:normAutofit/>
          </a:bodyPr>
          <a:lstStyle/>
          <a:p>
            <a:pPr marL="137160" indent="0">
              <a:buNone/>
            </a:pPr>
            <a:endParaRPr lang="uk-UA" sz="6600" dirty="0" smtClean="0">
              <a:solidFill>
                <a:srgbClr val="C00000"/>
              </a:solidFill>
            </a:endParaRPr>
          </a:p>
          <a:p>
            <a:pPr marL="137160" indent="0">
              <a:buNone/>
            </a:pPr>
            <a:endParaRPr lang="uk-UA" sz="66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-2090" r="2921" b="1"/>
          <a:stretch/>
        </p:blipFill>
        <p:spPr>
          <a:xfrm>
            <a:off x="1" y="-83615"/>
            <a:ext cx="9143999" cy="6957392"/>
          </a:xfrm>
          <a:prstGeom prst="rect">
            <a:avLst/>
          </a:prstGeom>
        </p:spPr>
      </p:pic>
      <p:pic>
        <p:nvPicPr>
          <p:cNvPr id="7" name="af2f5fe08fb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8640960" cy="6408712"/>
          </a:xfrm>
        </p:spPr>
        <p:txBody>
          <a:bodyPr/>
          <a:lstStyle/>
          <a:p>
            <a:pPr algn="ctr"/>
            <a:r>
              <a:rPr lang="uk-UA" b="1" dirty="0"/>
              <a:t>Учасники </a:t>
            </a:r>
            <a:r>
              <a:rPr lang="uk-UA" b="1" dirty="0" smtClean="0"/>
              <a:t>війни</a:t>
            </a:r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ru-RU" dirty="0"/>
          </a:p>
          <a:p>
            <a:r>
              <a:rPr lang="en-US" b="1" i="1" dirty="0" smtClean="0">
                <a:latin typeface="Bodoni MT Condensed" pitchFamily="18" charset="0"/>
              </a:rPr>
              <a:t>	</a:t>
            </a:r>
            <a:r>
              <a:rPr lang="uk-UA" b="1" i="1" dirty="0" smtClean="0"/>
              <a:t>Центральні </a:t>
            </a:r>
            <a:r>
              <a:rPr lang="uk-UA" b="1" i="1" dirty="0"/>
              <a:t>держави</a:t>
            </a:r>
            <a:r>
              <a:rPr lang="uk-UA" b="1" dirty="0"/>
              <a:t> : Німеччина, Австро-Угорщина, Османська імперія, Болгарія</a:t>
            </a:r>
            <a:r>
              <a:rPr lang="uk-UA" b="1" dirty="0" smtClean="0"/>
              <a:t>.</a:t>
            </a:r>
            <a:endParaRPr lang="en-US" b="1" dirty="0" smtClean="0">
              <a:latin typeface="Bodoni MT Condensed" pitchFamily="18" charset="0"/>
            </a:endParaRPr>
          </a:p>
          <a:p>
            <a:endParaRPr lang="ru-RU" dirty="0"/>
          </a:p>
          <a:p>
            <a:r>
              <a:rPr lang="en-US" b="1" i="1" dirty="0" smtClean="0">
                <a:latin typeface="Bodoni MT Condensed" pitchFamily="18" charset="0"/>
              </a:rPr>
              <a:t>	</a:t>
            </a:r>
            <a:r>
              <a:rPr lang="uk-UA" b="1" i="1" dirty="0" smtClean="0"/>
              <a:t>Антанта</a:t>
            </a:r>
            <a:r>
              <a:rPr lang="uk-UA" b="1" dirty="0" smtClean="0"/>
              <a:t> </a:t>
            </a:r>
            <a:r>
              <a:rPr lang="uk-UA" b="1" dirty="0"/>
              <a:t>: Росія</a:t>
            </a:r>
            <a:r>
              <a:rPr lang="uk-UA" b="1" dirty="0" smtClean="0"/>
              <a:t>,</a:t>
            </a:r>
            <a:r>
              <a:rPr lang="en-US" b="1" dirty="0" smtClean="0">
                <a:latin typeface="Bodoni MT Condensed" pitchFamily="18" charset="0"/>
              </a:rPr>
              <a:t> </a:t>
            </a:r>
            <a:r>
              <a:rPr lang="uk-UA" b="1" dirty="0" smtClean="0"/>
              <a:t>Франція</a:t>
            </a:r>
            <a:r>
              <a:rPr lang="uk-UA" b="1" dirty="0"/>
              <a:t>, Великобританія.</a:t>
            </a:r>
            <a:endParaRPr lang="ru-RU" dirty="0"/>
          </a:p>
          <a:p>
            <a:endParaRPr lang="en-US" b="1" i="1" dirty="0" smtClean="0">
              <a:latin typeface="Bodoni MT Condensed" pitchFamily="18" charset="0"/>
            </a:endParaRPr>
          </a:p>
          <a:p>
            <a:r>
              <a:rPr lang="en-US" b="1" i="1" dirty="0" smtClean="0">
                <a:latin typeface="Bodoni MT Condensed" pitchFamily="18" charset="0"/>
              </a:rPr>
              <a:t>	</a:t>
            </a:r>
            <a:r>
              <a:rPr lang="uk-UA" b="1" i="1" dirty="0" smtClean="0"/>
              <a:t>Союзники </a:t>
            </a:r>
            <a:r>
              <a:rPr lang="uk-UA" b="1" i="1" dirty="0"/>
              <a:t>Антанти</a:t>
            </a:r>
            <a:r>
              <a:rPr lang="uk-UA" b="1" dirty="0"/>
              <a:t> (підтримали Антанту у війну</a:t>
            </a:r>
            <a:r>
              <a:rPr lang="uk-UA" b="1" dirty="0" smtClean="0"/>
              <a:t>)</a:t>
            </a:r>
            <a:r>
              <a:rPr lang="en-US" b="1" dirty="0" smtClean="0">
                <a:latin typeface="Bodoni MT Condensed" pitchFamily="18" charset="0"/>
              </a:rPr>
              <a:t> </a:t>
            </a:r>
            <a:r>
              <a:rPr lang="uk-UA" b="1" dirty="0" smtClean="0"/>
              <a:t>: </a:t>
            </a:r>
            <a:r>
              <a:rPr lang="uk-UA" b="1" dirty="0"/>
              <a:t>США, </a:t>
            </a:r>
            <a:r>
              <a:rPr lang="uk-UA" b="1" dirty="0" smtClean="0"/>
              <a:t>Японія,Сербія</a:t>
            </a:r>
            <a:r>
              <a:rPr lang="uk-UA" b="1" dirty="0"/>
              <a:t>, Італія ( брала участь у війні на боці Антанти з 1915 року, незважаючи на те </a:t>
            </a:r>
            <a:r>
              <a:rPr lang="uk-UA" b="1" dirty="0" smtClean="0"/>
              <a:t>,</a:t>
            </a:r>
            <a:r>
              <a:rPr lang="en-US" b="1" dirty="0" smtClean="0">
                <a:latin typeface="Bodoni MT Condensed" pitchFamily="18" charset="0"/>
              </a:rPr>
              <a:t> </a:t>
            </a:r>
            <a:r>
              <a:rPr lang="uk-UA" b="1" dirty="0" smtClean="0"/>
              <a:t>що </a:t>
            </a:r>
            <a:r>
              <a:rPr lang="uk-UA" b="1" dirty="0"/>
              <a:t>була членом Троїстого союзу </a:t>
            </a:r>
            <a:r>
              <a:rPr lang="uk-UA" b="1" dirty="0" smtClean="0"/>
              <a:t>)</a:t>
            </a:r>
            <a:r>
              <a:rPr lang="en-US" b="1" dirty="0" smtClean="0">
                <a:latin typeface="Bodoni MT Condensed" pitchFamily="18" charset="0"/>
              </a:rPr>
              <a:t> </a:t>
            </a:r>
            <a:r>
              <a:rPr lang="uk-UA" b="1" dirty="0" smtClean="0"/>
              <a:t>, </a:t>
            </a:r>
            <a:r>
              <a:rPr lang="uk-UA" b="1" dirty="0"/>
              <a:t>Чорногорія, Бельгія, Єгипет, Португалія, Румунія, Греція, Бразилія, Китай, Куба, Нікарагуа,Сіам, Гаїті, Ліберія, Панама, Гватемала, Гондурас, Коста-Ріка, Болівія, Домініканська республіка, Перу, Уругвай, Еквадор.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8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764704"/>
            <a:ext cx="8229600" cy="1143000"/>
          </a:xfrm>
        </p:spPr>
        <p:txBody>
          <a:bodyPr/>
          <a:lstStyle/>
          <a:p>
            <a:r>
              <a:rPr lang="ru-RU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Хронологія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ru-RU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оголошення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ru-RU" dirty="0" err="1">
                <a:solidFill>
                  <a:schemeClr val="bg1">
                    <a:lumMod val="85000"/>
                    <a:lumOff val="15000"/>
                  </a:schemeClr>
                </a:solidFill>
                <a:effectLst/>
              </a:rPr>
              <a:t>війни</a:t>
            </a:r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071640" cy="40324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64904"/>
            <a:ext cx="438832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04411"/>
            <a:ext cx="4382112" cy="44964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4096322" cy="17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95320" cy="765381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 Початок </a:t>
            </a:r>
            <a:r>
              <a:rPr lang="ru-RU" dirty="0" err="1">
                <a:effectLst/>
              </a:rPr>
              <a:t>Першої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світової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війни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686800" cy="619268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	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серпня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оголосила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Росії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в той же день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німці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без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жодного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оголошення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війни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вторглися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 Люксембург.</a:t>
            </a:r>
          </a:p>
          <a:p>
            <a:pPr marL="137160" indent="0">
              <a:buNone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	2 серпня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німецькі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війська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остаточно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окупували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Люксембург, і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Бельгії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був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висунутий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ультиматум про пропуск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німецьких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армій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до кордону з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Францією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роздуми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давалося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всього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12 годин.</a:t>
            </a: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645024"/>
            <a:ext cx="3883547" cy="28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39"/>
            <a:ext cx="8640960" cy="664758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	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серпня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оголосила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Франції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звинувативши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 "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організованих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нападах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повітряних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бомбардуваннях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" і "в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порушенні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бельгійського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нейтралітету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".</a:t>
            </a:r>
          </a:p>
          <a:p>
            <a:pPr marL="13716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3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серпня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відповіла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відмовою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 ультиматум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оголошує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Бельгії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13716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4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серпня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Німецькі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ринули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через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бельгійську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кордон. Король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Альберт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звернувся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по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допомогу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країн-гарантів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бельгійського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нейтралітету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Лондон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всупереч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своїм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попереднім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заявам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направив до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Берліна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ультиматум: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припинити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вторгнення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Бельгію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чи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Англія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оголосить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- на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Берліні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заявили про "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зраду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". 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Після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закінчення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терміну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ультиматуму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Великобританія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оголосила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направила на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допомогу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Франції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5,5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дивізій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3716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6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серпня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Австро-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Угорщина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оголосила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Росії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437112"/>
            <a:ext cx="3600400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1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552728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2400" dirty="0"/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Перша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світова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війна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Arial Black" pitchFamily="34" charset="0"/>
              </a:rPr>
              <a:t>почалася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Arial Black" pitchFamily="34" charset="0"/>
            </a:endParaRP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868711"/>
            <a:ext cx="5445224" cy="294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" y="2349752"/>
            <a:ext cx="336708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717033"/>
            <a:ext cx="4921898" cy="308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45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effectLst/>
              </a:rPr>
              <a:t>Військові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підсумки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48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Вступаючи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генеральні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штаби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воюючих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держав і, в першу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чергу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Німеччини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виходили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досвіду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попередніх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воєн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перемога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яких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вирішувалася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зламанням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армії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військової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могутності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супротивника.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Ця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ж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показала,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відтепер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світові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будуть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носити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тотальний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характер з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залученням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всього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населення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напругою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всіх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моральних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військових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економічних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можливостей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государств.І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закінчитися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така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може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беззастережною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капітуляцією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переможеного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3716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Перша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світова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прискорила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розробку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нових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озброєнь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засобів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ведення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бою.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Вперше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використані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 танки,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хімічну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зброю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протигаз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зенітні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протитанкові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гармати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вогнемет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Широке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поширення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набули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літаки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кулемети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міномети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підводні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човни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 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торпедні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катери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Різко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зросла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вогнева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міць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З'явилися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нові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види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артилерії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зенітна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протитанкова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супроводу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піхоти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Авіація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стала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самостійним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родом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який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став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підрозділятися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розвідувальну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винищувальну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бомбардувальної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Виникли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танкові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хімічні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ППО,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морська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авіація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Збільшилася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роль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інженерних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знизилася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роль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кавалерії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з'явилася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«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окопна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тактика 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ведення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з метою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вимотування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противника, 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виснаження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економіки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працює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військові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замовлення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>
                <a:latin typeface="Arial" pitchFamily="34" charset="0"/>
                <a:cs typeface="Arial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362</TotalTime>
  <Words>879</Words>
  <Application>Microsoft Office PowerPoint</Application>
  <PresentationFormat>Экран (4:3)</PresentationFormat>
  <Paragraphs>141</Paragraphs>
  <Slides>20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Презентация PowerPoint</vt:lpstr>
      <vt:lpstr>Перша  світова війна  ( 28 липня 1914 – 11 листопада 1918 ) </vt:lpstr>
      <vt:lpstr>Презентация PowerPoint</vt:lpstr>
      <vt:lpstr>Хронологія оголошення війни</vt:lpstr>
      <vt:lpstr>Презентация PowerPoint</vt:lpstr>
      <vt:lpstr> Початок Першої світової війни </vt:lpstr>
      <vt:lpstr>Презентация PowerPoint</vt:lpstr>
      <vt:lpstr>Презентация PowerPoint</vt:lpstr>
      <vt:lpstr>Військові підсумки </vt:lpstr>
      <vt:lpstr>Економічні підсумки   Грандіозний масштаб і затяжний характер Першої світової війни призвели до безпрецедентної для індустріальних держав мілітаризації економіки. Це вплинуло на хід розвитку економіки всіх великих індустріальних держав у період між двома світовими війнами: посилення державного регулювання і планування економіки, формування військово-промислових комплексів, прискорення розвитку загальнонаціональних економічних інфраструктур (енергосистеми, мережа доріг з твердим покриттям і т. п.) , зростання частки виробництв оборонної продукції та продукції подвійного призначення.              </vt:lpstr>
      <vt:lpstr>Втрати у Першій світовій війні  Втрати збройних сил усіх держав-учасниць світової війни склали близько 10 мільйонів чоловік. До цих пір немає узагальнених даних по втратах мирного населення від впливу бойових засобів. Голод і епідемії, заподіяні війною, стали причиною загибелі, як мінімум, 20 мільйонів чоловік.           </vt:lpstr>
      <vt:lpstr>Друга світова війна  (1939 – 1945)</vt:lpstr>
      <vt:lpstr>         Друга світова війна – це війна двох світових військово-політичних коаліцій, яка стала найбільшою війною в історії людства. У війні брало участь 72 держави, що існували на той момент (80% населення земної кулі). Бойові дії велися на території трьох континентів і у водах чотирьох океанів. Це був єдиний конфлікт з використанням атомної зброї.</vt:lpstr>
      <vt:lpstr>Презентация PowerPoint</vt:lpstr>
      <vt:lpstr>Презентация PowerPoint</vt:lpstr>
      <vt:lpstr> Цікаві факти</vt:lpstr>
      <vt:lpstr>Презентация PowerPoint</vt:lpstr>
      <vt:lpstr>Втрати у другій світовій війні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25</cp:revision>
  <dcterms:created xsi:type="dcterms:W3CDTF">2013-02-19T14:21:21Z</dcterms:created>
  <dcterms:modified xsi:type="dcterms:W3CDTF">2013-05-03T15:11:54Z</dcterms:modified>
</cp:coreProperties>
</file>