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sz="1800" dirty="0" err="1" smtClean="0"/>
              <a:t>Підготувала</a:t>
            </a:r>
            <a:r>
              <a:rPr lang="ru-RU" sz="1800" dirty="0" smtClean="0"/>
              <a:t> </a:t>
            </a:r>
            <a:r>
              <a:rPr lang="ru-RU" sz="1800" dirty="0" err="1" smtClean="0"/>
              <a:t>учениця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smtClean="0"/>
              <a:t>11 </a:t>
            </a:r>
            <a:r>
              <a:rPr lang="ru-RU" sz="1800" dirty="0" err="1" smtClean="0"/>
              <a:t>класу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Розумівської</a:t>
            </a:r>
            <a:r>
              <a:rPr lang="ru-RU" sz="1800" dirty="0" smtClean="0"/>
              <a:t> ЗОШ</a:t>
            </a:r>
            <a:br>
              <a:rPr lang="ru-RU" sz="1800" dirty="0" smtClean="0"/>
            </a:br>
            <a:r>
              <a:rPr lang="ru-RU" sz="1800" dirty="0" smtClean="0"/>
              <a:t>Хижняк </a:t>
            </a:r>
            <a:r>
              <a:rPr lang="ru-RU" sz="1800" dirty="0" err="1" smtClean="0"/>
              <a:t>Тетяна</a:t>
            </a:r>
            <a:r>
              <a:rPr lang="ru-RU" sz="1800" dirty="0" smtClean="0"/>
              <a:t> </a:t>
            </a:r>
          </a:p>
          <a:p>
            <a:pPr algn="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Україна</a:t>
            </a:r>
            <a:r>
              <a:rPr lang="ru-RU" dirty="0" smtClean="0"/>
              <a:t> в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повоєнні</a:t>
            </a:r>
            <a:r>
              <a:rPr lang="ru-RU" dirty="0" smtClean="0"/>
              <a:t> роки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</a:t>
            </a:r>
            <a:r>
              <a:rPr lang="ru-RU" sz="24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Позитивні</a:t>
            </a:r>
            <a:r>
              <a:rPr lang="ru-RU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значення</a:t>
            </a:r>
            <a:r>
              <a:rPr lang="ru-RU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цього </a:t>
            </a:r>
            <a:r>
              <a:rPr lang="ru-RU" sz="24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періоду</a:t>
            </a:r>
            <a:endParaRPr lang="ru-RU" sz="24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ru-RU" sz="2000" dirty="0" smtClean="0"/>
          </a:p>
          <a:p>
            <a:r>
              <a:rPr lang="ru-RU" sz="2000" dirty="0" err="1" smtClean="0"/>
              <a:t>Основні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напрями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відбудови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викладені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законі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п’ятирічний</a:t>
            </a:r>
            <a:r>
              <a:rPr lang="ru-RU" sz="2000" dirty="0" smtClean="0"/>
              <a:t> план на 1946—1950 </a:t>
            </a:r>
            <a:r>
              <a:rPr lang="ru-RU" sz="2000" dirty="0" err="1" smtClean="0"/>
              <a:t>рр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Особлива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увага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приділялась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відродженню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 і </a:t>
            </a:r>
            <a:r>
              <a:rPr lang="ru-RU" sz="2000" dirty="0" err="1" smtClean="0"/>
              <a:t>залізничного</a:t>
            </a:r>
            <a:r>
              <a:rPr lang="ru-RU" sz="2000" dirty="0" smtClean="0"/>
              <a:t> транспорту, </a:t>
            </a:r>
            <a:r>
              <a:rPr lang="ru-RU" sz="2000" dirty="0" err="1" smtClean="0"/>
              <a:t>вугільної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республіки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У 1945—1946 </a:t>
            </a:r>
            <a:r>
              <a:rPr lang="ru-RU" sz="2000" dirty="0" err="1" smtClean="0"/>
              <a:t>рр</a:t>
            </a:r>
            <a:r>
              <a:rPr lang="ru-RU" sz="2000" dirty="0" smtClean="0"/>
              <a:t>. </a:t>
            </a:r>
            <a:r>
              <a:rPr lang="ru-RU" sz="2000" dirty="0" err="1" smtClean="0"/>
              <a:t>Україна</a:t>
            </a:r>
            <a:r>
              <a:rPr lang="ru-RU" sz="2000" dirty="0" smtClean="0"/>
              <a:t> одержала </a:t>
            </a:r>
            <a:r>
              <a:rPr lang="ru-RU" sz="2000" dirty="0" err="1" smtClean="0"/>
              <a:t>устаткування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десятків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заводів</a:t>
            </a:r>
            <a:r>
              <a:rPr lang="ru-RU" sz="2000" dirty="0" smtClean="0"/>
              <a:t>, </a:t>
            </a:r>
            <a:r>
              <a:rPr lang="ru-RU" sz="2000" dirty="0" err="1" smtClean="0"/>
              <a:t>демонтованих</a:t>
            </a:r>
            <a:r>
              <a:rPr lang="ru-RU" sz="2000" dirty="0" smtClean="0"/>
              <a:t> у </a:t>
            </a:r>
            <a:r>
              <a:rPr lang="ru-RU" sz="2000" dirty="0" err="1" smtClean="0"/>
              <a:t>радянській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зоні</a:t>
            </a:r>
            <a:r>
              <a:rPr lang="ru-RU" sz="2000" dirty="0" smtClean="0"/>
              <a:t> </a:t>
            </a:r>
            <a:r>
              <a:rPr lang="ru-RU" sz="2000" dirty="0" err="1" smtClean="0"/>
              <a:t>окупації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Німеччини</a:t>
            </a:r>
            <a:r>
              <a:rPr lang="ru-RU" sz="2000" dirty="0" smtClean="0"/>
              <a:t>. </a:t>
            </a:r>
            <a:endParaRPr lang="ru-RU" sz="2000" dirty="0" smtClean="0"/>
          </a:p>
          <a:p>
            <a:r>
              <a:rPr lang="ru-RU" sz="2000" dirty="0" smtClean="0"/>
              <a:t>До </a:t>
            </a:r>
            <a:r>
              <a:rPr lang="ru-RU" sz="2000" dirty="0" err="1" smtClean="0"/>
              <a:t>кінця</a:t>
            </a:r>
            <a:r>
              <a:rPr lang="ru-RU" sz="2000" dirty="0" smtClean="0"/>
              <a:t> 1945 р. було </a:t>
            </a:r>
            <a:r>
              <a:rPr lang="ru-RU" sz="2000" dirty="0" err="1" smtClean="0"/>
              <a:t>відновлено</a:t>
            </a:r>
            <a:r>
              <a:rPr lang="ru-RU" sz="2000" dirty="0" smtClean="0"/>
              <a:t> </a:t>
            </a:r>
            <a:r>
              <a:rPr lang="ru-RU" sz="2000" dirty="0" err="1" smtClean="0"/>
              <a:t>близько</a:t>
            </a:r>
            <a:r>
              <a:rPr lang="ru-RU" sz="2000" dirty="0" smtClean="0"/>
              <a:t> </a:t>
            </a:r>
            <a:r>
              <a:rPr lang="ru-RU" sz="2000" dirty="0" err="1" smtClean="0"/>
              <a:t>третини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довоєнного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індустріального</a:t>
            </a:r>
            <a:r>
              <a:rPr lang="ru-RU" sz="2000" dirty="0" smtClean="0"/>
              <a:t> виробництва </a:t>
            </a:r>
            <a:r>
              <a:rPr lang="ru-RU" sz="2000" dirty="0" err="1" smtClean="0"/>
              <a:t>республіки</a:t>
            </a:r>
            <a:r>
              <a:rPr lang="ru-RU" sz="2000" dirty="0" smtClean="0"/>
              <a:t>. У перший </a:t>
            </a:r>
            <a:r>
              <a:rPr lang="ru-RU" sz="2000" dirty="0" err="1" smtClean="0"/>
              <a:t>післявоєнний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рік</a:t>
            </a:r>
            <a:r>
              <a:rPr lang="ru-RU" sz="2000" dirty="0" smtClean="0"/>
              <a:t> в основному </a:t>
            </a:r>
            <a:r>
              <a:rPr lang="ru-RU" sz="2000" dirty="0" err="1" smtClean="0"/>
              <a:t>завершилося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переведення</a:t>
            </a:r>
            <a:r>
              <a:rPr lang="ru-RU" sz="2000" dirty="0" smtClean="0"/>
              <a:t> виробництва на </a:t>
            </a:r>
            <a:r>
              <a:rPr lang="ru-RU" sz="2000" dirty="0" err="1" smtClean="0"/>
              <a:t>випуск</a:t>
            </a:r>
            <a:r>
              <a:rPr lang="ru-RU" sz="2000" dirty="0" smtClean="0"/>
              <a:t> </a:t>
            </a:r>
            <a:r>
              <a:rPr lang="ru-RU" sz="2000" dirty="0" err="1" smtClean="0"/>
              <a:t>мирної</a:t>
            </a:r>
            <a:r>
              <a:rPr lang="ru-RU" sz="2000" dirty="0" smtClean="0"/>
              <a:t> продукції.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</a:t>
            </a:r>
            <a:r>
              <a:rPr lang="ru-RU" sz="3600" b="1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Відбудова</a:t>
            </a:r>
            <a:r>
              <a:rPr lang="ru-RU" sz="36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народного </a:t>
            </a:r>
            <a:r>
              <a:rPr lang="ru-RU" sz="3600" b="1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гоподарства</a:t>
            </a:r>
            <a:endParaRPr lang="ru-RU" sz="3600" b="1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  </a:t>
            </a:r>
            <a:r>
              <a:rPr lang="ru-RU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Негативні </a:t>
            </a:r>
            <a:r>
              <a:rPr lang="ru-RU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значення</a:t>
            </a:r>
            <a:r>
              <a:rPr lang="ru-RU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цього </a:t>
            </a:r>
            <a:r>
              <a:rPr lang="ru-RU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періоду</a:t>
            </a:r>
            <a:endParaRPr lang="ru-RU" sz="36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ru-RU" sz="2800" dirty="0" smtClean="0"/>
              <a:t>      </a:t>
            </a:r>
            <a:r>
              <a:rPr lang="ru-RU" sz="2000" dirty="0" err="1" smtClean="0"/>
              <a:t>Відбудова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відбувалася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виключно</a:t>
            </a:r>
            <a:r>
              <a:rPr lang="ru-RU" sz="2000" dirty="0" smtClean="0"/>
              <a:t> за </a:t>
            </a:r>
            <a:r>
              <a:rPr lang="ru-RU" sz="2000" dirty="0" err="1" smtClean="0"/>
              <a:t>рахунок</a:t>
            </a:r>
            <a:r>
              <a:rPr lang="ru-RU" sz="2000" dirty="0" smtClean="0"/>
              <a:t> зусиль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 і </a:t>
            </a:r>
            <a:r>
              <a:rPr lang="ru-RU" sz="2000" dirty="0" err="1" smtClean="0"/>
              <a:t>примусових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заходів</a:t>
            </a:r>
            <a:r>
              <a:rPr lang="ru-RU" sz="2000" dirty="0" smtClean="0"/>
              <a:t> уряду </a:t>
            </a:r>
            <a:r>
              <a:rPr lang="ru-RU" sz="2000" dirty="0" err="1" smtClean="0"/>
              <a:t>щодо</a:t>
            </a:r>
            <a:r>
              <a:rPr lang="ru-RU" sz="2000" dirty="0" smtClean="0"/>
              <a:t> нього. </a:t>
            </a:r>
            <a:r>
              <a:rPr lang="ru-RU" sz="2000" dirty="0" err="1" smtClean="0"/>
              <a:t>Знову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вводилася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примусова</a:t>
            </a:r>
            <a:r>
              <a:rPr lang="ru-RU" sz="2000" dirty="0" smtClean="0"/>
              <a:t> </a:t>
            </a:r>
            <a:r>
              <a:rPr lang="ru-RU" sz="2000" dirty="0" err="1" smtClean="0"/>
              <a:t>трудова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повинність</a:t>
            </a:r>
            <a:r>
              <a:rPr lang="ru-RU" sz="2000" dirty="0" smtClean="0"/>
              <a:t>. </a:t>
            </a:r>
            <a:endParaRPr lang="ru-RU" sz="2000" dirty="0" smtClean="0"/>
          </a:p>
          <a:p>
            <a:r>
              <a:rPr lang="ru-RU" sz="2000" dirty="0" smtClean="0"/>
              <a:t>1947 р.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проведена </a:t>
            </a:r>
            <a:r>
              <a:rPr lang="ru-RU" sz="2000" dirty="0" err="1" smtClean="0"/>
              <a:t>грошова</a:t>
            </a:r>
            <a:r>
              <a:rPr lang="ru-RU" sz="2000" dirty="0" smtClean="0"/>
              <a:t> реформа, що мала на </a:t>
            </a:r>
            <a:r>
              <a:rPr lang="ru-RU" sz="2000" dirty="0" err="1" smtClean="0"/>
              <a:t>меті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примусове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вилучення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коштів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відбудову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. Ту саму мету </a:t>
            </a:r>
            <a:r>
              <a:rPr lang="ru-RU" sz="2000" dirty="0" err="1" smtClean="0"/>
              <a:t>мав</a:t>
            </a:r>
            <a:r>
              <a:rPr lang="ru-RU" sz="2000" dirty="0" smtClean="0"/>
              <a:t> і </a:t>
            </a:r>
            <a:r>
              <a:rPr lang="ru-RU" sz="2000" dirty="0" err="1" smtClean="0"/>
              <a:t>примусовий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займ</a:t>
            </a:r>
            <a:r>
              <a:rPr lang="ru-RU" sz="2000" dirty="0" smtClean="0"/>
              <a:t>, на який </a:t>
            </a:r>
            <a:r>
              <a:rPr lang="ru-RU" sz="2000" dirty="0" err="1" smtClean="0"/>
              <a:t>трудящі</a:t>
            </a:r>
            <a:r>
              <a:rPr lang="ru-RU" sz="2000" dirty="0" smtClean="0"/>
              <a:t> </a:t>
            </a:r>
            <a:r>
              <a:rPr lang="ru-RU" sz="2000" dirty="0" err="1" smtClean="0"/>
              <a:t>мусили</a:t>
            </a:r>
            <a:r>
              <a:rPr lang="ru-RU" sz="2000" dirty="0" smtClean="0"/>
              <a:t> </a:t>
            </a:r>
            <a:r>
              <a:rPr lang="ru-RU" sz="2000" dirty="0" err="1" smtClean="0"/>
              <a:t>жертвувати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щонайменше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місячну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заробітну</a:t>
            </a:r>
            <a:r>
              <a:rPr lang="ru-RU" sz="2000" dirty="0" smtClean="0"/>
              <a:t> плату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Зменшилися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посівні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площі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поголів'я</a:t>
            </a:r>
            <a:r>
              <a:rPr lang="ru-RU" sz="2000" dirty="0" smtClean="0"/>
              <a:t> </a:t>
            </a:r>
            <a:r>
              <a:rPr lang="ru-RU" sz="2000" dirty="0" err="1" smtClean="0"/>
              <a:t>худоби</a:t>
            </a:r>
            <a:r>
              <a:rPr lang="ru-RU" sz="2000" dirty="0" smtClean="0"/>
              <a:t>, </a:t>
            </a:r>
            <a:r>
              <a:rPr lang="ru-RU" sz="2000" dirty="0" err="1" smtClean="0"/>
              <a:t>знизилася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врожайність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сільськогосподарських</a:t>
            </a:r>
            <a:r>
              <a:rPr lang="ru-RU" sz="2000" dirty="0" smtClean="0"/>
              <a:t> культур і </a:t>
            </a:r>
            <a:r>
              <a:rPr lang="ru-RU" sz="2000" dirty="0" err="1" smtClean="0"/>
              <a:t>продуктивність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тваринництва</a:t>
            </a:r>
            <a:r>
              <a:rPr lang="ru-RU" sz="2000" dirty="0" smtClean="0"/>
              <a:t>. </a:t>
            </a:r>
            <a:endParaRPr lang="ru-RU" sz="2000" dirty="0" smtClean="0"/>
          </a:p>
          <a:p>
            <a:r>
              <a:rPr lang="ru-RU" sz="2000" dirty="0" smtClean="0"/>
              <a:t>1946 – 1947 – голод.</a:t>
            </a:r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/>
              <a:t>Відбудова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господарства</a:t>
            </a:r>
            <a:r>
              <a:rPr lang="ru-RU" sz="2000" dirty="0" smtClean="0"/>
              <a:t>, </a:t>
            </a:r>
            <a:r>
              <a:rPr lang="ru-RU" sz="2000" dirty="0" err="1" smtClean="0"/>
              <a:t>індустріалізація</a:t>
            </a:r>
            <a:endParaRPr lang="ru-RU" sz="2000" dirty="0" smtClean="0"/>
          </a:p>
          <a:p>
            <a:r>
              <a:rPr lang="ru-RU" sz="2000" dirty="0" err="1" smtClean="0"/>
              <a:t>Колективізація</a:t>
            </a:r>
            <a:r>
              <a:rPr lang="ru-RU" sz="2000" dirty="0" smtClean="0"/>
              <a:t> </a:t>
            </a:r>
          </a:p>
          <a:p>
            <a:r>
              <a:rPr lang="ru-RU" sz="2000" dirty="0" err="1" smtClean="0"/>
              <a:t>Перетворення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освітніх</a:t>
            </a:r>
            <a:r>
              <a:rPr lang="ru-RU" sz="2000" dirty="0" smtClean="0"/>
              <a:t> і </a:t>
            </a:r>
            <a:r>
              <a:rPr lang="ru-RU" sz="2000" dirty="0" err="1" smtClean="0"/>
              <a:t>культурних</a:t>
            </a:r>
            <a:r>
              <a:rPr lang="ru-RU" sz="2000" dirty="0" smtClean="0"/>
              <a:t> сферах </a:t>
            </a:r>
          </a:p>
          <a:p>
            <a:r>
              <a:rPr lang="ru-RU" sz="2000" dirty="0" err="1" smtClean="0"/>
              <a:t>Репресії</a:t>
            </a:r>
            <a:r>
              <a:rPr lang="ru-RU" sz="2000" dirty="0" smtClean="0"/>
              <a:t>, </a:t>
            </a:r>
            <a:r>
              <a:rPr lang="ru-RU" sz="2000" dirty="0" err="1" smtClean="0"/>
              <a:t>депортація</a:t>
            </a:r>
            <a:endParaRPr lang="ru-RU" sz="2000" dirty="0" smtClean="0"/>
          </a:p>
          <a:p>
            <a:r>
              <a:rPr lang="ru-RU" sz="2000" dirty="0" err="1" smtClean="0"/>
              <a:t>Ліквідування</a:t>
            </a:r>
            <a:r>
              <a:rPr lang="ru-RU" sz="2000" dirty="0" smtClean="0"/>
              <a:t> УГКЦ</a:t>
            </a:r>
          </a:p>
          <a:p>
            <a:r>
              <a:rPr lang="ru-RU" sz="2000" dirty="0" err="1" smtClean="0"/>
              <a:t>Бородьба</a:t>
            </a:r>
            <a:r>
              <a:rPr lang="ru-RU" sz="2000" dirty="0" smtClean="0"/>
              <a:t> за ОУН і УПА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Друга </a:t>
            </a:r>
            <a:r>
              <a:rPr lang="ru-RU" sz="4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хвиля</a:t>
            </a:r>
            <a:r>
              <a:rPr lang="ru-RU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«</a:t>
            </a:r>
            <a:r>
              <a:rPr lang="ru-RU" sz="4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радянізації</a:t>
            </a:r>
            <a:r>
              <a:rPr lang="ru-RU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» </a:t>
            </a:r>
            <a:r>
              <a:rPr lang="ru-RU" sz="4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західних</a:t>
            </a:r>
            <a:r>
              <a:rPr lang="ru-RU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облас</a:t>
            </a:r>
            <a:r>
              <a:rPr lang="ru-RU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тей</a:t>
            </a:r>
            <a:endParaRPr lang="ru-RU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Процес </a:t>
            </a:r>
            <a:r>
              <a:rPr lang="ru-RU" sz="2400" dirty="0" smtClean="0"/>
              <a:t>«</a:t>
            </a:r>
            <a:r>
              <a:rPr lang="ru-RU" sz="2400" dirty="0" err="1" smtClean="0"/>
              <a:t>радянізації</a:t>
            </a:r>
            <a:r>
              <a:rPr lang="ru-RU" sz="2400" dirty="0" smtClean="0"/>
              <a:t>» </a:t>
            </a:r>
            <a:r>
              <a:rPr lang="ru-RU" sz="2400" dirty="0" err="1" smtClean="0"/>
              <a:t>Західної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тривав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тлі</a:t>
            </a:r>
            <a:r>
              <a:rPr lang="ru-RU" sz="2400" dirty="0" smtClean="0"/>
              <a:t> </a:t>
            </a:r>
            <a:r>
              <a:rPr lang="ru-RU" sz="2400" dirty="0" err="1" smtClean="0"/>
              <a:t>братовбивчої</a:t>
            </a:r>
            <a:r>
              <a:rPr lang="ru-RU" sz="2400" dirty="0" smtClean="0"/>
              <a:t> </a:t>
            </a:r>
            <a:r>
              <a:rPr lang="ru-RU" sz="2400" dirty="0" err="1" smtClean="0"/>
              <a:t>війни</a:t>
            </a:r>
            <a:r>
              <a:rPr lang="ru-RU" sz="2400" dirty="0" smtClean="0"/>
              <a:t>, яка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спричинена</a:t>
            </a:r>
            <a:r>
              <a:rPr lang="ru-RU" sz="2400" dirty="0" smtClean="0"/>
              <a:t> </a:t>
            </a:r>
            <a:r>
              <a:rPr lang="ru-RU" sz="2400" dirty="0" err="1" smtClean="0"/>
              <a:t>антирадянським</a:t>
            </a:r>
            <a:r>
              <a:rPr lang="ru-RU" sz="2400" dirty="0" smtClean="0"/>
              <a:t> опором ОУН—УПА і в </a:t>
            </a:r>
            <a:r>
              <a:rPr lang="ru-RU" sz="2400" dirty="0" err="1" smtClean="0"/>
              <a:t>якій</a:t>
            </a:r>
            <a:r>
              <a:rPr lang="ru-RU" sz="2400" dirty="0" smtClean="0"/>
              <a:t> 1945—1950 </a:t>
            </a:r>
            <a:r>
              <a:rPr lang="ru-RU" sz="2400" dirty="0" err="1" smtClean="0"/>
              <a:t>рр</a:t>
            </a:r>
            <a:r>
              <a:rPr lang="ru-RU" sz="2400" dirty="0" smtClean="0"/>
              <a:t>. </a:t>
            </a:r>
            <a:r>
              <a:rPr lang="ru-RU" sz="2400" dirty="0" err="1" smtClean="0"/>
              <a:t>загинуло</a:t>
            </a:r>
            <a:r>
              <a:rPr lang="ru-RU" sz="2400" dirty="0" smtClean="0"/>
              <a:t> не менше </a:t>
            </a:r>
            <a:r>
              <a:rPr lang="ru-RU" sz="2400" dirty="0" err="1" smtClean="0"/>
              <a:t>півмільйона</a:t>
            </a:r>
            <a:r>
              <a:rPr lang="ru-RU" sz="2400" dirty="0" smtClean="0"/>
              <a:t> людей.</a:t>
            </a:r>
            <a:br>
              <a:rPr lang="ru-RU" sz="2400" dirty="0" smtClean="0"/>
            </a:br>
            <a:r>
              <a:rPr lang="ru-RU" sz="2400" dirty="0" err="1" smtClean="0"/>
              <a:t>Ускладнював</a:t>
            </a:r>
            <a:r>
              <a:rPr lang="ru-RU" sz="2400" dirty="0" smtClean="0"/>
              <a:t> </a:t>
            </a:r>
            <a:r>
              <a:rPr lang="ru-RU" sz="2400" dirty="0" err="1" smtClean="0"/>
              <a:t>ситуацію</a:t>
            </a:r>
            <a:r>
              <a:rPr lang="ru-RU" sz="2400" dirty="0" smtClean="0"/>
              <a:t> в </a:t>
            </a:r>
            <a:r>
              <a:rPr lang="ru-RU" sz="2400" dirty="0" err="1" smtClean="0"/>
              <a:t>регіоні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радянський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репресивний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апарат</a:t>
            </a:r>
            <a:r>
              <a:rPr lang="ru-RU" sz="2400" dirty="0" smtClean="0"/>
              <a:t>, який </a:t>
            </a:r>
            <a:r>
              <a:rPr lang="ru-RU" sz="2400" dirty="0" err="1" smtClean="0"/>
              <a:t>жорстоко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переслідував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жителів</a:t>
            </a:r>
            <a:r>
              <a:rPr lang="ru-RU" sz="2400" dirty="0" smtClean="0"/>
              <a:t> за </a:t>
            </a:r>
            <a:r>
              <a:rPr lang="ru-RU" sz="2400" dirty="0" err="1" smtClean="0"/>
              <a:t>підтримку</a:t>
            </a:r>
            <a:r>
              <a:rPr lang="ru-RU" sz="2400" dirty="0" smtClean="0"/>
              <a:t> </a:t>
            </a:r>
            <a:r>
              <a:rPr lang="ru-RU" sz="2400" dirty="0" err="1" smtClean="0"/>
              <a:t>оунівського</a:t>
            </a:r>
            <a:r>
              <a:rPr lang="ru-RU" sz="2400" dirty="0" smtClean="0"/>
              <a:t> опору і </a:t>
            </a:r>
            <a:r>
              <a:rPr lang="ru-RU" sz="2400" dirty="0" err="1" smtClean="0"/>
              <a:t>всіляко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намагався</a:t>
            </a:r>
            <a:r>
              <a:rPr lang="ru-RU" sz="2400" dirty="0" smtClean="0"/>
              <a:t> їх </a:t>
            </a:r>
            <a:r>
              <a:rPr lang="ru-RU" sz="2400" dirty="0" err="1" smtClean="0"/>
              <a:t>залякати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/>
              <a:t>Розпочався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новий</a:t>
            </a:r>
            <a:r>
              <a:rPr lang="ru-RU" sz="2000" dirty="0" smtClean="0"/>
              <a:t> виток </a:t>
            </a:r>
            <a:r>
              <a:rPr lang="ru-RU" sz="2000" dirty="0" err="1" smtClean="0"/>
              <a:t>репресій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військових</a:t>
            </a:r>
            <a:r>
              <a:rPr lang="ru-RU" sz="2000" dirty="0" smtClean="0"/>
              <a:t> і </a:t>
            </a:r>
            <a:r>
              <a:rPr lang="ru-RU" sz="2000" dirty="0" err="1" smtClean="0"/>
              <a:t>колишніх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військовополонених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діячів</a:t>
            </a:r>
            <a:r>
              <a:rPr lang="ru-RU" sz="2000" dirty="0" smtClean="0"/>
              <a:t> науки і </a:t>
            </a:r>
            <a:r>
              <a:rPr lang="ru-RU" sz="2000" dirty="0" err="1" smtClean="0"/>
              <a:t>культури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працівників</a:t>
            </a:r>
            <a:r>
              <a:rPr lang="ru-RU" sz="2000" dirty="0" smtClean="0"/>
              <a:t>. </a:t>
            </a:r>
            <a:endParaRPr lang="ru-RU" sz="2000" dirty="0" smtClean="0"/>
          </a:p>
          <a:p>
            <a:r>
              <a:rPr lang="ru-RU" sz="2000" dirty="0" err="1" smtClean="0"/>
              <a:t>Наслідки</a:t>
            </a:r>
            <a:r>
              <a:rPr lang="ru-RU" sz="2000" dirty="0" smtClean="0"/>
              <a:t> </a:t>
            </a:r>
            <a:r>
              <a:rPr lang="ru-RU" sz="2000" dirty="0" err="1" smtClean="0"/>
              <a:t>керівництва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по-жданівськи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виявилися</a:t>
            </a:r>
            <a:r>
              <a:rPr lang="ru-RU" sz="2000" dirty="0" smtClean="0"/>
              <a:t> й у сфері </a:t>
            </a:r>
            <a:r>
              <a:rPr lang="ru-RU" sz="2000" dirty="0" err="1" smtClean="0"/>
              <a:t>гуманітарних</a:t>
            </a:r>
            <a:r>
              <a:rPr lang="ru-RU" sz="2000" dirty="0" smtClean="0"/>
              <a:t> наук, </a:t>
            </a:r>
            <a:r>
              <a:rPr lang="ru-RU" sz="2000" dirty="0" err="1" smtClean="0"/>
              <a:t>зокрема</a:t>
            </a:r>
            <a:r>
              <a:rPr lang="ru-RU" sz="2000" dirty="0" smtClean="0"/>
              <a:t> в </a:t>
            </a:r>
            <a:r>
              <a:rPr lang="ru-RU" sz="2000" dirty="0" err="1" smtClean="0"/>
              <a:t>ухваленій</a:t>
            </a:r>
            <a:r>
              <a:rPr lang="ru-RU" sz="2000" dirty="0" smtClean="0"/>
              <a:t> у </a:t>
            </a:r>
            <a:r>
              <a:rPr lang="ru-RU" sz="2000" dirty="0" err="1" smtClean="0"/>
              <a:t>серпні</a:t>
            </a:r>
            <a:r>
              <a:rPr lang="ru-RU" sz="2000" dirty="0" smtClean="0"/>
              <a:t> 1947 р. постанови ЦК КП(б)У «Про </a:t>
            </a:r>
            <a:r>
              <a:rPr lang="ru-RU" sz="2000" dirty="0" err="1" smtClean="0"/>
              <a:t>політичні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помилки</a:t>
            </a:r>
            <a:r>
              <a:rPr lang="ru-RU" sz="2000" dirty="0" smtClean="0"/>
              <a:t> і </a:t>
            </a:r>
            <a:r>
              <a:rPr lang="ru-RU" sz="2000" dirty="0" err="1" smtClean="0"/>
              <a:t>незадовільну</a:t>
            </a:r>
            <a:r>
              <a:rPr lang="ru-RU" sz="2000" dirty="0" smtClean="0"/>
              <a:t> роботу </a:t>
            </a:r>
            <a:r>
              <a:rPr lang="ru-RU" sz="2000" dirty="0" err="1" smtClean="0"/>
              <a:t>Інституту</a:t>
            </a:r>
            <a:r>
              <a:rPr lang="ru-RU" sz="2000" dirty="0" smtClean="0"/>
              <a:t> історії Академії Наук УРСР». </a:t>
            </a:r>
            <a:endParaRPr lang="ru-RU" sz="2000" dirty="0" smtClean="0"/>
          </a:p>
          <a:p>
            <a:r>
              <a:rPr lang="ru-RU" sz="2000" dirty="0" err="1" smtClean="0"/>
              <a:t>Ідеологічно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боротьба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загострювалась</a:t>
            </a:r>
            <a:r>
              <a:rPr lang="ru-RU" sz="2000" dirty="0" smtClean="0"/>
              <a:t> у сфері не тільки </a:t>
            </a:r>
            <a:r>
              <a:rPr lang="ru-RU" sz="2000" dirty="0" err="1" smtClean="0"/>
              <a:t>літератури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гуманітарних</a:t>
            </a:r>
            <a:r>
              <a:rPr lang="ru-RU" sz="2000" dirty="0" smtClean="0"/>
              <a:t> наук. </a:t>
            </a:r>
            <a:endParaRPr lang="ru-RU" sz="2000" dirty="0" smtClean="0"/>
          </a:p>
          <a:p>
            <a:r>
              <a:rPr lang="ru-RU" sz="2000" dirty="0" err="1" smtClean="0"/>
              <a:t>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відновлена</a:t>
            </a:r>
            <a:r>
              <a:rPr lang="ru-RU" sz="2000" dirty="0" smtClean="0"/>
              <a:t> робота </a:t>
            </a:r>
            <a:r>
              <a:rPr lang="ru-RU" sz="2000" dirty="0" err="1" smtClean="0"/>
              <a:t>науково-дослідних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інститутів</a:t>
            </a:r>
            <a:r>
              <a:rPr lang="ru-RU" sz="2000" dirty="0" smtClean="0"/>
              <a:t>, де </a:t>
            </a:r>
            <a:r>
              <a:rPr lang="ru-RU" sz="2000" dirty="0" err="1" smtClean="0"/>
              <a:t>велися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дослідження</a:t>
            </a:r>
            <a:r>
              <a:rPr lang="ru-RU" sz="2000" dirty="0" smtClean="0"/>
              <a:t> і </a:t>
            </a:r>
            <a:r>
              <a:rPr lang="ru-RU" sz="2000" dirty="0" err="1" smtClean="0"/>
              <a:t>розробки</a:t>
            </a:r>
            <a:r>
              <a:rPr lang="ru-RU" sz="2000" dirty="0" smtClean="0"/>
              <a:t> в таких </a:t>
            </a:r>
            <a:r>
              <a:rPr lang="ru-RU" sz="2000" dirty="0" err="1" smtClean="0"/>
              <a:t>галузях</a:t>
            </a:r>
            <a:r>
              <a:rPr lang="ru-RU" sz="2000" dirty="0" smtClean="0"/>
              <a:t> науки, як </a:t>
            </a:r>
            <a:r>
              <a:rPr lang="ru-RU" sz="2000" dirty="0" err="1" smtClean="0"/>
              <a:t>атомна</a:t>
            </a:r>
            <a:r>
              <a:rPr lang="ru-RU" sz="2000" dirty="0" smtClean="0"/>
              <a:t> і теоретична </a:t>
            </a:r>
            <a:r>
              <a:rPr lang="ru-RU" sz="2000" dirty="0" err="1" smtClean="0"/>
              <a:t>фізика</a:t>
            </a:r>
            <a:r>
              <a:rPr lang="ru-RU" sz="2000" dirty="0" smtClean="0"/>
              <a:t>, </a:t>
            </a:r>
            <a:r>
              <a:rPr lang="ru-RU" sz="2000" dirty="0" err="1" smtClean="0"/>
              <a:t>металофізика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Суспільно-політичне</a:t>
            </a:r>
            <a:r>
              <a:rPr lang="ru-RU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та </a:t>
            </a:r>
            <a:r>
              <a:rPr lang="ru-RU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культурне</a:t>
            </a:r>
            <a:r>
              <a:rPr lang="ru-RU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життя </a:t>
            </a:r>
            <a:endParaRPr lang="ru-RU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«</a:t>
            </a:r>
            <a:r>
              <a:rPr lang="ru-RU" sz="2400" dirty="0" err="1" smtClean="0"/>
              <a:t>поставити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» </a:t>
            </a:r>
            <a:r>
              <a:rPr lang="ru-RU" sz="2400" dirty="0" err="1" smtClean="0"/>
              <a:t>діячів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мистецтва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організувати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літературну</a:t>
            </a:r>
            <a:r>
              <a:rPr lang="ru-RU" sz="2400" dirty="0" smtClean="0"/>
              <a:t> критику з </a:t>
            </a:r>
            <a:r>
              <a:rPr lang="ru-RU" sz="2400" dirty="0" err="1" smtClean="0"/>
              <a:t>Управлінням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пропаганди</a:t>
            </a:r>
            <a:r>
              <a:rPr lang="ru-RU" sz="2400" dirty="0" smtClean="0"/>
              <a:t> ЦК ВКП(б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не </a:t>
            </a:r>
            <a:r>
              <a:rPr lang="ru-RU" sz="2400" dirty="0" err="1" smtClean="0"/>
              <a:t>допустити</a:t>
            </a:r>
            <a:r>
              <a:rPr lang="ru-RU" sz="2400" dirty="0" smtClean="0"/>
              <a:t> «</a:t>
            </a:r>
            <a:r>
              <a:rPr lang="ru-RU" sz="2400" dirty="0" err="1" smtClean="0"/>
              <a:t>ідеологічно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шкідливих</a:t>
            </a:r>
            <a:r>
              <a:rPr lang="ru-RU" sz="2400" dirty="0" smtClean="0"/>
              <a:t>» </a:t>
            </a:r>
            <a:r>
              <a:rPr lang="ru-RU" sz="2400" dirty="0" err="1" smtClean="0"/>
              <a:t>творів</a:t>
            </a:r>
            <a:r>
              <a:rPr lang="ru-RU" sz="2400" dirty="0" smtClean="0"/>
              <a:t>;</a:t>
            </a:r>
          </a:p>
          <a:p>
            <a:r>
              <a:rPr lang="ru-RU" sz="2400" dirty="0" err="1" smtClean="0"/>
              <a:t>звинуватити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культури</a:t>
            </a:r>
            <a:r>
              <a:rPr lang="ru-RU" sz="2400" dirty="0" smtClean="0"/>
              <a:t> в </a:t>
            </a:r>
            <a:r>
              <a:rPr lang="ru-RU" sz="2400" dirty="0" err="1" smtClean="0"/>
              <a:t>безідейності</a:t>
            </a:r>
            <a:r>
              <a:rPr lang="ru-RU" sz="2400" dirty="0" smtClean="0"/>
              <a:t> і </a:t>
            </a:r>
            <a:r>
              <a:rPr lang="ru-RU" sz="2400" dirty="0" err="1" smtClean="0"/>
              <a:t>націоналізмі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/>
          </a:bodyPr>
          <a:lstStyle/>
          <a:p>
            <a:pPr algn="l"/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Історична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дійсність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другої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половини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1940-х — початку 1950-х </a:t>
            </a:r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рр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характеризується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ідеологічними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кампаніями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які ставили </a:t>
            </a:r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такі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політичні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цілі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:</a:t>
            </a:r>
            <a:endParaRPr lang="ru-RU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 Період </a:t>
            </a:r>
            <a:r>
              <a:rPr lang="ru-RU" sz="2000" dirty="0" err="1" smtClean="0"/>
              <a:t>післявоєнної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відбудови</a:t>
            </a:r>
            <a:r>
              <a:rPr lang="ru-RU" sz="2000" dirty="0" smtClean="0"/>
              <a:t> був одним із </a:t>
            </a:r>
            <a:r>
              <a:rPr lang="ru-RU" sz="2000" dirty="0" err="1" smtClean="0"/>
              <a:t>найбільш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активних</a:t>
            </a:r>
            <a:r>
              <a:rPr lang="ru-RU" sz="2000" dirty="0" smtClean="0"/>
              <a:t> з </a:t>
            </a:r>
            <a:r>
              <a:rPr lang="ru-RU" sz="2000" dirty="0" err="1" smtClean="0"/>
              <a:t>огляду</a:t>
            </a:r>
            <a:r>
              <a:rPr lang="ru-RU" sz="2000" dirty="0" smtClean="0"/>
              <a:t> участі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у </a:t>
            </a:r>
            <a:r>
              <a:rPr lang="ru-RU" sz="2000" dirty="0" err="1" smtClean="0"/>
              <a:t>міжнародних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відносинах</a:t>
            </a:r>
            <a:r>
              <a:rPr lang="ru-RU" sz="2000" dirty="0" smtClean="0"/>
              <a:t>. Але УРСР, </a:t>
            </a:r>
            <a:r>
              <a:rPr lang="ru-RU" sz="2000" dirty="0" err="1" smtClean="0"/>
              <a:t>залишаючись</a:t>
            </a:r>
            <a:r>
              <a:rPr lang="ru-RU" sz="2000" dirty="0" smtClean="0"/>
              <a:t> </a:t>
            </a:r>
            <a:r>
              <a:rPr lang="ru-RU" sz="2000" dirty="0" err="1" smtClean="0"/>
              <a:t>однією</a:t>
            </a:r>
            <a:r>
              <a:rPr lang="ru-RU" sz="2000" dirty="0" smtClean="0"/>
              <a:t> з </a:t>
            </a:r>
            <a:r>
              <a:rPr lang="ru-RU" sz="2000" dirty="0" err="1" smtClean="0"/>
              <a:t>республік</a:t>
            </a:r>
            <a:r>
              <a:rPr lang="ru-RU" sz="2000" dirty="0" smtClean="0"/>
              <a:t> СРСР, не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суб'єктом</a:t>
            </a:r>
            <a:r>
              <a:rPr lang="ru-RU" sz="2000" dirty="0" smtClean="0"/>
              <a:t> </a:t>
            </a:r>
            <a:r>
              <a:rPr lang="ru-RU" sz="2000" dirty="0" err="1" smtClean="0"/>
              <a:t>міжнародного</a:t>
            </a:r>
            <a:r>
              <a:rPr lang="ru-RU" sz="2000" dirty="0" smtClean="0"/>
              <a:t> права не мала </a:t>
            </a:r>
            <a:r>
              <a:rPr lang="ru-RU" sz="2000" dirty="0" err="1" smtClean="0"/>
              <a:t>власної</a:t>
            </a:r>
            <a:r>
              <a:rPr lang="ru-RU" sz="2000" dirty="0" smtClean="0"/>
              <a:t> зовнішньої </a:t>
            </a:r>
            <a:r>
              <a:rPr lang="ru-RU" sz="2000" dirty="0" err="1" smtClean="0"/>
              <a:t>політики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             </a:t>
            </a:r>
            <a:r>
              <a:rPr lang="ru-RU" sz="2000" dirty="0" err="1" smtClean="0"/>
              <a:t>Важливими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проявами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присутності</a:t>
            </a:r>
            <a:r>
              <a:rPr lang="ru-RU" sz="2000" dirty="0" smtClean="0"/>
              <a:t> УРСР на </a:t>
            </a:r>
            <a:r>
              <a:rPr lang="ru-RU" sz="2000" dirty="0" err="1" smtClean="0"/>
              <a:t>міжнародній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арені</a:t>
            </a:r>
            <a:r>
              <a:rPr lang="ru-RU" sz="2000" dirty="0" smtClean="0"/>
              <a:t> стали її участь у </a:t>
            </a:r>
            <a:r>
              <a:rPr lang="ru-RU" sz="2000" dirty="0" err="1" smtClean="0"/>
              <a:t>заснуванні</a:t>
            </a:r>
            <a:r>
              <a:rPr lang="ru-RU" sz="2000" dirty="0" smtClean="0"/>
              <a:t> ООН та </a:t>
            </a:r>
            <a:r>
              <a:rPr lang="ru-RU" sz="2000" dirty="0" err="1" smtClean="0"/>
              <a:t>прийняття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1945—1949 </a:t>
            </a:r>
            <a:r>
              <a:rPr lang="ru-RU" sz="2000" dirty="0" err="1" smtClean="0"/>
              <a:t>рр</a:t>
            </a:r>
            <a:r>
              <a:rPr lang="ru-RU" sz="2000" dirty="0" smtClean="0"/>
              <a:t>. до 17 </a:t>
            </a:r>
            <a:r>
              <a:rPr lang="ru-RU" sz="2000" dirty="0" err="1" smtClean="0"/>
              <a:t>міжнародних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організацій</a:t>
            </a:r>
            <a:r>
              <a:rPr lang="ru-RU" sz="2000" dirty="0" smtClean="0"/>
              <a:t>. </a:t>
            </a:r>
            <a:r>
              <a:rPr lang="ru-RU" sz="2000" dirty="0" err="1" smtClean="0"/>
              <a:t>Делегація</a:t>
            </a:r>
            <a:r>
              <a:rPr lang="ru-RU" sz="2000" dirty="0" smtClean="0"/>
              <a:t> Української РСР брала участь у </a:t>
            </a:r>
            <a:r>
              <a:rPr lang="ru-RU" sz="2000" dirty="0" err="1" smtClean="0"/>
              <a:t>роботі</a:t>
            </a:r>
            <a:r>
              <a:rPr lang="ru-RU" sz="2000" dirty="0" smtClean="0"/>
              <a:t> Паризької </a:t>
            </a:r>
            <a:r>
              <a:rPr lang="ru-RU" sz="2000" dirty="0" err="1" smtClean="0"/>
              <a:t>мирної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конференції</a:t>
            </a:r>
            <a:r>
              <a:rPr lang="ru-RU" sz="2000" dirty="0" smtClean="0"/>
              <a:t> (</a:t>
            </a:r>
            <a:r>
              <a:rPr lang="ru-RU" sz="2000" dirty="0" err="1" smtClean="0"/>
              <a:t>липень</a:t>
            </a:r>
            <a:r>
              <a:rPr lang="ru-RU" sz="2000" dirty="0" smtClean="0"/>
              <a:t> 1946 — </a:t>
            </a:r>
            <a:r>
              <a:rPr lang="ru-RU" sz="2000" dirty="0" err="1" smtClean="0"/>
              <a:t>лютий</a:t>
            </a:r>
            <a:r>
              <a:rPr lang="ru-RU" sz="2000" dirty="0" smtClean="0"/>
              <a:t> 1947 р.), </a:t>
            </a:r>
            <a:r>
              <a:rPr lang="ru-RU" sz="2000" dirty="0" err="1" smtClean="0"/>
              <a:t>зокрема</a:t>
            </a:r>
            <a:r>
              <a:rPr lang="ru-RU" sz="2000" dirty="0" smtClean="0"/>
              <a:t> у </a:t>
            </a:r>
            <a:r>
              <a:rPr lang="ru-RU" sz="2000" dirty="0" err="1" smtClean="0"/>
              <a:t>підготовці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договорів</a:t>
            </a:r>
            <a:r>
              <a:rPr lang="ru-RU" sz="2000" dirty="0" smtClean="0"/>
              <a:t> з </a:t>
            </a:r>
            <a:r>
              <a:rPr lang="ru-RU" sz="2000" dirty="0" err="1" smtClean="0"/>
              <a:t>країнами</a:t>
            </a:r>
            <a:r>
              <a:rPr lang="ru-RU" sz="2000" dirty="0" smtClean="0"/>
              <a:t> — </a:t>
            </a:r>
            <a:r>
              <a:rPr lang="ru-RU" sz="2000" dirty="0" err="1" smtClean="0"/>
              <a:t>колишніми</a:t>
            </a:r>
            <a:r>
              <a:rPr lang="ru-RU" sz="2000" dirty="0" smtClean="0"/>
              <a:t> союзниками </a:t>
            </a:r>
            <a:r>
              <a:rPr lang="ru-RU" sz="2000" dirty="0" err="1" smtClean="0"/>
              <a:t>гітлерівської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Німеччини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Але </a:t>
            </a:r>
            <a:r>
              <a:rPr lang="ru-RU" sz="2000" dirty="0" err="1" smtClean="0"/>
              <a:t>республіка</a:t>
            </a:r>
            <a:r>
              <a:rPr lang="ru-RU" sz="2000" dirty="0" smtClean="0"/>
              <a:t> практично не мала </a:t>
            </a:r>
            <a:r>
              <a:rPr lang="ru-RU" sz="2000" dirty="0" err="1" smtClean="0"/>
              <a:t>власної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позиції</a:t>
            </a:r>
            <a:r>
              <a:rPr lang="ru-RU" sz="2000" dirty="0" smtClean="0"/>
              <a:t> і </a:t>
            </a:r>
            <a:r>
              <a:rPr lang="ru-RU" sz="2000" dirty="0" err="1" smtClean="0"/>
              <a:t>виконувала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московські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директиви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Вихід</a:t>
            </a:r>
            <a:r>
              <a:rPr lang="ru-RU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УРСР на </a:t>
            </a:r>
            <a:r>
              <a:rPr lang="ru-RU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міжнародну</a:t>
            </a:r>
            <a:r>
              <a:rPr lang="ru-RU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арену </a:t>
            </a:r>
            <a:endParaRPr lang="ru-RU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49</TotalTime>
  <Words>325</Words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Україна в перші повоєнні роки</vt:lpstr>
      <vt:lpstr>   Відбудова народного гоподарства</vt:lpstr>
      <vt:lpstr>Слайд 3</vt:lpstr>
      <vt:lpstr>Друга хвиля «радянізації» західних областей</vt:lpstr>
      <vt:lpstr>Слайд 5</vt:lpstr>
      <vt:lpstr>Суспільно-політичне та культурне життя </vt:lpstr>
      <vt:lpstr>Історична дійсність другої половини 1940-х — початку 1950-х рр. характеризується ідеологічними кампаніями, які ставили такі політичні цілі:</vt:lpstr>
      <vt:lpstr>Вихід УРСР на міжнародну арену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Україна в перші повоєнні роки</dc:title>
  <dc:creator>Full</dc:creator>
  <cp:lastModifiedBy>Full</cp:lastModifiedBy>
  <cp:revision>6</cp:revision>
  <dcterms:created xsi:type="dcterms:W3CDTF">2013-10-21T18:54:15Z</dcterms:created>
  <dcterms:modified xsi:type="dcterms:W3CDTF">2013-10-21T19:54:54Z</dcterms:modified>
</cp:coreProperties>
</file>