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536504" cy="252028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Comic Sans MS" pitchFamily="66" charset="0"/>
              </a:rPr>
              <a:t>Музична культура Східних </a:t>
            </a:r>
            <a:r>
              <a:rPr lang="uk-UA" sz="4000" b="1" dirty="0" err="1" smtClean="0">
                <a:latin typeface="Comic Sans MS" pitchFamily="66" charset="0"/>
              </a:rPr>
              <a:t>слов</a:t>
            </a:r>
            <a:r>
              <a:rPr lang="ru-RU" sz="4000" b="1" dirty="0" smtClean="0">
                <a:latin typeface="Comic Sans MS" pitchFamily="66" charset="0"/>
              </a:rPr>
              <a:t>‘</a:t>
            </a:r>
            <a:r>
              <a:rPr lang="ru-RU" sz="4000" b="1" dirty="0" err="1" smtClean="0">
                <a:latin typeface="Comic Sans MS" pitchFamily="66" charset="0"/>
              </a:rPr>
              <a:t>ян</a:t>
            </a:r>
            <a:endParaRPr lang="ru-RU" sz="4000" dirty="0"/>
          </a:p>
        </p:txBody>
      </p:sp>
      <p:pic>
        <p:nvPicPr>
          <p:cNvPr id="4" name="Содержимое 3" descr="xreshhennya-rusi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71762" y="2525712"/>
            <a:ext cx="3800475" cy="2857500"/>
          </a:xfrm>
        </p:spPr>
      </p:pic>
      <p:sp>
        <p:nvSpPr>
          <p:cNvPr id="5" name="5-конечная звезда 4"/>
          <p:cNvSpPr/>
          <p:nvPr/>
        </p:nvSpPr>
        <p:spPr>
          <a:xfrm>
            <a:off x="5508104" y="69269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812360" y="47667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187624" y="29249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979712" y="5733256"/>
            <a:ext cx="914400" cy="84239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539552" y="465313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7524328" y="544522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8229600" cy="18288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Зараз ми </a:t>
            </a:r>
            <a:r>
              <a:rPr lang="ru-RU" sz="2800" dirty="0" err="1" smtClean="0">
                <a:latin typeface="Comic Sans MS" pitchFamily="66" charset="0"/>
              </a:rPr>
              <a:t>маємо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можливість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слухати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різну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музику</a:t>
            </a:r>
            <a:r>
              <a:rPr lang="ru-RU" sz="2800" dirty="0" smtClean="0">
                <a:latin typeface="Comic Sans MS" pitchFamily="66" charset="0"/>
              </a:rPr>
              <a:t>: </a:t>
            </a:r>
            <a:r>
              <a:rPr lang="ru-RU" sz="2800" dirty="0" err="1" smtClean="0">
                <a:latin typeface="Comic Sans MS" pitchFamily="66" charset="0"/>
              </a:rPr>
              <a:t>народну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іноземну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сучасну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класичну</a:t>
            </a:r>
            <a:r>
              <a:rPr lang="ru-RU" sz="2800" dirty="0" smtClean="0">
                <a:latin typeface="Comic Sans MS" pitchFamily="66" charset="0"/>
              </a:rPr>
              <a:t>, </a:t>
            </a:r>
            <a:r>
              <a:rPr lang="ru-RU" sz="2800" dirty="0" err="1" smtClean="0">
                <a:latin typeface="Comic Sans MS" pitchFamily="66" charset="0"/>
              </a:rPr>
              <a:t>вокальну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й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інструментальну</a:t>
            </a:r>
            <a:r>
              <a:rPr lang="ru-RU" sz="2800" dirty="0" smtClean="0">
                <a:latin typeface="Comic Sans MS" pitchFamily="66" charset="0"/>
              </a:rPr>
              <a:t>. </a:t>
            </a:r>
            <a:endParaRPr lang="ru-RU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Історичні відомості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>
                <a:latin typeface="Comic Sans MS" pitchFamily="66" charset="0"/>
              </a:rPr>
              <a:t>Східнослов'янські</a:t>
            </a:r>
            <a:r>
              <a:rPr lang="ru-RU" dirty="0" smtClean="0">
                <a:latin typeface="Comic Sans MS" pitchFamily="66" charset="0"/>
              </a:rPr>
              <a:t> племена — </a:t>
            </a:r>
            <a:r>
              <a:rPr lang="ru-RU" dirty="0" err="1" smtClean="0">
                <a:latin typeface="Comic Sans MS" pitchFamily="66" charset="0"/>
              </a:rPr>
              <a:t>група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слов'янських</a:t>
            </a:r>
            <a:r>
              <a:rPr lang="ru-RU" dirty="0" smtClean="0">
                <a:latin typeface="Comic Sans MS" pitchFamily="66" charset="0"/>
              </a:rPr>
              <a:t> племен, </a:t>
            </a:r>
            <a:r>
              <a:rPr lang="ru-RU" dirty="0" err="1" smtClean="0">
                <a:latin typeface="Comic Sans MS" pitchFamily="66" charset="0"/>
              </a:rPr>
              <a:t>розташована</a:t>
            </a:r>
            <a:r>
              <a:rPr lang="ru-RU" dirty="0" smtClean="0">
                <a:latin typeface="Comic Sans MS" pitchFamily="66" charset="0"/>
              </a:rPr>
              <a:t> на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сучасної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України</a:t>
            </a:r>
            <a:r>
              <a:rPr lang="ru-RU" dirty="0" smtClean="0">
                <a:latin typeface="Comic Sans MS" pitchFamily="66" charset="0"/>
              </a:rPr>
              <a:t>, </a:t>
            </a:r>
            <a:r>
              <a:rPr lang="ru-RU" dirty="0" err="1" smtClean="0">
                <a:latin typeface="Comic Sans MS" pitchFamily="66" charset="0"/>
              </a:rPr>
              <a:t>Білорусі</a:t>
            </a:r>
            <a:r>
              <a:rPr lang="ru-RU" dirty="0" smtClean="0">
                <a:latin typeface="Comic Sans MS" pitchFamily="66" charset="0"/>
              </a:rPr>
              <a:t> та </a:t>
            </a:r>
            <a:r>
              <a:rPr lang="ru-RU" dirty="0" err="1" smtClean="0">
                <a:latin typeface="Comic Sans MS" pitchFamily="66" charset="0"/>
              </a:rPr>
              <a:t>Росії</a:t>
            </a:r>
            <a:r>
              <a:rPr lang="ru-RU" dirty="0" smtClean="0">
                <a:latin typeface="Comic Sans MS" pitchFamily="66" charset="0"/>
              </a:rPr>
              <a:t>, предками </a:t>
            </a:r>
            <a:r>
              <a:rPr lang="ru-RU" dirty="0" err="1" smtClean="0">
                <a:latin typeface="Comic Sans MS" pitchFamily="66" charset="0"/>
              </a:rPr>
              <a:t>яких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були</a:t>
            </a:r>
            <a:r>
              <a:rPr lang="ru-RU" dirty="0" smtClean="0">
                <a:latin typeface="Comic Sans MS" pitchFamily="66" charset="0"/>
              </a:rPr>
              <a:t> анти </a:t>
            </a:r>
            <a:r>
              <a:rPr lang="ru-RU" dirty="0" err="1" smtClean="0">
                <a:latin typeface="Comic Sans MS" pitchFamily="66" charset="0"/>
              </a:rPr>
              <a:t>й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дуліби</a:t>
            </a:r>
            <a:r>
              <a:rPr lang="ru-RU" dirty="0" smtClean="0">
                <a:latin typeface="Comic Sans MS" pitchFamily="66" charset="0"/>
              </a:rPr>
              <a:t> (</a:t>
            </a:r>
            <a:r>
              <a:rPr lang="ru-RU" dirty="0" err="1" smtClean="0">
                <a:latin typeface="Comic Sans MS" pitchFamily="66" charset="0"/>
              </a:rPr>
              <a:t>волиняни</a:t>
            </a:r>
            <a:r>
              <a:rPr lang="ru-RU" dirty="0" smtClean="0">
                <a:latin typeface="Comic Sans MS" pitchFamily="66" charset="0"/>
              </a:rPr>
              <a:t>), вони проживали на </a:t>
            </a:r>
            <a:r>
              <a:rPr lang="ru-RU" dirty="0" err="1" smtClean="0">
                <a:latin typeface="Comic Sans MS" pitchFamily="66" charset="0"/>
              </a:rPr>
              <a:t>території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між</a:t>
            </a:r>
            <a:r>
              <a:rPr lang="ru-RU" dirty="0" smtClean="0">
                <a:latin typeface="Comic Sans MS" pitchFamily="66" charset="0"/>
              </a:rPr>
              <a:t> Карпатами, </a:t>
            </a:r>
            <a:r>
              <a:rPr lang="ru-RU" dirty="0" err="1" smtClean="0">
                <a:latin typeface="Comic Sans MS" pitchFamily="66" charset="0"/>
              </a:rPr>
              <a:t>Прип'яттю</a:t>
            </a:r>
            <a:r>
              <a:rPr lang="ru-RU" dirty="0" smtClean="0">
                <a:latin typeface="Comic Sans MS" pitchFamily="66" charset="0"/>
              </a:rPr>
              <a:t> та </a:t>
            </a:r>
            <a:r>
              <a:rPr lang="ru-RU" dirty="0" err="1" smtClean="0">
                <a:latin typeface="Comic Sans MS" pitchFamily="66" charset="0"/>
              </a:rPr>
              <a:t>Середнім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Подніпров'ям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Археологічними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дослідженнями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простежується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зв'язок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населення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празької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культури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en-US" dirty="0" smtClean="0">
                <a:latin typeface="Comic Sans MS" pitchFamily="66" charset="0"/>
              </a:rPr>
              <a:t>V—VII </a:t>
            </a:r>
            <a:r>
              <a:rPr lang="ru-RU" dirty="0" err="1" smtClean="0">
                <a:latin typeface="Comic Sans MS" pitchFamily="66" charset="0"/>
              </a:rPr>
              <a:t>століть</a:t>
            </a:r>
            <a:r>
              <a:rPr lang="ru-RU" dirty="0" smtClean="0">
                <a:latin typeface="Comic Sans MS" pitchFamily="66" charset="0"/>
              </a:rPr>
              <a:t>.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5" name="Содержимое 4" descr="East_Slavic_tribes_peoples_8th_9th_centu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42758" y="1600200"/>
            <a:ext cx="3649483" cy="4525963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Музична культура</a:t>
            </a:r>
            <a:endParaRPr lang="ru-RU" dirty="0"/>
          </a:p>
        </p:txBody>
      </p:sp>
      <p:pic>
        <p:nvPicPr>
          <p:cNvPr id="5" name="Содержимое 4" descr="Instrument0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26809" y="1600200"/>
            <a:ext cx="2699382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1960" y="1216152"/>
            <a:ext cx="4461886" cy="5237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latin typeface="Comic Sans MS" pitchFamily="66" charset="0"/>
              </a:rPr>
              <a:t>     </a:t>
            </a:r>
            <a:r>
              <a:rPr lang="ru-RU" sz="1600" dirty="0" err="1" smtClean="0">
                <a:latin typeface="Comic Sans MS" pitchFamily="66" charset="0"/>
              </a:rPr>
              <a:t>Народні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музичні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інструменти</a:t>
            </a:r>
            <a:r>
              <a:rPr lang="ru-RU" sz="1600" dirty="0" smtClean="0">
                <a:latin typeface="Comic Sans MS" pitchFamily="66" charset="0"/>
              </a:rPr>
              <a:t> — </a:t>
            </a:r>
            <a:r>
              <a:rPr lang="ru-RU" sz="1600" dirty="0" err="1" smtClean="0">
                <a:latin typeface="Comic Sans MS" pitchFamily="66" charset="0"/>
              </a:rPr>
              <a:t>це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яскрава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сторінка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історії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музичної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культури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східнословянського</a:t>
            </a:r>
            <a:r>
              <a:rPr lang="ru-RU" sz="1600" dirty="0" smtClean="0">
                <a:latin typeface="Comic Sans MS" pitchFamily="66" charset="0"/>
              </a:rPr>
              <a:t> народу. </a:t>
            </a:r>
            <a:r>
              <a:rPr lang="ru-RU" sz="1600" dirty="0" err="1" smtClean="0">
                <a:latin typeface="Comic Sans MS" pitchFamily="66" charset="0"/>
              </a:rPr>
              <a:t>Музика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музичні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інструменти</a:t>
            </a:r>
            <a:r>
              <a:rPr lang="ru-RU" sz="1600" dirty="0" smtClean="0">
                <a:latin typeface="Comic Sans MS" pitchFamily="66" charset="0"/>
              </a:rPr>
              <a:t> (</a:t>
            </a:r>
            <a:r>
              <a:rPr lang="ru-RU" sz="1600" dirty="0" err="1" smtClean="0">
                <a:latin typeface="Comic Sans MS" pitchFamily="66" charset="0"/>
              </a:rPr>
              <a:t>сопілки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флейти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виготовлені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рогів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тварин</a:t>
            </a:r>
            <a:r>
              <a:rPr lang="ru-RU" sz="1600" dirty="0" smtClean="0">
                <a:latin typeface="Comic Sans MS" pitchFamily="66" charset="0"/>
              </a:rPr>
              <a:t>, дудочки, </a:t>
            </a:r>
            <a:r>
              <a:rPr lang="ru-RU" sz="1600" dirty="0" err="1" smtClean="0">
                <a:latin typeface="Comic Sans MS" pitchFamily="66" charset="0"/>
              </a:rPr>
              <a:t>виготовлені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пташиних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кісток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нагадують</a:t>
            </a:r>
            <a:r>
              <a:rPr lang="ru-RU" sz="1600" dirty="0" smtClean="0">
                <a:latin typeface="Comic Sans MS" pitchFamily="66" charset="0"/>
              </a:rPr>
              <a:t> флейту Пана, </a:t>
            </a:r>
            <a:r>
              <a:rPr lang="ru-RU" sz="1600" dirty="0" err="1" smtClean="0">
                <a:latin typeface="Comic Sans MS" pitchFamily="66" charset="0"/>
              </a:rPr>
              <a:t>ударні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шумові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інструменти</a:t>
            </a:r>
            <a:r>
              <a:rPr lang="ru-RU" sz="1600" dirty="0" smtClean="0">
                <a:latin typeface="Comic Sans MS" pitchFamily="66" charset="0"/>
              </a:rPr>
              <a:t>) </a:t>
            </a:r>
            <a:r>
              <a:rPr lang="ru-RU" sz="1600" dirty="0" err="1" smtClean="0">
                <a:latin typeface="Comic Sans MS" pitchFamily="66" charset="0"/>
              </a:rPr>
              <a:t>виконували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функції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оберегів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ви¬користовувались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під</a:t>
            </a:r>
            <a:r>
              <a:rPr lang="ru-RU" sz="1600" dirty="0" smtClean="0">
                <a:latin typeface="Comic Sans MS" pitchFamily="66" charset="0"/>
              </a:rPr>
              <a:t> час </a:t>
            </a:r>
            <a:r>
              <a:rPr lang="ru-RU" sz="1600" dirty="0" err="1" smtClean="0">
                <a:latin typeface="Comic Sans MS" pitchFamily="66" charset="0"/>
              </a:rPr>
              <a:t>заклинань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молитов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набуваючи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магічно-охоронного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значення</a:t>
            </a:r>
            <a:r>
              <a:rPr lang="ru-RU" sz="1600" dirty="0" smtClean="0">
                <a:latin typeface="Comic Sans MS" pitchFamily="66" charset="0"/>
              </a:rPr>
              <a:t>. До </a:t>
            </a:r>
            <a:r>
              <a:rPr lang="ru-RU" sz="1600" dirty="0" err="1" smtClean="0">
                <a:latin typeface="Comic Sans MS" pitchFamily="66" charset="0"/>
              </a:rPr>
              <a:t>основних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східнословянських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народних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інструментів</a:t>
            </a:r>
            <a:r>
              <a:rPr lang="ru-RU" sz="1600" dirty="0" smtClean="0">
                <a:latin typeface="Comic Sans MS" pitchFamily="66" charset="0"/>
              </a:rPr>
              <a:t> належать: кобза, бандура, </a:t>
            </a:r>
            <a:r>
              <a:rPr lang="ru-RU" sz="1600" dirty="0" err="1" smtClean="0">
                <a:latin typeface="Comic Sans MS" pitchFamily="66" charset="0"/>
              </a:rPr>
              <a:t>ліра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свищики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окарини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сопілка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її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різновиди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сурми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трембіта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ріг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ріжки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цимбали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шумові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ударні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музичні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інструменти</a:t>
            </a:r>
            <a:r>
              <a:rPr lang="ru-RU" sz="1600" dirty="0" smtClean="0">
                <a:latin typeface="Comic Sans MS" pitchFamily="66" charset="0"/>
              </a:rPr>
              <a:t>.</a:t>
            </a:r>
            <a:endParaRPr lang="ru-RU" sz="16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half" idx="1"/>
          </p:nvPr>
        </p:nvSpPr>
        <p:spPr>
          <a:xfrm>
            <a:off x="0" y="0"/>
            <a:ext cx="4041648" cy="302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Кобза -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лютнеподібний</a:t>
            </a:r>
            <a:r>
              <a:rPr lang="ru-RU" dirty="0" smtClean="0"/>
              <a:t> </a:t>
            </a:r>
            <a:r>
              <a:rPr lang="ru-RU" dirty="0" err="1" smtClean="0"/>
              <a:t>струнний</a:t>
            </a:r>
            <a:r>
              <a:rPr lang="ru-RU" dirty="0" smtClean="0"/>
              <a:t> </a:t>
            </a:r>
            <a:r>
              <a:rPr lang="ru-RU" dirty="0" err="1" smtClean="0"/>
              <a:t>щипковий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струни </a:t>
            </a:r>
            <a:r>
              <a:rPr lang="ru-RU" dirty="0" err="1" smtClean="0"/>
              <a:t>розташовані</a:t>
            </a:r>
            <a:r>
              <a:rPr lang="ru-RU" dirty="0" smtClean="0"/>
              <a:t> як на </a:t>
            </a:r>
            <a:r>
              <a:rPr lang="ru-RU" dirty="0" err="1" smtClean="0"/>
              <a:t>грифі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корпусі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" name="Содержимое 5" descr="0_3b08f_9b03c6c_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73216" y="1844824"/>
            <a:ext cx="4786931" cy="4176464"/>
          </a:xfr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_3b6d7_a8721f52_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54919" y="1600200"/>
            <a:ext cx="2643162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332656"/>
            <a:ext cx="4041648" cy="49377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/>
              <a:t>     </a:t>
            </a:r>
            <a:r>
              <a:rPr lang="vi-VN" b="1" dirty="0" smtClean="0"/>
              <a:t>Банду́ра</a:t>
            </a:r>
            <a:r>
              <a:rPr lang="vi-VN" dirty="0" smtClean="0"/>
              <a:t> — український народний струнно-щипковий музичний інструмент. Класичний (діатонічний) і сучасний (діатонічний або хроматичний) інструмент з родини арф, гусель. Музикант, граючи на старосвітський чи сучасній бандурі, не притискує струн на грифі, а, подібно до арфи, щипком пальців (лівої руки тощо) у потрібний момент видобуває звук певної струни.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Ліра</a:t>
            </a:r>
            <a:r>
              <a:rPr lang="ru-RU" dirty="0" smtClean="0"/>
              <a:t> - </a:t>
            </a:r>
            <a:r>
              <a:rPr lang="ru-RU" dirty="0" err="1" smtClean="0"/>
              <a:t>старогрецький</a:t>
            </a:r>
            <a:r>
              <a:rPr lang="ru-RU" dirty="0" smtClean="0"/>
              <a:t> </a:t>
            </a:r>
            <a:r>
              <a:rPr lang="ru-RU" dirty="0" err="1" smtClean="0"/>
              <a:t>струнно-щипковий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2420_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556793"/>
            <a:ext cx="4851495" cy="4414861"/>
          </a:xfrm>
        </p:spPr>
      </p:pic>
      <p:sp>
        <p:nvSpPr>
          <p:cNvPr id="6" name="5-конечная звезда 5"/>
          <p:cNvSpPr/>
          <p:nvPr/>
        </p:nvSpPr>
        <p:spPr>
          <a:xfrm>
            <a:off x="2195736" y="508518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020272" y="6206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67544" y="314096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Okaryn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0863" y="1772816"/>
            <a:ext cx="4433248" cy="374441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Окарина, </a:t>
            </a:r>
            <a:r>
              <a:rPr lang="ru-RU" dirty="0" err="1" smtClean="0">
                <a:latin typeface="Comic Sans MS" pitchFamily="66" charset="0"/>
              </a:rPr>
              <a:t>зозулька</a:t>
            </a:r>
            <a:r>
              <a:rPr lang="ru-RU" dirty="0" smtClean="0">
                <a:latin typeface="Comic Sans MS" pitchFamily="66" charset="0"/>
              </a:rPr>
              <a:t> — </a:t>
            </a:r>
            <a:r>
              <a:rPr lang="ru-RU" dirty="0" err="1" smtClean="0">
                <a:latin typeface="Comic Sans MS" pitchFamily="66" charset="0"/>
              </a:rPr>
              <a:t>керамічна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порцелянова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свисткова</a:t>
            </a:r>
            <a:r>
              <a:rPr lang="ru-RU" dirty="0" smtClean="0">
                <a:latin typeface="Comic Sans MS" pitchFamily="66" charset="0"/>
              </a:rPr>
              <a:t> флейта </a:t>
            </a:r>
            <a:r>
              <a:rPr lang="ru-RU" dirty="0" err="1" smtClean="0">
                <a:latin typeface="Comic Sans MS" pitchFamily="66" charset="0"/>
              </a:rPr>
              <a:t>сферичної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форми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Має</a:t>
            </a:r>
            <a:r>
              <a:rPr lang="ru-RU" dirty="0" smtClean="0">
                <a:latin typeface="Comic Sans MS" pitchFamily="66" charset="0"/>
              </a:rPr>
              <a:t> 10 </a:t>
            </a:r>
            <a:r>
              <a:rPr lang="ru-RU" dirty="0" err="1" smtClean="0">
                <a:latin typeface="Comic Sans MS" pitchFamily="66" charset="0"/>
              </a:rPr>
              <a:t>пальцевих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отворів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казковий</a:t>
            </a:r>
            <a:r>
              <a:rPr lang="ru-RU" dirty="0" smtClean="0">
                <a:latin typeface="Comic Sans MS" pitchFamily="66" charset="0"/>
              </a:rPr>
              <a:t> тембр, </a:t>
            </a:r>
            <a:r>
              <a:rPr lang="ru-RU" dirty="0" err="1" smtClean="0">
                <a:latin typeface="Comic Sans MS" pitchFamily="66" charset="0"/>
              </a:rPr>
              <a:t>імітує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завивання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звірів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спів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птахів</a:t>
            </a:r>
            <a:r>
              <a:rPr lang="ru-RU" dirty="0" smtClean="0">
                <a:latin typeface="Comic Sans MS" pitchFamily="66" charset="0"/>
              </a:rPr>
              <a:t>, особливо </a:t>
            </a:r>
            <a:r>
              <a:rPr lang="ru-RU" dirty="0" err="1" smtClean="0">
                <a:latin typeface="Comic Sans MS" pitchFamily="66" charset="0"/>
              </a:rPr>
              <a:t>зозулі</a:t>
            </a:r>
            <a:r>
              <a:rPr lang="ru-RU" dirty="0" smtClean="0">
                <a:latin typeface="Comic Sans MS" pitchFamily="66" charset="0"/>
              </a:rPr>
              <a:t> и. </a:t>
            </a:r>
            <a:r>
              <a:rPr lang="ru-RU" dirty="0" err="1" smtClean="0">
                <a:latin typeface="Comic Sans MS" pitchFamily="66" charset="0"/>
              </a:rPr>
              <a:t>Розповсюджена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багатьох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країнах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79161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9" y="1556792"/>
            <a:ext cx="4559676" cy="43924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Трембіта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екзотичний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інструмент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здавна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був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супутником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гуцулів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1475656" y="26064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8100392" y="314096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6444208" y="544522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Найпоширенішим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ударним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інструментом</a:t>
            </a:r>
            <a:r>
              <a:rPr lang="ru-RU" dirty="0" smtClean="0">
                <a:latin typeface="Comic Sans MS" pitchFamily="66" charset="0"/>
              </a:rPr>
              <a:t> у </a:t>
            </a:r>
            <a:r>
              <a:rPr lang="ru-RU" dirty="0" err="1" smtClean="0">
                <a:latin typeface="Comic Sans MS" pitchFamily="66" charset="0"/>
              </a:rPr>
              <a:t>народній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музиці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є</a:t>
            </a:r>
            <a:r>
              <a:rPr lang="ru-RU" dirty="0" smtClean="0">
                <a:latin typeface="Comic Sans MS" pitchFamily="66" charset="0"/>
              </a:rPr>
              <a:t> бубон (</a:t>
            </a:r>
            <a:r>
              <a:rPr lang="ru-RU" dirty="0" err="1" smtClean="0">
                <a:latin typeface="Comic Sans MS" pitchFamily="66" charset="0"/>
              </a:rPr>
              <a:t>решітка</a:t>
            </a:r>
            <a:r>
              <a:rPr lang="ru-RU" dirty="0" smtClean="0">
                <a:latin typeface="Comic Sans MS" pitchFamily="66" charset="0"/>
              </a:rPr>
              <a:t>). Легкий </a:t>
            </a:r>
            <a:r>
              <a:rPr lang="ru-RU" dirty="0" err="1" smtClean="0">
                <a:latin typeface="Comic Sans MS" pitchFamily="66" charset="0"/>
              </a:rPr>
              <a:t>дерев'яний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обідок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обтягнутий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одного боку </a:t>
            </a:r>
            <a:r>
              <a:rPr lang="ru-RU" dirty="0" err="1" smtClean="0">
                <a:latin typeface="Comic Sans MS" pitchFamily="66" charset="0"/>
              </a:rPr>
              <a:t>шкірою</a:t>
            </a:r>
            <a:r>
              <a:rPr lang="ru-RU" dirty="0" smtClean="0">
                <a:latin typeface="Comic Sans MS" pitchFamily="66" charset="0"/>
              </a:rPr>
              <a:t>,— </a:t>
            </a:r>
            <a:r>
              <a:rPr lang="ru-RU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найпро¬стіша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конструкція</a:t>
            </a:r>
            <a:r>
              <a:rPr lang="ru-RU" dirty="0" smtClean="0">
                <a:latin typeface="Comic Sans MS" pitchFamily="66" charset="0"/>
              </a:rPr>
              <a:t> бубна, </a:t>
            </a:r>
            <a:r>
              <a:rPr lang="ru-RU" dirty="0" err="1" smtClean="0">
                <a:latin typeface="Comic Sans MS" pitchFamily="66" charset="0"/>
              </a:rPr>
              <a:t>що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був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відомий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Україні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у </a:t>
            </a:r>
            <a:r>
              <a:rPr lang="ru-RU" dirty="0" err="1" smtClean="0">
                <a:latin typeface="Comic Sans MS" pitchFamily="66" charset="0"/>
              </a:rPr>
              <a:t>давні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часи</a:t>
            </a:r>
            <a:r>
              <a:rPr lang="ru-RU" dirty="0" smtClean="0">
                <a:latin typeface="Comic Sans MS" pitchFamily="66" charset="0"/>
              </a:rPr>
              <a:t>. 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5" name="Содержимое 4" descr="7711512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78402" y="1600200"/>
            <a:ext cx="3778195" cy="4525963"/>
          </a:xfrm>
        </p:spPr>
      </p:pic>
      <p:sp>
        <p:nvSpPr>
          <p:cNvPr id="6" name="5-конечная звезда 5"/>
          <p:cNvSpPr/>
          <p:nvPr/>
        </p:nvSpPr>
        <p:spPr>
          <a:xfrm>
            <a:off x="2339752" y="1886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884368" y="11247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572000" y="55892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</TotalTime>
  <Words>213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Музична культура Східних слов‘ян</vt:lpstr>
      <vt:lpstr>                      Історичні відомості</vt:lpstr>
      <vt:lpstr>                    Музична культура</vt:lpstr>
      <vt:lpstr>Слайд 4</vt:lpstr>
      <vt:lpstr>Слайд 5</vt:lpstr>
      <vt:lpstr>Слайд 6</vt:lpstr>
      <vt:lpstr>Слайд 7</vt:lpstr>
      <vt:lpstr>Слайд 8</vt:lpstr>
      <vt:lpstr>Слайд 9</vt:lpstr>
      <vt:lpstr>Зараз ми маємо можливість слухати різну музику: народну й іноземну, сучасну й класичну, вокальну й інструментальну.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Музична культура Східних слов‘ян</dc:title>
  <dc:creator>user</dc:creator>
  <cp:lastModifiedBy>user</cp:lastModifiedBy>
  <cp:revision>10</cp:revision>
  <dcterms:created xsi:type="dcterms:W3CDTF">2012-10-22T12:24:43Z</dcterms:created>
  <dcterms:modified xsi:type="dcterms:W3CDTF">2012-12-22T07:04:13Z</dcterms:modified>
</cp:coreProperties>
</file>