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90DD8-B780-4C2F-B61A-2E294D1938B2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A8331-9A2E-4375-B0D9-FC8C43C52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8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8331-9A2E-4375-B0D9-FC8C43C521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2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96B7AA-5A45-4D88-A0E0-62CD194E09B1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DF4FA-FC1F-4BB8-B047-79CBA6EABB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Гетьманські столиці </a:t>
            </a:r>
            <a:r>
              <a:rPr lang="uk-UA" dirty="0"/>
              <a:t>У</a:t>
            </a:r>
            <a:r>
              <a:rPr lang="uk-UA" dirty="0" smtClean="0"/>
              <a:t>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Учениця 10-Б класу</a:t>
            </a:r>
          </a:p>
          <a:p>
            <a:r>
              <a:rPr lang="uk-UA" dirty="0" smtClean="0"/>
              <a:t>НВК «Домінанта»</a:t>
            </a:r>
          </a:p>
          <a:p>
            <a:r>
              <a:rPr lang="uk-UA" dirty="0" smtClean="0"/>
              <a:t>Гаврилюк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4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2852936"/>
            <a:ext cx="3440704" cy="3273226"/>
          </a:xfrm>
        </p:spPr>
        <p:txBody>
          <a:bodyPr>
            <a:normAutofit/>
          </a:bodyPr>
          <a:lstStyle/>
          <a:p>
            <a:r>
              <a:rPr lang="ru-RU" sz="1600" dirty="0"/>
              <a:t>З 1648 по 1712 </a:t>
            </a:r>
            <a:r>
              <a:rPr lang="ru-RU" sz="1600" dirty="0" err="1"/>
              <a:t>рр</a:t>
            </a:r>
            <a:r>
              <a:rPr lang="ru-RU" sz="1600" dirty="0"/>
              <a:t>. — </a:t>
            </a:r>
            <a:r>
              <a:rPr lang="ru-RU" sz="1600" i="1" dirty="0"/>
              <a:t>центр </a:t>
            </a:r>
            <a:r>
              <a:rPr lang="ru-RU" sz="1600" i="1" dirty="0" err="1"/>
              <a:t>Чигиринського</a:t>
            </a:r>
            <a:r>
              <a:rPr lang="ru-RU" sz="1600" i="1" dirty="0"/>
              <a:t> полку</a:t>
            </a:r>
            <a:r>
              <a:rPr lang="ru-RU" sz="1600" dirty="0"/>
              <a:t>.</a:t>
            </a:r>
          </a:p>
          <a:p>
            <a:r>
              <a:rPr lang="ru-RU" sz="1600" dirty="0"/>
              <a:t>З 1648 по 1660 роки Чигирин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резиденцією</a:t>
            </a:r>
            <a:r>
              <a:rPr lang="ru-RU" sz="1600" dirty="0"/>
              <a:t> </a:t>
            </a:r>
            <a:r>
              <a:rPr lang="ru-RU" sz="1600" dirty="0" err="1"/>
              <a:t>Б.Хмельницького</a:t>
            </a:r>
            <a:r>
              <a:rPr lang="ru-RU" sz="1600" dirty="0"/>
              <a:t> і </a:t>
            </a:r>
            <a:r>
              <a:rPr lang="ru-RU" sz="1600" i="1" dirty="0"/>
              <a:t>столицею </a:t>
            </a:r>
            <a:r>
              <a:rPr lang="ru-RU" sz="1600" i="1" dirty="0" err="1"/>
              <a:t>гетьманської</a:t>
            </a:r>
            <a:r>
              <a:rPr lang="ru-RU" sz="1600" i="1" dirty="0"/>
              <a:t> </a:t>
            </a:r>
            <a:r>
              <a:rPr lang="ru-RU" sz="1600" i="1" dirty="0" err="1"/>
              <a:t>держави</a:t>
            </a:r>
            <a:r>
              <a:rPr lang="ru-RU" sz="1600" dirty="0"/>
              <a:t>.</a:t>
            </a:r>
          </a:p>
          <a:p>
            <a:r>
              <a:rPr lang="ru-RU" sz="1600" dirty="0"/>
              <a:t>У 1797 </a:t>
            </a:r>
            <a:r>
              <a:rPr lang="ru-RU" sz="1600" dirty="0" err="1"/>
              <a:t>році</a:t>
            </a:r>
            <a:r>
              <a:rPr lang="ru-RU" sz="1600" dirty="0"/>
              <a:t>,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приєднання</a:t>
            </a:r>
            <a:r>
              <a:rPr lang="ru-RU" sz="1600" dirty="0"/>
              <a:t> до </a:t>
            </a:r>
            <a:r>
              <a:rPr lang="ru-RU" sz="1600" dirty="0" err="1"/>
              <a:t>Російської</a:t>
            </a:r>
            <a:r>
              <a:rPr lang="ru-RU" sz="1600" dirty="0"/>
              <a:t> </a:t>
            </a:r>
            <a:r>
              <a:rPr lang="ru-RU" sz="1600" dirty="0" err="1"/>
              <a:t>імперії</a:t>
            </a:r>
            <a:r>
              <a:rPr lang="ru-RU" sz="1600" dirty="0"/>
              <a:t> (1793) Чигирин став </a:t>
            </a:r>
            <a:r>
              <a:rPr lang="ru-RU" sz="1600" i="1" dirty="0" err="1"/>
              <a:t>повітовим</a:t>
            </a:r>
            <a:r>
              <a:rPr lang="ru-RU" sz="1600" i="1" dirty="0"/>
              <a:t> </a:t>
            </a:r>
            <a:r>
              <a:rPr lang="ru-RU" sz="1600" i="1" dirty="0" err="1"/>
              <a:t>містом</a:t>
            </a:r>
            <a:r>
              <a:rPr lang="ru-RU" sz="1600" i="1" dirty="0"/>
              <a:t> </a:t>
            </a:r>
            <a:r>
              <a:rPr lang="ru-RU" sz="1600" dirty="0" err="1"/>
              <a:t>Київської</a:t>
            </a:r>
            <a:r>
              <a:rPr lang="ru-RU" sz="1600" dirty="0"/>
              <a:t> </a:t>
            </a:r>
            <a:r>
              <a:rPr lang="ru-RU" sz="1600" dirty="0" err="1"/>
              <a:t>губернії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Розквіт Чигирина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1319"/>
            <a:ext cx="3444620" cy="456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756717"/>
          </a:xfrm>
        </p:spPr>
        <p:txBody>
          <a:bodyPr>
            <a:normAutofit/>
          </a:bodyPr>
          <a:lstStyle/>
          <a:p>
            <a:r>
              <a:rPr lang="ru-RU" sz="1600" dirty="0"/>
              <a:t>В 1900 </a:t>
            </a:r>
            <a:r>
              <a:rPr lang="ru-RU" sz="1600" dirty="0" err="1"/>
              <a:t>році</a:t>
            </a:r>
            <a:r>
              <a:rPr lang="ru-RU" sz="1600" dirty="0"/>
              <a:t> в </a:t>
            </a:r>
            <a:r>
              <a:rPr lang="ru-RU" sz="1600" dirty="0" err="1"/>
              <a:t>Чигирині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10098 </a:t>
            </a:r>
            <a:r>
              <a:rPr lang="ru-RU" sz="1600" dirty="0" err="1"/>
              <a:t>мешканців</a:t>
            </a:r>
            <a:r>
              <a:rPr lang="ru-RU" sz="1600" dirty="0"/>
              <a:t> (4790 </a:t>
            </a:r>
            <a:r>
              <a:rPr lang="ru-RU" sz="1600" dirty="0" err="1"/>
              <a:t>чоловіків</a:t>
            </a:r>
            <a:r>
              <a:rPr lang="ru-RU" sz="1600" dirty="0"/>
              <a:t> і 5308 </a:t>
            </a:r>
            <a:r>
              <a:rPr lang="ru-RU" sz="1600" dirty="0" err="1"/>
              <a:t>жінок</a:t>
            </a:r>
            <a:r>
              <a:rPr lang="ru-RU" sz="1600" dirty="0"/>
              <a:t>), в тому </a:t>
            </a:r>
            <a:r>
              <a:rPr lang="ru-RU" sz="1600" dirty="0" err="1"/>
              <a:t>числі</a:t>
            </a:r>
            <a:r>
              <a:rPr lang="ru-RU" sz="1600" dirty="0"/>
              <a:t> 62,7% </a:t>
            </a:r>
            <a:r>
              <a:rPr lang="ru-RU" sz="1600" dirty="0" err="1"/>
              <a:t>православних</a:t>
            </a:r>
            <a:r>
              <a:rPr lang="ru-RU" sz="1600" dirty="0"/>
              <a:t>, 35,2% </a:t>
            </a:r>
            <a:r>
              <a:rPr lang="ru-RU" sz="1600" dirty="0" err="1"/>
              <a:t>євреїв</a:t>
            </a:r>
            <a:r>
              <a:rPr lang="ru-RU" sz="1600" dirty="0"/>
              <a:t>, 0,1% </a:t>
            </a:r>
            <a:r>
              <a:rPr lang="ru-RU" sz="1600" dirty="0" err="1"/>
              <a:t>католиків</a:t>
            </a:r>
            <a:r>
              <a:rPr lang="ru-RU" sz="1600" dirty="0"/>
              <a:t>.</a:t>
            </a:r>
          </a:p>
          <a:p>
            <a:r>
              <a:rPr lang="ru-RU" sz="1600" dirty="0"/>
              <a:t>На початку </a:t>
            </a:r>
            <a:r>
              <a:rPr lang="ru-RU" sz="1600" dirty="0" err="1"/>
              <a:t>жовтня</a:t>
            </a:r>
            <a:r>
              <a:rPr lang="ru-RU" sz="1600" dirty="0"/>
              <a:t> 1917 року в </a:t>
            </a:r>
            <a:r>
              <a:rPr lang="ru-RU" sz="1600" dirty="0" err="1"/>
              <a:t>місті</a:t>
            </a:r>
            <a:r>
              <a:rPr lang="ru-RU" sz="1600" dirty="0"/>
              <a:t> </a:t>
            </a:r>
            <a:r>
              <a:rPr lang="ru-RU" sz="1600" dirty="0" err="1"/>
              <a:t>пройшов</a:t>
            </a:r>
            <a:r>
              <a:rPr lang="ru-RU" sz="1600" dirty="0"/>
              <a:t> </a:t>
            </a:r>
            <a:r>
              <a:rPr lang="ru-RU" sz="1600" dirty="0" err="1"/>
              <a:t>з'їзд</a:t>
            </a:r>
            <a:r>
              <a:rPr lang="ru-RU" sz="1600" dirty="0"/>
              <a:t> «</a:t>
            </a:r>
            <a:r>
              <a:rPr lang="ru-RU" sz="1600" dirty="0" err="1"/>
              <a:t>вільного</a:t>
            </a:r>
            <a:r>
              <a:rPr lang="ru-RU" sz="1600" dirty="0"/>
              <a:t> </a:t>
            </a:r>
            <a:r>
              <a:rPr lang="ru-RU" sz="1600" dirty="0" err="1"/>
              <a:t>козацтва</a:t>
            </a:r>
            <a:r>
              <a:rPr lang="ru-RU" sz="1600" dirty="0"/>
              <a:t>», на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обраний</a:t>
            </a:r>
            <a:r>
              <a:rPr lang="ru-RU" sz="1600" dirty="0"/>
              <a:t> </a:t>
            </a:r>
            <a:r>
              <a:rPr lang="ru-RU" sz="1600" dirty="0" err="1"/>
              <a:t>отаманом</a:t>
            </a:r>
            <a:r>
              <a:rPr lang="ru-RU" sz="1600" dirty="0"/>
              <a:t> генерал </a:t>
            </a:r>
            <a:r>
              <a:rPr lang="ru-RU" sz="1600" dirty="0" err="1"/>
              <a:t>царської</a:t>
            </a:r>
            <a:r>
              <a:rPr lang="ru-RU" sz="1600" dirty="0"/>
              <a:t> </a:t>
            </a:r>
            <a:r>
              <a:rPr lang="ru-RU" sz="1600" dirty="0" err="1"/>
              <a:t>армії</a:t>
            </a:r>
            <a:r>
              <a:rPr lang="ru-RU" sz="1600" dirty="0"/>
              <a:t> </a:t>
            </a:r>
            <a:r>
              <a:rPr lang="ru-RU" sz="1600" dirty="0" err="1"/>
              <a:t>Павло</a:t>
            </a:r>
            <a:r>
              <a:rPr lang="ru-RU" sz="1600" dirty="0"/>
              <a:t> </a:t>
            </a:r>
            <a:r>
              <a:rPr lang="ru-RU" sz="1600" dirty="0" err="1"/>
              <a:t>Скоропадський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огранізував</a:t>
            </a:r>
            <a:r>
              <a:rPr lang="ru-RU" sz="1600" dirty="0"/>
              <a:t> </a:t>
            </a:r>
            <a:r>
              <a:rPr lang="ru-RU" sz="1600" dirty="0" err="1"/>
              <a:t>повітовий</a:t>
            </a:r>
            <a:r>
              <a:rPr lang="ru-RU" sz="1600" dirty="0"/>
              <a:t> </a:t>
            </a:r>
            <a:r>
              <a:rPr lang="ru-RU" sz="1600" dirty="0" err="1"/>
              <a:t>загін</a:t>
            </a:r>
            <a:r>
              <a:rPr lang="ru-RU" sz="1600" dirty="0"/>
              <a:t>.</a:t>
            </a:r>
          </a:p>
          <a:p>
            <a:r>
              <a:rPr lang="ru-RU" sz="1600" dirty="0"/>
              <a:t>У 1923 </a:t>
            </a:r>
            <a:r>
              <a:rPr lang="ru-RU" sz="1600" dirty="0" err="1"/>
              <a:t>році</a:t>
            </a:r>
            <a:r>
              <a:rPr lang="ru-RU" sz="1600" dirty="0"/>
              <a:t> Чигирин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районним</a:t>
            </a:r>
            <a:r>
              <a:rPr lang="ru-RU" sz="1600" dirty="0"/>
              <a:t> центром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Збільшення міста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76" y="3898714"/>
            <a:ext cx="3783780" cy="283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8715"/>
            <a:ext cx="4032448" cy="283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2404789"/>
          </a:xfrm>
        </p:spPr>
        <p:txBody>
          <a:bodyPr>
            <a:normAutofit/>
          </a:bodyPr>
          <a:lstStyle/>
          <a:p>
            <a:r>
              <a:rPr lang="ru-RU" sz="1600" dirty="0" err="1"/>
              <a:t>Гетьманська</a:t>
            </a:r>
            <a:r>
              <a:rPr lang="ru-RU" sz="1600" dirty="0"/>
              <a:t> </a:t>
            </a:r>
            <a:r>
              <a:rPr lang="ru-RU" sz="1600" dirty="0" err="1"/>
              <a:t>доба</a:t>
            </a:r>
            <a:r>
              <a:rPr lang="ru-RU" sz="1600" dirty="0"/>
              <a:t> </a:t>
            </a:r>
            <a:r>
              <a:rPr lang="ru-RU" sz="1600" dirty="0" err="1"/>
              <a:t>залишила</a:t>
            </a:r>
            <a:r>
              <a:rPr lang="ru-RU" sz="1600" dirty="0"/>
              <a:t> по </a:t>
            </a:r>
            <a:r>
              <a:rPr lang="ru-RU" sz="1600" dirty="0" err="1"/>
              <a:t>собі</a:t>
            </a:r>
            <a:r>
              <a:rPr lang="ru-RU" sz="1600" dirty="0"/>
              <a:t> низку </a:t>
            </a:r>
            <a:r>
              <a:rPr lang="ru-RU" sz="1600" dirty="0" err="1"/>
              <a:t>гетьманських</a:t>
            </a:r>
            <a:r>
              <a:rPr lang="ru-RU" sz="1600" dirty="0"/>
              <a:t> </a:t>
            </a:r>
            <a:r>
              <a:rPr lang="ru-RU" sz="1600" dirty="0" err="1"/>
              <a:t>столиць</a:t>
            </a:r>
            <a:r>
              <a:rPr lang="ru-RU" sz="1600" dirty="0"/>
              <a:t>. </a:t>
            </a:r>
            <a:r>
              <a:rPr lang="ru-RU" sz="1600" dirty="0" err="1"/>
              <a:t>Столицями</a:t>
            </a:r>
            <a:r>
              <a:rPr lang="ru-RU" sz="1600" dirty="0"/>
              <a:t> </a:t>
            </a:r>
            <a:r>
              <a:rPr lang="ru-RU" sz="1600" dirty="0" err="1"/>
              <a:t>Гетьманщини</a:t>
            </a:r>
            <a:r>
              <a:rPr lang="ru-RU" sz="1600" dirty="0"/>
              <a:t> в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 smtClean="0"/>
              <a:t>міста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Гетьманські столиці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45606"/>
              </p:ext>
            </p:extLst>
          </p:nvPr>
        </p:nvGraphicFramePr>
        <p:xfrm>
          <a:off x="1619672" y="3212976"/>
          <a:ext cx="6096000" cy="299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0107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Період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Чигирин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1648-1660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Батурин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1669-1707, 1750-1761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Глухів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1708-1722, 1727-1734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Гадяч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1663-1668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1669-1674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Немирів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1678-1681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Київ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80948" y="4673690"/>
            <a:ext cx="1791252" cy="183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3. Чигирин 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1648-1660)</a:t>
            </a:r>
          </a:p>
          <a:p>
            <a:pPr marL="0" indent="0">
              <a:buNone/>
            </a:pPr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31931"/>
            <a:ext cx="7756263" cy="1054250"/>
          </a:xfrm>
        </p:spPr>
        <p:txBody>
          <a:bodyPr/>
          <a:lstStyle/>
          <a:p>
            <a:r>
              <a:rPr lang="uk-UA" sz="4800" dirty="0" smtClean="0"/>
              <a:t>Гетьманські столиці України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7172"/>
            <a:ext cx="17683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4521793"/>
            <a:ext cx="1768333" cy="212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39078"/>
            <a:ext cx="1746086" cy="210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107353" y="2414841"/>
            <a:ext cx="1797912" cy="131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uk-UA" dirty="0" smtClean="0"/>
              <a:t>1. Умань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 (1669-1674)</a:t>
            </a:r>
          </a:p>
          <a:p>
            <a:pPr marL="0" indent="0">
              <a:buFont typeface="Wingdings" pitchFamily="2" charset="2"/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80051" y="4941168"/>
            <a:ext cx="1755643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Немирів</a:t>
            </a:r>
            <a:r>
              <a:rPr lang="ru-RU" dirty="0"/>
              <a:t> (</a:t>
            </a:r>
            <a:r>
              <a:rPr lang="ru-RU" dirty="0" smtClean="0"/>
              <a:t>1678-1681)</a:t>
            </a:r>
          </a:p>
          <a:p>
            <a:endParaRPr lang="uk-UA" dirty="0" smtClean="0"/>
          </a:p>
          <a:p>
            <a:endParaRPr lang="uk-UA" dirty="0" smtClean="0"/>
          </a:p>
          <a:p>
            <a:pPr marL="0" indent="0"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64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165618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i="1" dirty="0"/>
              <a:t>Перша </a:t>
            </a:r>
            <a:r>
              <a:rPr lang="ru-RU" sz="1600" i="1" dirty="0" err="1"/>
              <a:t>згадка</a:t>
            </a:r>
            <a:r>
              <a:rPr lang="ru-RU" sz="1600" i="1" dirty="0"/>
              <a:t> </a:t>
            </a:r>
            <a:r>
              <a:rPr lang="ru-RU" sz="1600" dirty="0"/>
              <a:t>про «</a:t>
            </a:r>
            <a:r>
              <a:rPr lang="ru-RU" sz="1600" dirty="0" err="1"/>
              <a:t>містечко</a:t>
            </a:r>
            <a:r>
              <a:rPr lang="ru-RU" sz="1600" dirty="0"/>
              <a:t> </a:t>
            </a:r>
            <a:r>
              <a:rPr lang="ru-RU" sz="1600" dirty="0" err="1"/>
              <a:t>Гумань</a:t>
            </a:r>
            <a:r>
              <a:rPr lang="ru-RU" sz="1600" dirty="0"/>
              <a:t>» (так </a:t>
            </a:r>
            <a:r>
              <a:rPr lang="ru-RU" sz="1600" dirty="0" err="1"/>
              <a:t>назва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звучала на </a:t>
            </a:r>
            <a:r>
              <a:rPr lang="ru-RU" sz="1600" dirty="0" err="1"/>
              <a:t>польській</a:t>
            </a:r>
            <a:r>
              <a:rPr lang="ru-RU" sz="1600" dirty="0"/>
              <a:t> </a:t>
            </a:r>
            <a:r>
              <a:rPr lang="ru-RU" sz="1600" dirty="0" err="1"/>
              <a:t>мові</a:t>
            </a:r>
            <a:r>
              <a:rPr lang="ru-RU" sz="1600" dirty="0"/>
              <a:t>) </a:t>
            </a:r>
            <a:r>
              <a:rPr lang="ru-RU" sz="1600" dirty="0" err="1"/>
              <a:t>датована</a:t>
            </a:r>
            <a:r>
              <a:rPr lang="ru-RU" sz="1600" dirty="0"/>
              <a:t> </a:t>
            </a:r>
            <a:r>
              <a:rPr lang="ru-RU" sz="1600" dirty="0" err="1"/>
              <a:t>серпнем</a:t>
            </a:r>
            <a:r>
              <a:rPr lang="ru-RU" sz="1600" dirty="0"/>
              <a:t> 1616 року, а з 1569 року вона </a:t>
            </a:r>
            <a:r>
              <a:rPr lang="ru-RU" sz="1600" dirty="0" err="1"/>
              <a:t>перебуває</a:t>
            </a:r>
            <a:r>
              <a:rPr lang="ru-RU" sz="1600" dirty="0"/>
              <a:t> у </a:t>
            </a:r>
            <a:r>
              <a:rPr lang="ru-RU" sz="1600" dirty="0" err="1"/>
              <a:t>складі</a:t>
            </a:r>
            <a:r>
              <a:rPr lang="ru-RU" sz="1600" dirty="0"/>
              <a:t> </a:t>
            </a:r>
            <a:r>
              <a:rPr lang="ru-RU" sz="1600" dirty="0" err="1"/>
              <a:t>Речі</a:t>
            </a:r>
            <a:r>
              <a:rPr lang="ru-RU" sz="1600" dirty="0"/>
              <a:t> </a:t>
            </a:r>
            <a:r>
              <a:rPr lang="ru-RU" sz="1600" dirty="0" err="1"/>
              <a:t>Посполитої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/>
              <a:t>Уманщина</a:t>
            </a:r>
            <a:r>
              <a:rPr lang="ru-RU" sz="1600" dirty="0"/>
              <a:t> </a:t>
            </a:r>
            <a:r>
              <a:rPr lang="ru-RU" sz="1600" dirty="0" err="1"/>
              <a:t>відігравала</a:t>
            </a:r>
            <a:r>
              <a:rPr lang="ru-RU" sz="1600" dirty="0"/>
              <a:t> </a:t>
            </a:r>
            <a:r>
              <a:rPr lang="ru-RU" sz="1600" dirty="0" err="1"/>
              <a:t>важливу</a:t>
            </a:r>
            <a:r>
              <a:rPr lang="ru-RU" sz="1600" dirty="0"/>
              <a:t> роль в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. З 1648 по 1667 </a:t>
            </a:r>
            <a:r>
              <a:rPr lang="ru-RU" sz="1600" dirty="0" err="1"/>
              <a:t>рік</a:t>
            </a:r>
            <a:r>
              <a:rPr lang="ru-RU" sz="1600" dirty="0"/>
              <a:t> — </a:t>
            </a:r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i="1" dirty="0"/>
              <a:t>у </a:t>
            </a:r>
            <a:r>
              <a:rPr lang="ru-RU" sz="1600" i="1" dirty="0" err="1"/>
              <a:t>складі</a:t>
            </a:r>
            <a:r>
              <a:rPr lang="ru-RU" sz="1600" i="1" dirty="0"/>
              <a:t> </a:t>
            </a:r>
            <a:r>
              <a:rPr lang="ru-RU" sz="1600" i="1" dirty="0" err="1"/>
              <a:t>козацько-гетьманської</a:t>
            </a:r>
            <a:r>
              <a:rPr lang="ru-RU" sz="1600" i="1" dirty="0"/>
              <a:t> </a:t>
            </a:r>
            <a:r>
              <a:rPr lang="ru-RU" sz="1600" i="1" dirty="0" err="1"/>
              <a:t>держави</a:t>
            </a:r>
            <a:r>
              <a:rPr lang="ru-RU" sz="1600" dirty="0"/>
              <a:t> (</a:t>
            </a:r>
            <a:r>
              <a:rPr lang="ru-RU" sz="1600" dirty="0" err="1"/>
              <a:t>полкове</a:t>
            </a:r>
            <a:r>
              <a:rPr lang="ru-RU" sz="1600" dirty="0"/>
              <a:t> </a:t>
            </a:r>
            <a:r>
              <a:rPr lang="ru-RU" sz="1600" dirty="0" err="1"/>
              <a:t>місто</a:t>
            </a:r>
            <a:r>
              <a:rPr lang="ru-RU" sz="1600" dirty="0"/>
              <a:t>, </a:t>
            </a:r>
            <a:r>
              <a:rPr lang="ru-RU" sz="1600" dirty="0" err="1"/>
              <a:t>важлива</a:t>
            </a:r>
            <a:r>
              <a:rPr lang="ru-RU" sz="1600" dirty="0"/>
              <a:t> </a:t>
            </a:r>
            <a:r>
              <a:rPr lang="ru-RU" sz="1600" dirty="0" err="1"/>
              <a:t>фортеця</a:t>
            </a:r>
            <a:r>
              <a:rPr lang="ru-RU" sz="1600" dirty="0"/>
              <a:t>). В </a:t>
            </a:r>
            <a:r>
              <a:rPr lang="ru-RU" sz="1600" dirty="0" err="1"/>
              <a:t>кінці</a:t>
            </a:r>
            <a:r>
              <a:rPr lang="ru-RU" sz="1600" dirty="0"/>
              <a:t> 1655 — на початку 1656 року </a:t>
            </a:r>
            <a:r>
              <a:rPr lang="ru-RU" sz="1600" dirty="0" err="1"/>
              <a:t>козаки</a:t>
            </a:r>
            <a:r>
              <a:rPr lang="ru-RU" sz="1600" dirty="0"/>
              <a:t> </a:t>
            </a:r>
            <a:r>
              <a:rPr lang="ru-RU" sz="1600" dirty="0" err="1"/>
              <a:t>Умані</a:t>
            </a:r>
            <a:r>
              <a:rPr lang="ru-RU" sz="1600" dirty="0"/>
              <a:t>, </a:t>
            </a:r>
            <a:r>
              <a:rPr lang="ru-RU" sz="1600" dirty="0" err="1"/>
              <a:t>керовані</a:t>
            </a:r>
            <a:r>
              <a:rPr lang="ru-RU" sz="1600" dirty="0"/>
              <a:t> </a:t>
            </a:r>
            <a:r>
              <a:rPr lang="ru-RU" sz="1600" dirty="0" err="1"/>
              <a:t>Іваном</a:t>
            </a:r>
            <a:r>
              <a:rPr lang="ru-RU" sz="1600" dirty="0"/>
              <a:t> </a:t>
            </a:r>
            <a:r>
              <a:rPr lang="ru-RU" sz="1600" dirty="0" err="1"/>
              <a:t>Богуном</a:t>
            </a:r>
            <a:r>
              <a:rPr lang="ru-RU" sz="1600" dirty="0"/>
              <a:t>, </a:t>
            </a:r>
            <a:r>
              <a:rPr lang="ru-RU" sz="1600" dirty="0" err="1"/>
              <a:t>відбили</a:t>
            </a:r>
            <a:r>
              <a:rPr lang="ru-RU" sz="1600" dirty="0"/>
              <a:t> </a:t>
            </a:r>
            <a:r>
              <a:rPr lang="ru-RU" sz="1600" dirty="0" err="1"/>
              <a:t>наступ</a:t>
            </a:r>
            <a:r>
              <a:rPr lang="ru-RU" sz="1600" dirty="0"/>
              <a:t> </a:t>
            </a:r>
            <a:r>
              <a:rPr lang="ru-RU" sz="1600" dirty="0" err="1"/>
              <a:t>військ</a:t>
            </a:r>
            <a:r>
              <a:rPr lang="ru-RU" sz="1600" dirty="0"/>
              <a:t> коронного </a:t>
            </a:r>
            <a:r>
              <a:rPr lang="ru-RU" sz="1600" dirty="0" err="1"/>
              <a:t>гетьмана</a:t>
            </a:r>
            <a:r>
              <a:rPr lang="ru-RU" sz="1600" dirty="0"/>
              <a:t> </a:t>
            </a:r>
            <a:r>
              <a:rPr lang="ru-RU" sz="1600" dirty="0" err="1"/>
              <a:t>Станіслава</a:t>
            </a:r>
            <a:r>
              <a:rPr lang="ru-RU" sz="1600" dirty="0"/>
              <a:t> </a:t>
            </a:r>
            <a:r>
              <a:rPr lang="ru-RU" sz="1600" dirty="0" err="1"/>
              <a:t>Потоцького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endParaRPr lang="uk-UA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Умань у складі Речі Посполитої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536146" cy="26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1" y="400506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Умань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i="1" dirty="0" smtClean="0"/>
              <a:t>столицею</a:t>
            </a:r>
            <a:r>
              <a:rPr lang="ru-RU" sz="1600" dirty="0" smtClean="0"/>
              <a:t> </a:t>
            </a:r>
            <a:r>
              <a:rPr lang="ru-RU" sz="1600" dirty="0" err="1" smtClean="0"/>
              <a:t>гетьмана</a:t>
            </a:r>
            <a:r>
              <a:rPr lang="ru-RU" sz="1600" dirty="0" smtClean="0"/>
              <a:t> Ханенка.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 1674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Умань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зруйнована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Дорошенком</a:t>
            </a:r>
            <a:r>
              <a:rPr lang="ru-RU" sz="1600" dirty="0" smtClean="0"/>
              <a:t> разом з турками і татарами,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облоги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взято </a:t>
            </a:r>
            <a:r>
              <a:rPr lang="ru-RU" sz="1600" dirty="0" err="1" smtClean="0"/>
              <a:t>візиром</a:t>
            </a:r>
            <a:r>
              <a:rPr lang="ru-RU" sz="1600" dirty="0" smtClean="0"/>
              <a:t> Кара Мустафою.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тих </a:t>
            </a:r>
            <a:r>
              <a:rPr lang="ru-RU" sz="1600" dirty="0" err="1" smtClean="0"/>
              <a:t>подій</a:t>
            </a:r>
            <a:r>
              <a:rPr lang="ru-RU" sz="1600" dirty="0" smtClean="0"/>
              <a:t>,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приходить в </a:t>
            </a:r>
            <a:r>
              <a:rPr lang="ru-RU" sz="1600" dirty="0" err="1" smtClean="0"/>
              <a:t>занепад</a:t>
            </a:r>
            <a:r>
              <a:rPr lang="ru-RU" sz="1600" dirty="0" smtClean="0"/>
              <a:t>.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мешканців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переселилися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Лівобережжя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02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2132856"/>
            <a:ext cx="5112567" cy="460851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Занепад</a:t>
            </a:r>
            <a:r>
              <a:rPr lang="ru-RU" sz="1600" dirty="0" smtClean="0"/>
              <a:t> </a:t>
            </a:r>
            <a:r>
              <a:rPr lang="ru-RU" sz="1600" dirty="0" err="1"/>
              <a:t>продовжується</a:t>
            </a:r>
            <a:r>
              <a:rPr lang="ru-RU" sz="1600" dirty="0"/>
              <a:t> до 1726 року, коли Умань </a:t>
            </a:r>
            <a:r>
              <a:rPr lang="ru-RU" sz="1600" dirty="0" smtClean="0"/>
              <a:t>переходить </a:t>
            </a:r>
            <a:r>
              <a:rPr lang="ru-RU" sz="1600" dirty="0"/>
              <a:t>у </a:t>
            </a:r>
            <a:r>
              <a:rPr lang="ru-RU" sz="1600" dirty="0" err="1"/>
              <a:t>володіння</a:t>
            </a:r>
            <a:r>
              <a:rPr lang="ru-RU" sz="1600" dirty="0"/>
              <a:t> </a:t>
            </a:r>
            <a:r>
              <a:rPr lang="ru-RU" sz="1600" dirty="0" err="1" smtClean="0"/>
              <a:t>польського</a:t>
            </a:r>
            <a:r>
              <a:rPr lang="ru-RU" sz="1600" dirty="0" smtClean="0"/>
              <a:t> пана. </a:t>
            </a:r>
            <a:r>
              <a:rPr lang="ru-RU" sz="1600" dirty="0"/>
              <a:t>В </a:t>
            </a:r>
            <a:r>
              <a:rPr lang="ru-RU" sz="1600" dirty="0" err="1"/>
              <a:t>краї</a:t>
            </a:r>
            <a:r>
              <a:rPr lang="ru-RU" sz="1600" dirty="0"/>
              <a:t> в </a:t>
            </a:r>
            <a:r>
              <a:rPr lang="ru-RU" sz="1600" dirty="0" err="1"/>
              <a:t>цей</a:t>
            </a:r>
            <a:r>
              <a:rPr lang="ru-RU" sz="1600" dirty="0"/>
              <a:t> час </a:t>
            </a:r>
            <a:r>
              <a:rPr lang="ru-RU" sz="1600" dirty="0" err="1"/>
              <a:t>пожвавились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i="1" dirty="0" err="1"/>
              <a:t>гайдамаків</a:t>
            </a:r>
            <a:r>
              <a:rPr lang="ru-RU" sz="1600" dirty="0"/>
              <a:t>. </a:t>
            </a:r>
            <a:r>
              <a:rPr lang="ru-RU" sz="1600" dirty="0" smtClean="0"/>
              <a:t>Вони </a:t>
            </a:r>
            <a:r>
              <a:rPr lang="ru-RU" sz="1600" dirty="0" err="1" smtClean="0"/>
              <a:t>роблять</a:t>
            </a:r>
            <a:r>
              <a:rPr lang="ru-RU" sz="1600" dirty="0" smtClean="0"/>
              <a:t> </a:t>
            </a:r>
            <a:r>
              <a:rPr lang="ru-RU" sz="1600" dirty="0" err="1"/>
              <a:t>постійні</a:t>
            </a:r>
            <a:r>
              <a:rPr lang="ru-RU" sz="1600" dirty="0"/>
              <a:t> наскоки на </a:t>
            </a:r>
            <a:r>
              <a:rPr lang="ru-RU" sz="1600" dirty="0" err="1"/>
              <a:t>місто</a:t>
            </a:r>
            <a:r>
              <a:rPr lang="ru-RU" sz="1600" dirty="0"/>
              <a:t>, </a:t>
            </a:r>
            <a:r>
              <a:rPr lang="ru-RU" sz="1600" dirty="0" smtClean="0"/>
              <a:t>і </a:t>
            </a:r>
            <a:r>
              <a:rPr lang="ru-RU" sz="1600" dirty="0" err="1" smtClean="0"/>
              <a:t>здобувають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err="1" smtClean="0"/>
              <a:t>Навколо</a:t>
            </a:r>
            <a:r>
              <a:rPr lang="ru-RU" sz="1600" dirty="0" smtClean="0"/>
              <a:t> </a:t>
            </a:r>
            <a:r>
              <a:rPr lang="ru-RU" sz="1600" dirty="0" err="1"/>
              <a:t>Умані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козацьких</a:t>
            </a:r>
            <a:r>
              <a:rPr lang="ru-RU" sz="1600" dirty="0"/>
              <a:t> </a:t>
            </a:r>
            <a:r>
              <a:rPr lang="ru-RU" sz="1600" dirty="0" err="1"/>
              <a:t>слобідських</a:t>
            </a:r>
            <a:r>
              <a:rPr lang="ru-RU" sz="1600" dirty="0"/>
              <a:t> </a:t>
            </a:r>
            <a:r>
              <a:rPr lang="ru-RU" sz="1600" dirty="0" err="1"/>
              <a:t>поселень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мали</a:t>
            </a:r>
            <a:r>
              <a:rPr lang="ru-RU" sz="1600" dirty="0"/>
              <a:t> </a:t>
            </a:r>
            <a:r>
              <a:rPr lang="ru-RU" sz="1600" dirty="0" err="1"/>
              <a:t>боронити</a:t>
            </a:r>
            <a:r>
              <a:rPr lang="ru-RU" sz="1600" dirty="0"/>
              <a:t> Край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гайдамацьких</a:t>
            </a:r>
            <a:r>
              <a:rPr lang="ru-RU" sz="1600" dirty="0"/>
              <a:t> ватаг. </a:t>
            </a:r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dirty="0" err="1"/>
              <a:t>перетворюється</a:t>
            </a:r>
            <a:r>
              <a:rPr lang="ru-RU" sz="1600" dirty="0"/>
              <a:t> на </a:t>
            </a:r>
            <a:r>
              <a:rPr lang="ru-RU" sz="1600" i="1" dirty="0" err="1"/>
              <a:t>одне</a:t>
            </a:r>
            <a:r>
              <a:rPr lang="ru-RU" sz="1600" i="1" dirty="0"/>
              <a:t> з </a:t>
            </a:r>
            <a:r>
              <a:rPr lang="ru-RU" sz="1600" i="1" dirty="0" err="1"/>
              <a:t>найважливіших</a:t>
            </a:r>
            <a:r>
              <a:rPr lang="ru-RU" sz="1600" i="1" dirty="0"/>
              <a:t> </a:t>
            </a:r>
            <a:r>
              <a:rPr lang="ru-RU" sz="1600" i="1" dirty="0" err="1"/>
              <a:t>міст</a:t>
            </a:r>
            <a:r>
              <a:rPr lang="ru-RU" sz="1600" i="1" dirty="0"/>
              <a:t> </a:t>
            </a:r>
            <a:r>
              <a:rPr lang="ru-RU" sz="1600" i="1" dirty="0" err="1"/>
              <a:t>Правобережної</a:t>
            </a:r>
            <a:r>
              <a:rPr lang="ru-RU" sz="1600" i="1" dirty="0"/>
              <a:t> </a:t>
            </a:r>
            <a:r>
              <a:rPr lang="ru-RU" sz="1600" i="1" dirty="0" err="1"/>
              <a:t>Київщини</a:t>
            </a:r>
            <a:r>
              <a:rPr lang="ru-RU" sz="1600" i="1" dirty="0"/>
              <a:t> і </a:t>
            </a:r>
            <a:r>
              <a:rPr lang="ru-RU" sz="1600" i="1" dirty="0" err="1"/>
              <a:t>Черкащини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Коліївщини</a:t>
            </a:r>
            <a:r>
              <a:rPr lang="ru-RU" sz="1600" dirty="0"/>
              <a:t> в 1768 </a:t>
            </a:r>
            <a:r>
              <a:rPr lang="ru-RU" sz="1600" dirty="0" err="1"/>
              <a:t>році</a:t>
            </a:r>
            <a:r>
              <a:rPr lang="ru-RU" sz="1600" dirty="0"/>
              <a:t>, </a:t>
            </a:r>
            <a:r>
              <a:rPr lang="ru-RU" sz="1600" dirty="0" err="1"/>
              <a:t>під</a:t>
            </a:r>
            <a:r>
              <a:rPr lang="ru-RU" sz="1600" dirty="0"/>
              <a:t> проводом Максима </a:t>
            </a:r>
            <a:r>
              <a:rPr lang="ru-RU" sz="1600" dirty="0" err="1"/>
              <a:t>Залізняка</a:t>
            </a:r>
            <a:r>
              <a:rPr lang="ru-RU" sz="1600" dirty="0"/>
              <a:t> і </a:t>
            </a:r>
            <a:r>
              <a:rPr lang="ru-RU" sz="1600" dirty="0" err="1"/>
              <a:t>Івана</a:t>
            </a:r>
            <a:r>
              <a:rPr lang="ru-RU" sz="1600" dirty="0"/>
              <a:t> </a:t>
            </a:r>
            <a:r>
              <a:rPr lang="ru-RU" sz="1600" dirty="0" err="1"/>
              <a:t>Ґонти</a:t>
            </a:r>
            <a:r>
              <a:rPr lang="ru-RU" sz="1600" dirty="0"/>
              <a:t>, в </a:t>
            </a:r>
            <a:r>
              <a:rPr lang="ru-RU" sz="1600" dirty="0" err="1"/>
              <a:t>місті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винищено</a:t>
            </a:r>
            <a:r>
              <a:rPr lang="ru-RU" sz="1600" dirty="0"/>
              <a:t> </a:t>
            </a:r>
            <a:r>
              <a:rPr lang="ru-RU" sz="1600" dirty="0" err="1"/>
              <a:t>євреїв</a:t>
            </a:r>
            <a:r>
              <a:rPr lang="ru-RU" sz="1600" dirty="0"/>
              <a:t>, </a:t>
            </a:r>
            <a:r>
              <a:rPr lang="ru-RU" sz="1600" dirty="0" err="1" smtClean="0"/>
              <a:t>українців-уніатів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польську</a:t>
            </a:r>
            <a:r>
              <a:rPr lang="ru-RU" sz="1600" dirty="0"/>
              <a:t> шляхту, </a:t>
            </a:r>
            <a:r>
              <a:rPr lang="ru-RU" sz="1600" dirty="0" err="1"/>
              <a:t>що</a:t>
            </a:r>
            <a:r>
              <a:rPr lang="ru-RU" sz="1600" dirty="0"/>
              <a:t> тут </a:t>
            </a:r>
            <a:r>
              <a:rPr lang="ru-RU" sz="1600" dirty="0" err="1"/>
              <a:t>ховалася</a:t>
            </a:r>
            <a:r>
              <a:rPr lang="ru-RU" sz="1600" dirty="0"/>
              <a:t> — так звана «</a:t>
            </a:r>
            <a:r>
              <a:rPr lang="ru-RU" sz="1600" dirty="0" err="1"/>
              <a:t>уманська</a:t>
            </a:r>
            <a:r>
              <a:rPr lang="ru-RU" sz="1600" dirty="0"/>
              <a:t> </a:t>
            </a:r>
            <a:r>
              <a:rPr lang="ru-RU" sz="1600" dirty="0" err="1"/>
              <a:t>різня</a:t>
            </a:r>
            <a:r>
              <a:rPr lang="ru-RU" sz="1600" dirty="0"/>
              <a:t>».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придушення</a:t>
            </a:r>
            <a:r>
              <a:rPr lang="ru-RU" sz="1600" dirty="0"/>
              <a:t> </a:t>
            </a:r>
            <a:r>
              <a:rPr lang="ru-RU" sz="1600" dirty="0" err="1"/>
              <a:t>повстання</a:t>
            </a:r>
            <a:r>
              <a:rPr lang="ru-RU" sz="1600" dirty="0"/>
              <a:t>, Умань </a:t>
            </a:r>
            <a:r>
              <a:rPr lang="ru-RU" sz="1600" dirty="0" err="1"/>
              <a:t>знову</a:t>
            </a:r>
            <a:r>
              <a:rPr lang="ru-RU" sz="1600" dirty="0"/>
              <a:t> </a:t>
            </a:r>
            <a:r>
              <a:rPr lang="ru-RU" sz="1600" dirty="0" err="1"/>
              <a:t>занепадає</a:t>
            </a:r>
            <a:r>
              <a:rPr lang="ru-RU" sz="1600" dirty="0"/>
              <a:t>.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не </a:t>
            </a:r>
            <a:r>
              <a:rPr lang="ru-RU" sz="1600" dirty="0" err="1"/>
              <a:t>залишилось</a:t>
            </a:r>
            <a:r>
              <a:rPr lang="ru-RU" sz="1600" dirty="0"/>
              <a:t>, </a:t>
            </a:r>
            <a:r>
              <a:rPr lang="ru-RU" sz="1600" dirty="0" err="1"/>
              <a:t>торгівля</a:t>
            </a:r>
            <a:r>
              <a:rPr lang="ru-RU" sz="1600" dirty="0"/>
              <a:t> зачахла.</a:t>
            </a:r>
          </a:p>
          <a:p>
            <a:r>
              <a:rPr lang="ru-RU" sz="1600" dirty="0" smtClean="0"/>
              <a:t>1775 </a:t>
            </a:r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i="1" dirty="0" err="1" smtClean="0"/>
              <a:t>гарно</a:t>
            </a:r>
            <a:r>
              <a:rPr lang="ru-RU" sz="1600" i="1" dirty="0" smtClean="0"/>
              <a:t> </a:t>
            </a:r>
            <a:r>
              <a:rPr lang="ru-RU" sz="1600" i="1" dirty="0" err="1"/>
              <a:t>забудоване</a:t>
            </a:r>
            <a:r>
              <a:rPr lang="ru-RU" sz="1600" i="1" dirty="0"/>
              <a:t> </a:t>
            </a:r>
            <a:r>
              <a:rPr lang="ru-RU" sz="1600" dirty="0"/>
              <a:t>, мало 3 церкви , </a:t>
            </a:r>
            <a:r>
              <a:rPr lang="ru-RU" sz="1600" dirty="0" err="1"/>
              <a:t>муровану</a:t>
            </a:r>
            <a:r>
              <a:rPr lang="ru-RU" sz="1600" dirty="0"/>
              <a:t> </a:t>
            </a:r>
            <a:r>
              <a:rPr lang="ru-RU" sz="1600" dirty="0" smtClean="0"/>
              <a:t>ратушу і два </a:t>
            </a:r>
            <a:r>
              <a:rPr lang="ru-RU" sz="1600" dirty="0" err="1" smtClean="0"/>
              <a:t>костели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Умань та гайдамаки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06800"/>
            <a:ext cx="3502659" cy="236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88839"/>
            <a:ext cx="3521864" cy="2302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3" cy="3877815"/>
          </a:xfrm>
        </p:spPr>
        <p:txBody>
          <a:bodyPr>
            <a:normAutofit/>
          </a:bodyPr>
          <a:lstStyle/>
          <a:p>
            <a:r>
              <a:rPr lang="ru-RU" sz="1600" dirty="0"/>
              <a:t>В 1793 року Умань </a:t>
            </a:r>
            <a:r>
              <a:rPr lang="ru-RU" sz="1600" i="1" dirty="0" err="1"/>
              <a:t>увійшла</a:t>
            </a:r>
            <a:r>
              <a:rPr lang="ru-RU" sz="1600" i="1" dirty="0"/>
              <a:t> до складу </a:t>
            </a:r>
            <a:r>
              <a:rPr lang="ru-RU" sz="1600" i="1" dirty="0" err="1"/>
              <a:t>Російської</a:t>
            </a:r>
            <a:r>
              <a:rPr lang="ru-RU" sz="1600" i="1" dirty="0"/>
              <a:t> </a:t>
            </a:r>
            <a:r>
              <a:rPr lang="ru-RU" sz="1600" i="1" dirty="0" err="1"/>
              <a:t>імперії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1796-го </a:t>
            </a:r>
            <a:r>
              <a:rPr lang="ru-RU" sz="1600" dirty="0"/>
              <a:t>року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закладений</a:t>
            </a:r>
            <a:r>
              <a:rPr lang="ru-RU" sz="1600" dirty="0" smtClean="0"/>
              <a:t> </a:t>
            </a:r>
            <a:r>
              <a:rPr lang="ru-RU" sz="1600" dirty="0"/>
              <a:t>один з </a:t>
            </a:r>
            <a:r>
              <a:rPr lang="ru-RU" sz="1600" dirty="0" err="1"/>
              <a:t>найбільших</a:t>
            </a:r>
            <a:r>
              <a:rPr lang="ru-RU" sz="1600" dirty="0"/>
              <a:t> в </a:t>
            </a:r>
            <a:r>
              <a:rPr lang="ru-RU" sz="1600" dirty="0" err="1"/>
              <a:t>Європі</a:t>
            </a:r>
            <a:r>
              <a:rPr lang="ru-RU" sz="1600" dirty="0"/>
              <a:t>, </a:t>
            </a:r>
            <a:r>
              <a:rPr lang="ru-RU" sz="1600" dirty="0" err="1"/>
              <a:t>знаменитий</a:t>
            </a:r>
            <a:r>
              <a:rPr lang="ru-RU" sz="1600" dirty="0"/>
              <a:t> </a:t>
            </a:r>
            <a:r>
              <a:rPr lang="ru-RU" sz="1600" i="1" dirty="0" smtClean="0"/>
              <a:t>парк </a:t>
            </a:r>
            <a:r>
              <a:rPr lang="ru-RU" sz="1600" i="1" dirty="0"/>
              <a:t>«</a:t>
            </a:r>
            <a:r>
              <a:rPr lang="ru-RU" sz="1600" i="1" dirty="0" err="1"/>
              <a:t>Софіївка</a:t>
            </a:r>
            <a:r>
              <a:rPr lang="ru-RU" sz="1600" i="1" dirty="0"/>
              <a:t>».</a:t>
            </a:r>
          </a:p>
          <a:p>
            <a:r>
              <a:rPr lang="ru-RU" sz="1600" dirty="0" smtClean="0"/>
              <a:t>На </a:t>
            </a:r>
            <a:r>
              <a:rPr lang="ru-RU" sz="1600" dirty="0"/>
              <a:t>початку </a:t>
            </a:r>
            <a:r>
              <a:rPr lang="en-US" sz="1600" dirty="0"/>
              <a:t>XIX </a:t>
            </a:r>
            <a:r>
              <a:rPr lang="ru-RU" sz="1600" dirty="0" err="1"/>
              <a:t>століття</a:t>
            </a:r>
            <a:r>
              <a:rPr lang="ru-RU" sz="1600" dirty="0"/>
              <a:t> Умань </a:t>
            </a:r>
            <a:r>
              <a:rPr lang="ru-RU" sz="1600" dirty="0" err="1"/>
              <a:t>перетворюється</a:t>
            </a:r>
            <a:r>
              <a:rPr lang="ru-RU" sz="1600" dirty="0"/>
              <a:t> на </a:t>
            </a:r>
            <a:r>
              <a:rPr lang="ru-RU" sz="1600" i="1" dirty="0"/>
              <a:t>центр </a:t>
            </a:r>
            <a:r>
              <a:rPr lang="ru-RU" sz="1600" i="1" dirty="0" err="1"/>
              <a:t>іудейського</a:t>
            </a:r>
            <a:r>
              <a:rPr lang="ru-RU" sz="1600" i="1" dirty="0"/>
              <a:t> </a:t>
            </a:r>
            <a:r>
              <a:rPr lang="ru-RU" sz="1600" i="1" dirty="0" err="1"/>
              <a:t>релігійного</a:t>
            </a:r>
            <a:r>
              <a:rPr lang="ru-RU" sz="1600" i="1" dirty="0"/>
              <a:t> </a:t>
            </a:r>
            <a:r>
              <a:rPr lang="ru-RU" sz="1600" i="1" dirty="0" err="1" smtClean="0"/>
              <a:t>руху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</a:t>
            </a:r>
            <a:r>
              <a:rPr lang="ru-RU" sz="1600" dirty="0" err="1"/>
              <a:t>цей</a:t>
            </a:r>
            <a:r>
              <a:rPr lang="ru-RU" sz="1600" dirty="0"/>
              <a:t> же час </a:t>
            </a:r>
            <a:r>
              <a:rPr lang="ru-RU" sz="1600" dirty="0" err="1"/>
              <a:t>почалася</a:t>
            </a:r>
            <a:r>
              <a:rPr lang="ru-RU" sz="1600" dirty="0"/>
              <a:t> </a:t>
            </a:r>
            <a:r>
              <a:rPr lang="ru-RU" sz="1600" i="1" dirty="0"/>
              <a:t>активна </a:t>
            </a:r>
            <a:r>
              <a:rPr lang="ru-RU" sz="1600" i="1" dirty="0" err="1"/>
              <a:t>забудова</a:t>
            </a:r>
            <a:r>
              <a:rPr lang="ru-RU" sz="1600" i="1" dirty="0"/>
              <a:t> </a:t>
            </a:r>
            <a:r>
              <a:rPr lang="ru-RU" sz="1600" i="1" dirty="0" err="1" smtClean="0"/>
              <a:t>міста</a:t>
            </a:r>
            <a:r>
              <a:rPr lang="ru-RU" sz="1600" dirty="0"/>
              <a:t>, </a:t>
            </a:r>
            <a:r>
              <a:rPr lang="ru-RU" sz="1600" dirty="0" err="1"/>
              <a:t>вулиці</a:t>
            </a:r>
            <a:r>
              <a:rPr lang="ru-RU" sz="1600" dirty="0"/>
              <a:t> </a:t>
            </a:r>
            <a:r>
              <a:rPr lang="ru-RU" sz="1600" dirty="0" err="1"/>
              <a:t>вкривають</a:t>
            </a:r>
            <a:r>
              <a:rPr lang="ru-RU" sz="1600" dirty="0"/>
              <a:t> </a:t>
            </a:r>
            <a:r>
              <a:rPr lang="ru-RU" sz="1600" dirty="0" err="1"/>
              <a:t>бруківкою</a:t>
            </a:r>
            <a:r>
              <a:rPr lang="ru-RU" sz="1600" dirty="0"/>
              <a:t> й </a:t>
            </a:r>
            <a:r>
              <a:rPr lang="ru-RU" sz="1600" dirty="0" err="1"/>
              <a:t>оснащують</a:t>
            </a:r>
            <a:r>
              <a:rPr lang="ru-RU" sz="1600" dirty="0"/>
              <a:t> </a:t>
            </a:r>
            <a:r>
              <a:rPr lang="ru-RU" sz="1600" dirty="0" err="1"/>
              <a:t>гасовими</a:t>
            </a:r>
            <a:r>
              <a:rPr lang="ru-RU" sz="1600" dirty="0"/>
              <a:t> </a:t>
            </a:r>
            <a:r>
              <a:rPr lang="ru-RU" sz="1600" dirty="0" err="1"/>
              <a:t>ліхтарями</a:t>
            </a:r>
            <a:r>
              <a:rPr lang="ru-RU" sz="1600" dirty="0"/>
              <a:t>, </a:t>
            </a:r>
            <a:r>
              <a:rPr lang="ru-RU" sz="1600" dirty="0" err="1"/>
              <a:t>будують</a:t>
            </a:r>
            <a:r>
              <a:rPr lang="ru-RU" sz="1600" dirty="0"/>
              <a:t> </a:t>
            </a:r>
            <a:r>
              <a:rPr lang="ru-RU" sz="1600" dirty="0" err="1"/>
              <a:t>торгові</a:t>
            </a:r>
            <a:r>
              <a:rPr lang="ru-RU" sz="1600" dirty="0"/>
              <a:t> ряди.</a:t>
            </a:r>
          </a:p>
          <a:p>
            <a:r>
              <a:rPr lang="ru-RU" sz="1600" dirty="0"/>
              <a:t>В 1859 </a:t>
            </a:r>
            <a:r>
              <a:rPr lang="ru-RU" sz="1600" dirty="0" err="1"/>
              <a:t>році</a:t>
            </a:r>
            <a:r>
              <a:rPr lang="ru-RU" sz="1600" dirty="0"/>
              <a:t> в Умань </a:t>
            </a:r>
            <a:r>
              <a:rPr lang="ru-RU" sz="1600" dirty="0" err="1"/>
              <a:t>переносять</a:t>
            </a:r>
            <a:r>
              <a:rPr lang="ru-RU" sz="1600" dirty="0"/>
              <a:t> з </a:t>
            </a:r>
            <a:r>
              <a:rPr lang="ru-RU" sz="1600" dirty="0" err="1"/>
              <a:t>Одеси</a:t>
            </a:r>
            <a:r>
              <a:rPr lang="ru-RU" sz="1600" dirty="0"/>
              <a:t> </a:t>
            </a:r>
            <a:r>
              <a:rPr lang="ru-RU" sz="1600" i="1" dirty="0"/>
              <a:t>Головне училище </a:t>
            </a:r>
            <a:r>
              <a:rPr lang="ru-RU" sz="1600" i="1" dirty="0" err="1"/>
              <a:t>садівництва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Умань у </a:t>
            </a:r>
            <a:r>
              <a:rPr lang="uk-UA" sz="4000" dirty="0"/>
              <a:t>складі Російської імперії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60642" cy="2748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204864"/>
            <a:ext cx="4365064" cy="4104456"/>
          </a:xfrm>
        </p:spPr>
        <p:txBody>
          <a:bodyPr>
            <a:normAutofit/>
          </a:bodyPr>
          <a:lstStyle/>
          <a:p>
            <a:r>
              <a:rPr lang="ru-RU" sz="1600" dirty="0" err="1"/>
              <a:t>Місцевість</a:t>
            </a:r>
            <a:r>
              <a:rPr lang="ru-RU" sz="1600" dirty="0"/>
              <a:t>, де </a:t>
            </a:r>
            <a:r>
              <a:rPr lang="ru-RU" sz="1600" dirty="0" err="1"/>
              <a:t>розташований</a:t>
            </a:r>
            <a:r>
              <a:rPr lang="ru-RU" sz="1600" dirty="0"/>
              <a:t> райцентр </a:t>
            </a:r>
            <a:r>
              <a:rPr lang="ru-RU" sz="1600" dirty="0" err="1"/>
              <a:t>Немирів</a:t>
            </a:r>
            <a:r>
              <a:rPr lang="ru-RU" sz="1600" dirty="0"/>
              <a:t>, </a:t>
            </a:r>
            <a:r>
              <a:rPr lang="ru-RU" sz="1600" i="1" dirty="0"/>
              <a:t>заселений </a:t>
            </a:r>
            <a:r>
              <a:rPr lang="ru-RU" sz="1600" i="1" dirty="0" err="1"/>
              <a:t>здавна</a:t>
            </a:r>
            <a:r>
              <a:rPr lang="ru-RU" sz="1600" dirty="0" smtClean="0"/>
              <a:t>.</a:t>
            </a:r>
          </a:p>
          <a:p>
            <a:r>
              <a:rPr lang="ru-RU" sz="1600" dirty="0" err="1"/>
              <a:t>Воно</a:t>
            </a:r>
            <a:r>
              <a:rPr lang="ru-RU" sz="1600" dirty="0"/>
              <a:t> </a:t>
            </a:r>
            <a:r>
              <a:rPr lang="ru-RU" sz="1600" dirty="0" err="1"/>
              <a:t>оточене</a:t>
            </a:r>
            <a:r>
              <a:rPr lang="ru-RU" sz="1600" dirty="0"/>
              <a:t> </a:t>
            </a:r>
            <a:r>
              <a:rPr lang="ru-RU" sz="1600" dirty="0" err="1"/>
              <a:t>могутніми</a:t>
            </a:r>
            <a:r>
              <a:rPr lang="ru-RU" sz="1600" dirty="0"/>
              <a:t> валами — 32 </a:t>
            </a:r>
            <a:r>
              <a:rPr lang="ru-RU" sz="1600" dirty="0" err="1"/>
              <a:t>метри</a:t>
            </a:r>
            <a:r>
              <a:rPr lang="ru-RU" sz="1600" dirty="0"/>
              <a:t> </a:t>
            </a:r>
            <a:r>
              <a:rPr lang="ru-RU" sz="1600" dirty="0" err="1"/>
              <a:t>завширшки</a:t>
            </a:r>
            <a:r>
              <a:rPr lang="ru-RU" sz="1600" dirty="0"/>
              <a:t>, 9 </a:t>
            </a:r>
            <a:r>
              <a:rPr lang="ru-RU" sz="1600" dirty="0" err="1"/>
              <a:t>метрів</a:t>
            </a:r>
            <a:r>
              <a:rPr lang="ru-RU" sz="1600" dirty="0"/>
              <a:t> </a:t>
            </a:r>
            <a:r>
              <a:rPr lang="ru-RU" sz="1600" dirty="0" err="1"/>
              <a:t>заввишки</a:t>
            </a:r>
            <a:r>
              <a:rPr lang="ru-RU" sz="1600" dirty="0"/>
              <a:t> та 5,5 км </a:t>
            </a:r>
            <a:r>
              <a:rPr lang="ru-RU" sz="1600" dirty="0" err="1"/>
              <a:t>завдовжки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У Х—ХІ ст. на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місці</a:t>
            </a:r>
            <a:r>
              <a:rPr lang="ru-RU" sz="1600" dirty="0"/>
              <a:t> </a:t>
            </a:r>
            <a:r>
              <a:rPr lang="ru-RU" sz="1600" dirty="0" err="1"/>
              <a:t>існувало</a:t>
            </a:r>
            <a:r>
              <a:rPr lang="ru-RU" sz="1600" dirty="0"/>
              <a:t> </a:t>
            </a:r>
            <a:r>
              <a:rPr lang="ru-RU" sz="1600" i="1" dirty="0" err="1"/>
              <a:t>давньо-руське</a:t>
            </a:r>
            <a:r>
              <a:rPr lang="ru-RU" sz="1600" i="1" dirty="0"/>
              <a:t> </a:t>
            </a:r>
            <a:r>
              <a:rPr lang="ru-RU" sz="1600" i="1" dirty="0" err="1" smtClean="0"/>
              <a:t>поселення</a:t>
            </a:r>
            <a:r>
              <a:rPr lang="ru-RU" sz="1600" dirty="0" smtClean="0"/>
              <a:t>, на </a:t>
            </a:r>
            <a:r>
              <a:rPr lang="ru-RU" sz="1600" dirty="0" err="1"/>
              <a:t>місці</a:t>
            </a:r>
            <a:r>
              <a:rPr lang="ru-RU" sz="1600" dirty="0"/>
              <a:t> </a:t>
            </a:r>
            <a:r>
              <a:rPr lang="ru-RU" sz="1600" dirty="0" err="1" smtClean="0"/>
              <a:t>якого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виникло</a:t>
            </a:r>
            <a:r>
              <a:rPr lang="ru-RU" sz="1600" dirty="0" smtClean="0"/>
              <a:t> </a:t>
            </a:r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dirty="0" err="1"/>
              <a:t>Мирів</a:t>
            </a:r>
            <a:r>
              <a:rPr lang="ru-RU" sz="1600" dirty="0"/>
              <a:t>, яке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татарської</a:t>
            </a:r>
            <a:r>
              <a:rPr lang="ru-RU" sz="1600" dirty="0"/>
              <a:t> навали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вщент</a:t>
            </a:r>
            <a:r>
              <a:rPr lang="ru-RU" sz="1600" dirty="0"/>
              <a:t> </a:t>
            </a:r>
            <a:r>
              <a:rPr lang="ru-RU" sz="1600" dirty="0" err="1"/>
              <a:t>зруйноване</a:t>
            </a:r>
            <a:r>
              <a:rPr lang="ru-RU" sz="1600" dirty="0" smtClean="0"/>
              <a:t>.</a:t>
            </a:r>
          </a:p>
          <a:p>
            <a:r>
              <a:rPr lang="ru-RU" sz="1600" dirty="0" err="1"/>
              <a:t>Наприкінці</a:t>
            </a:r>
            <a:r>
              <a:rPr lang="ru-RU" sz="1600" dirty="0"/>
              <a:t> XIV ст. </a:t>
            </a:r>
            <a:r>
              <a:rPr lang="ru-RU" sz="1600" i="1" dirty="0" err="1"/>
              <a:t>виникло</a:t>
            </a:r>
            <a:r>
              <a:rPr lang="ru-RU" sz="1600" i="1" dirty="0"/>
              <a:t> </a:t>
            </a:r>
            <a:r>
              <a:rPr lang="ru-RU" sz="1600" i="1" dirty="0" err="1"/>
              <a:t>нове</a:t>
            </a:r>
            <a:r>
              <a:rPr lang="ru-RU" sz="1600" i="1" dirty="0"/>
              <a:t> </a:t>
            </a:r>
            <a:r>
              <a:rPr lang="ru-RU" sz="1600" i="1" dirty="0" err="1"/>
              <a:t>місто</a:t>
            </a:r>
            <a:r>
              <a:rPr lang="ru-RU" sz="1600" i="1" dirty="0"/>
              <a:t> </a:t>
            </a:r>
            <a:r>
              <a:rPr lang="ru-RU" sz="1600" dirty="0" err="1"/>
              <a:t>Немирів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i="1" dirty="0" smtClean="0"/>
              <a:t>Перша </a:t>
            </a:r>
            <a:r>
              <a:rPr lang="ru-RU" sz="1600" i="1" dirty="0" err="1"/>
              <a:t>письмова</a:t>
            </a:r>
            <a:r>
              <a:rPr lang="ru-RU" sz="1600" i="1" dirty="0"/>
              <a:t> </a:t>
            </a:r>
            <a:r>
              <a:rPr lang="ru-RU" sz="1600" i="1" dirty="0" err="1"/>
              <a:t>згадка</a:t>
            </a:r>
            <a:r>
              <a:rPr lang="ru-RU" sz="1600" i="1" dirty="0"/>
              <a:t> </a:t>
            </a:r>
            <a:r>
              <a:rPr lang="ru-RU" sz="1600" dirty="0"/>
              <a:t>про </a:t>
            </a:r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dirty="0" err="1"/>
              <a:t>припадає</a:t>
            </a:r>
            <a:r>
              <a:rPr lang="ru-RU" sz="1600" dirty="0"/>
              <a:t> на 1506 </a:t>
            </a:r>
            <a:r>
              <a:rPr lang="ru-RU" sz="1600" dirty="0" err="1"/>
              <a:t>рік</a:t>
            </a:r>
            <a:r>
              <a:rPr lang="ru-RU" sz="16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Немирів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3912"/>
            <a:ext cx="4032448" cy="2728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1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769768"/>
            <a:ext cx="8928991" cy="2088232"/>
          </a:xfrm>
        </p:spPr>
        <p:txBody>
          <a:bodyPr>
            <a:noAutofit/>
          </a:bodyPr>
          <a:lstStyle/>
          <a:p>
            <a:r>
              <a:rPr lang="ru-RU" sz="1600" dirty="0" err="1"/>
              <a:t>Немирів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одним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i="1" dirty="0" err="1"/>
              <a:t>центрів</a:t>
            </a:r>
            <a:r>
              <a:rPr lang="ru-RU" sz="1600" i="1" dirty="0"/>
              <a:t> </a:t>
            </a:r>
            <a:r>
              <a:rPr lang="ru-RU" sz="1600" i="1" dirty="0" err="1"/>
              <a:t>боротьби</a:t>
            </a:r>
            <a:r>
              <a:rPr lang="ru-RU" sz="1600" i="1" dirty="0"/>
              <a:t> </a:t>
            </a:r>
            <a:r>
              <a:rPr lang="ru-RU" sz="1600" i="1" dirty="0" err="1"/>
              <a:t>українського</a:t>
            </a:r>
            <a:r>
              <a:rPr lang="ru-RU" sz="1600" i="1" dirty="0"/>
              <a:t> народу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шляхетського</a:t>
            </a:r>
            <a:r>
              <a:rPr lang="ru-RU" sz="1600" dirty="0"/>
              <a:t> </a:t>
            </a:r>
            <a:r>
              <a:rPr lang="ru-RU" sz="1600" dirty="0" err="1"/>
              <a:t>гніту</a:t>
            </a:r>
            <a:r>
              <a:rPr lang="ru-RU" sz="1600" dirty="0"/>
              <a:t> і </a:t>
            </a:r>
            <a:r>
              <a:rPr lang="ru-RU" sz="1600" dirty="0" err="1"/>
              <a:t>насильницького</a:t>
            </a:r>
            <a:r>
              <a:rPr lang="ru-RU" sz="1600" dirty="0"/>
              <a:t> </a:t>
            </a:r>
            <a:r>
              <a:rPr lang="ru-RU" sz="1600" dirty="0" err="1"/>
              <a:t>ополячення</a:t>
            </a:r>
            <a:r>
              <a:rPr lang="ru-RU" sz="1600" dirty="0"/>
              <a:t>.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</a:t>
            </a:r>
            <a:r>
              <a:rPr lang="ru-RU" sz="1600" dirty="0"/>
              <a:t>брало участь в </a:t>
            </a:r>
            <a:r>
              <a:rPr lang="ru-RU" sz="1600" dirty="0" err="1"/>
              <a:t>антишляхетських</a:t>
            </a:r>
            <a:r>
              <a:rPr lang="ru-RU" sz="1600" dirty="0"/>
              <a:t> </a:t>
            </a:r>
            <a:r>
              <a:rPr lang="ru-RU" sz="1600" dirty="0" err="1"/>
              <a:t>повстаннях</a:t>
            </a:r>
            <a:r>
              <a:rPr lang="ru-RU" sz="1600" dirty="0"/>
              <a:t> і </a:t>
            </a:r>
            <a:r>
              <a:rPr lang="ru-RU" sz="1600" dirty="0" err="1" smtClean="0"/>
              <a:t>заворушеннях</a:t>
            </a:r>
            <a:r>
              <a:rPr lang="ru-RU" sz="1600" dirty="0" smtClean="0"/>
              <a:t>, </a:t>
            </a:r>
            <a:r>
              <a:rPr lang="ru-RU" sz="1600" dirty="0"/>
              <a:t>а </a:t>
            </a:r>
            <a:r>
              <a:rPr lang="ru-RU" sz="1600" dirty="0" err="1"/>
              <a:t>також</a:t>
            </a:r>
            <a:r>
              <a:rPr lang="ru-RU" sz="1600" dirty="0"/>
              <a:t> у </a:t>
            </a:r>
            <a:r>
              <a:rPr lang="ru-RU" sz="1600" dirty="0" err="1"/>
              <a:t>війні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соціального</a:t>
            </a:r>
            <a:r>
              <a:rPr lang="ru-RU" sz="1600" dirty="0"/>
              <a:t> і </a:t>
            </a:r>
            <a:r>
              <a:rPr lang="ru-RU" sz="1600" dirty="0" err="1"/>
              <a:t>національного</a:t>
            </a:r>
            <a:r>
              <a:rPr lang="ru-RU" sz="1600" dirty="0"/>
              <a:t> </a:t>
            </a:r>
            <a:r>
              <a:rPr lang="ru-RU" sz="1600" dirty="0" err="1"/>
              <a:t>поневолення</a:t>
            </a:r>
            <a:r>
              <a:rPr lang="ru-RU" sz="1600" dirty="0"/>
              <a:t> в 1648–1654 роках.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1678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/>
              <a:t>сильно </a:t>
            </a:r>
            <a:r>
              <a:rPr lang="ru-RU" sz="1600" dirty="0" err="1"/>
              <a:t>знищений</a:t>
            </a:r>
            <a:r>
              <a:rPr lang="ru-RU" sz="1600" dirty="0"/>
              <a:t> турками, так </a:t>
            </a:r>
            <a:r>
              <a:rPr lang="ru-RU" sz="1600" dirty="0" err="1"/>
              <a:t>що</a:t>
            </a:r>
            <a:r>
              <a:rPr lang="ru-RU" sz="1600" dirty="0"/>
              <a:t> з </a:t>
            </a:r>
            <a:r>
              <a:rPr lang="ru-RU" sz="1600" dirty="0" err="1"/>
              <a:t>квітнучого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залишились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i="1" dirty="0" err="1"/>
              <a:t>руїни</a:t>
            </a:r>
            <a:r>
              <a:rPr lang="ru-RU" sz="1600" dirty="0"/>
              <a:t>.</a:t>
            </a:r>
          </a:p>
          <a:p>
            <a:r>
              <a:rPr lang="ru-RU" sz="1600" dirty="0"/>
              <a:t>У 1677–1679 </a:t>
            </a:r>
            <a:r>
              <a:rPr lang="ru-RU" sz="1600" dirty="0" err="1"/>
              <a:t>рр</a:t>
            </a:r>
            <a:r>
              <a:rPr lang="ru-RU" sz="1600" dirty="0"/>
              <a:t>. </a:t>
            </a:r>
            <a:r>
              <a:rPr lang="ru-RU" sz="1600" dirty="0" err="1"/>
              <a:t>Немирів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i="1" dirty="0"/>
              <a:t>столицею </a:t>
            </a:r>
            <a:r>
              <a:rPr lang="ru-RU" sz="1600" i="1" dirty="0" err="1"/>
              <a:t>гетьмана</a:t>
            </a:r>
            <a:r>
              <a:rPr lang="ru-RU" sz="1600" i="1" dirty="0"/>
              <a:t> </a:t>
            </a:r>
            <a:r>
              <a:rPr lang="ru-RU" sz="1600" i="1" dirty="0" err="1"/>
              <a:t>Юрія</a:t>
            </a:r>
            <a:r>
              <a:rPr lang="ru-RU" sz="1600" i="1" dirty="0"/>
              <a:t> </a:t>
            </a:r>
            <a:r>
              <a:rPr lang="ru-RU" sz="1600" i="1" dirty="0" err="1" smtClean="0"/>
              <a:t>Хмельницького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В 1685 </a:t>
            </a:r>
            <a:r>
              <a:rPr lang="ru-RU" sz="1600" i="1" dirty="0"/>
              <a:t>турки</a:t>
            </a:r>
            <a:r>
              <a:rPr lang="ru-RU" sz="1600" dirty="0"/>
              <a:t> </a:t>
            </a:r>
            <a:r>
              <a:rPr lang="ru-RU" sz="1600" dirty="0" err="1"/>
              <a:t>зробили</a:t>
            </a:r>
            <a:r>
              <a:rPr lang="ru-RU" sz="1600" dirty="0"/>
              <a:t> </a:t>
            </a:r>
            <a:r>
              <a:rPr lang="ru-RU" sz="1600" dirty="0" err="1"/>
              <a:t>Немирів</a:t>
            </a:r>
            <a:r>
              <a:rPr lang="ru-RU" sz="1600" dirty="0"/>
              <a:t> </a:t>
            </a:r>
            <a:r>
              <a:rPr lang="ru-RU" sz="1600" i="1" dirty="0"/>
              <a:t>столицею </a:t>
            </a:r>
            <a:r>
              <a:rPr lang="ru-RU" sz="1600" i="1" dirty="0" err="1"/>
              <a:t>новоутвореного</a:t>
            </a:r>
            <a:r>
              <a:rPr lang="ru-RU" sz="1600" i="1" dirty="0"/>
              <a:t> </a:t>
            </a:r>
            <a:r>
              <a:rPr lang="ru-RU" sz="1600" i="1" dirty="0" err="1"/>
              <a:t>князівства</a:t>
            </a:r>
            <a:r>
              <a:rPr lang="ru-RU" sz="1600" dirty="0"/>
              <a:t>.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</a:t>
            </a:r>
            <a:r>
              <a:rPr lang="ru-RU" sz="1600" dirty="0"/>
              <a:t>почало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залюднятися</a:t>
            </a:r>
            <a:r>
              <a:rPr lang="ru-RU" sz="1600" dirty="0"/>
              <a:t> </a:t>
            </a:r>
            <a:r>
              <a:rPr lang="ru-RU" sz="1600" dirty="0" err="1"/>
              <a:t>татарськими</a:t>
            </a:r>
            <a:r>
              <a:rPr lang="ru-RU" sz="1600" dirty="0"/>
              <a:t> та </a:t>
            </a:r>
            <a:r>
              <a:rPr lang="ru-RU" sz="1600" dirty="0" err="1"/>
              <a:t>вірменськими</a:t>
            </a:r>
            <a:r>
              <a:rPr lang="ru-RU" sz="1600" dirty="0"/>
              <a:t> </a:t>
            </a:r>
            <a:r>
              <a:rPr lang="ru-RU" sz="1600" dirty="0" err="1"/>
              <a:t>купцями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Козаччина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019693" cy="26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Пізніше</a:t>
            </a:r>
            <a:r>
              <a:rPr lang="ru-RU" sz="1600" dirty="0" smtClean="0"/>
              <a:t> </a:t>
            </a:r>
            <a:r>
              <a:rPr lang="ru-RU" sz="1600" dirty="0" err="1" smtClean="0"/>
              <a:t>Немирів</a:t>
            </a:r>
            <a:r>
              <a:rPr lang="ru-RU" sz="1600" dirty="0" smtClean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взятий </a:t>
            </a:r>
            <a:r>
              <a:rPr lang="ru-RU" sz="1600" dirty="0" err="1"/>
              <a:t>знову</a:t>
            </a:r>
            <a:r>
              <a:rPr lang="ru-RU" sz="1600" dirty="0"/>
              <a:t> </a:t>
            </a:r>
            <a:r>
              <a:rPr lang="ru-RU" sz="1600" i="1" dirty="0"/>
              <a:t>королем </a:t>
            </a:r>
            <a:r>
              <a:rPr lang="ru-RU" sz="1600" i="1" dirty="0" err="1"/>
              <a:t>Речі</a:t>
            </a:r>
            <a:r>
              <a:rPr lang="ru-RU" sz="1600" i="1" dirty="0"/>
              <a:t> </a:t>
            </a:r>
            <a:r>
              <a:rPr lang="ru-RU" sz="1600" i="1" dirty="0" err="1"/>
              <a:t>Посполитої</a:t>
            </a:r>
            <a:r>
              <a:rPr lang="ru-RU" sz="1600" i="1" dirty="0"/>
              <a:t> </a:t>
            </a:r>
            <a:r>
              <a:rPr lang="ru-RU" sz="1600" dirty="0"/>
              <a:t>Яном ІІІ </a:t>
            </a:r>
            <a:r>
              <a:rPr lang="ru-RU" sz="1600" dirty="0" err="1" smtClean="0"/>
              <a:t>Собеським</a:t>
            </a:r>
            <a:r>
              <a:rPr lang="ru-RU" sz="1600" dirty="0" smtClean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/>
              <a:t>Немирів</a:t>
            </a:r>
            <a:r>
              <a:rPr lang="ru-RU" sz="1600" dirty="0"/>
              <a:t> </a:t>
            </a:r>
            <a:r>
              <a:rPr lang="ru-RU" sz="1600" dirty="0" err="1"/>
              <a:t>перебував</a:t>
            </a:r>
            <a:r>
              <a:rPr lang="ru-RU" sz="1600" dirty="0"/>
              <a:t> в </a:t>
            </a:r>
            <a:r>
              <a:rPr lang="ru-RU" sz="1600" i="1" dirty="0" err="1"/>
              <a:t>турецьких</a:t>
            </a:r>
            <a:r>
              <a:rPr lang="ru-RU" sz="1600" i="1" dirty="0"/>
              <a:t> руках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1737 </a:t>
            </a:r>
            <a:r>
              <a:rPr lang="ru-RU" sz="1600" dirty="0"/>
              <a:t>в </a:t>
            </a:r>
            <a:r>
              <a:rPr lang="ru-RU" sz="1600" dirty="0" err="1"/>
              <a:t>Немирові</a:t>
            </a:r>
            <a:r>
              <a:rPr lang="ru-RU" sz="1600" dirty="0"/>
              <a:t> </a:t>
            </a:r>
            <a:r>
              <a:rPr lang="ru-RU" sz="1600" dirty="0" err="1"/>
              <a:t>відбувся</a:t>
            </a:r>
            <a:r>
              <a:rPr lang="ru-RU" sz="1600" dirty="0"/>
              <a:t> </a:t>
            </a:r>
            <a:r>
              <a:rPr lang="ru-RU" sz="1600" dirty="0" err="1"/>
              <a:t>з'їзд</a:t>
            </a:r>
            <a:r>
              <a:rPr lang="ru-RU" sz="1600" dirty="0"/>
              <a:t>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монархій</a:t>
            </a:r>
            <a:r>
              <a:rPr lang="ru-RU" sz="1600" dirty="0"/>
              <a:t>: </a:t>
            </a:r>
            <a:r>
              <a:rPr lang="ru-RU" sz="1600" dirty="0" err="1"/>
              <a:t>австрійської</a:t>
            </a:r>
            <a:r>
              <a:rPr lang="ru-RU" sz="1600" dirty="0"/>
              <a:t>, </a:t>
            </a:r>
            <a:r>
              <a:rPr lang="ru-RU" sz="1600" dirty="0" err="1"/>
              <a:t>російської</a:t>
            </a:r>
            <a:r>
              <a:rPr lang="ru-RU" sz="1600" dirty="0"/>
              <a:t> та </a:t>
            </a:r>
            <a:r>
              <a:rPr lang="ru-RU" sz="1600" dirty="0" err="1"/>
              <a:t>турецької</a:t>
            </a:r>
            <a:r>
              <a:rPr lang="ru-RU" sz="1600" dirty="0"/>
              <a:t>.</a:t>
            </a:r>
          </a:p>
          <a:p>
            <a:r>
              <a:rPr lang="ru-RU" sz="1600" dirty="0" err="1" smtClean="0"/>
              <a:t>Найбільше</a:t>
            </a:r>
            <a:r>
              <a:rPr lang="ru-RU" sz="1600" dirty="0" smtClean="0"/>
              <a:t> </a:t>
            </a:r>
            <a:r>
              <a:rPr lang="ru-RU" sz="1600" dirty="0" err="1"/>
              <a:t>сприяв</a:t>
            </a:r>
            <a:r>
              <a:rPr lang="ru-RU" sz="1600" dirty="0"/>
              <a:t> </a:t>
            </a:r>
            <a:r>
              <a:rPr lang="ru-RU" sz="1600" i="1" dirty="0" err="1"/>
              <a:t>розвитку</a:t>
            </a:r>
            <a:r>
              <a:rPr lang="ru-RU" sz="1600" i="1" dirty="0"/>
              <a:t> </a:t>
            </a:r>
            <a:r>
              <a:rPr lang="ru-RU" sz="1600" i="1" dirty="0" err="1"/>
              <a:t>міста</a:t>
            </a:r>
            <a:r>
              <a:rPr lang="ru-RU" sz="1600" i="1" dirty="0"/>
              <a:t> </a:t>
            </a:r>
            <a:r>
              <a:rPr lang="ru-RU" sz="1600" dirty="0" err="1"/>
              <a:t>Вінцентій</a:t>
            </a:r>
            <a:r>
              <a:rPr lang="ru-RU" sz="1600" dirty="0"/>
              <a:t> </a:t>
            </a:r>
            <a:r>
              <a:rPr lang="ru-RU" sz="1600" dirty="0" err="1"/>
              <a:t>Потоцький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заклав тут ряд </a:t>
            </a:r>
            <a:r>
              <a:rPr lang="ru-RU" sz="1600" dirty="0" smtClean="0"/>
              <a:t>фабрик. </a:t>
            </a:r>
            <a:r>
              <a:rPr lang="ru-RU" sz="1600" dirty="0" err="1"/>
              <a:t>Його</a:t>
            </a:r>
            <a:r>
              <a:rPr lang="ru-RU" sz="1600" dirty="0"/>
              <a:t> коштом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збудований</a:t>
            </a:r>
            <a:r>
              <a:rPr lang="ru-RU" sz="1600" dirty="0"/>
              <a:t> костел та </a:t>
            </a:r>
            <a:r>
              <a:rPr lang="ru-RU" sz="1600" dirty="0" err="1"/>
              <a:t>вища</a:t>
            </a:r>
            <a:r>
              <a:rPr lang="ru-RU" sz="1600" dirty="0"/>
              <a:t> </a:t>
            </a:r>
            <a:r>
              <a:rPr lang="ru-RU" sz="1600" dirty="0" err="1"/>
              <a:t>віськова</a:t>
            </a:r>
            <a:r>
              <a:rPr lang="ru-RU" sz="1600" dirty="0"/>
              <a:t> школа для </a:t>
            </a:r>
            <a:r>
              <a:rPr lang="ru-RU" sz="1600" dirty="0" err="1"/>
              <a:t>шляхетної</a:t>
            </a:r>
            <a:r>
              <a:rPr lang="ru-RU" sz="1600" dirty="0"/>
              <a:t> </a:t>
            </a:r>
            <a:r>
              <a:rPr lang="ru-RU" sz="1600" dirty="0" err="1"/>
              <a:t>молоді</a:t>
            </a:r>
            <a:r>
              <a:rPr lang="ru-RU" sz="1600" dirty="0"/>
              <a:t>, </a:t>
            </a:r>
            <a:r>
              <a:rPr lang="ru-RU" sz="1600" dirty="0" err="1"/>
              <a:t>навчання</a:t>
            </a:r>
            <a:r>
              <a:rPr lang="ru-RU" sz="1600" dirty="0"/>
              <a:t> в 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сам </a:t>
            </a:r>
            <a:r>
              <a:rPr lang="ru-RU" sz="1600" dirty="0" err="1"/>
              <a:t>оплачував</a:t>
            </a:r>
            <a:r>
              <a:rPr lang="ru-RU" sz="1600" dirty="0"/>
              <a:t>, </a:t>
            </a:r>
            <a:r>
              <a:rPr lang="ru-RU" sz="1600" dirty="0" err="1"/>
              <a:t>відкрита</a:t>
            </a:r>
            <a:r>
              <a:rPr lang="ru-RU" sz="1600" dirty="0"/>
              <a:t> </a:t>
            </a:r>
            <a:r>
              <a:rPr lang="ru-RU" sz="1600" dirty="0" err="1"/>
              <a:t>бібліотека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вибудував</a:t>
            </a:r>
            <a:r>
              <a:rPr lang="ru-RU" sz="1600" dirty="0"/>
              <a:t> тут </a:t>
            </a:r>
            <a:r>
              <a:rPr lang="ru-RU" sz="1600" dirty="0" err="1"/>
              <a:t>собі</a:t>
            </a:r>
            <a:r>
              <a:rPr lang="ru-RU" sz="1600" dirty="0"/>
              <a:t> палац та заклав парк.</a:t>
            </a:r>
          </a:p>
          <a:p>
            <a:r>
              <a:rPr lang="ru-RU" sz="1600" dirty="0" smtClean="0"/>
              <a:t>1811 </a:t>
            </a:r>
            <a:r>
              <a:rPr lang="ru-RU" sz="1600" dirty="0"/>
              <a:t>р. в </a:t>
            </a:r>
            <a:r>
              <a:rPr lang="ru-RU" sz="1600" dirty="0" err="1"/>
              <a:t>Немирові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i="1" dirty="0" err="1"/>
              <a:t>знищено</a:t>
            </a:r>
            <a:r>
              <a:rPr lang="ru-RU" sz="1600" i="1" dirty="0"/>
              <a:t> пожаром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, </a:t>
            </a:r>
            <a:r>
              <a:rPr lang="ru-RU" sz="1600" dirty="0" err="1"/>
              <a:t>церква</a:t>
            </a:r>
            <a:r>
              <a:rPr lang="ru-RU" sz="1600" dirty="0"/>
              <a:t> та </a:t>
            </a:r>
            <a:r>
              <a:rPr lang="ru-RU" sz="1600" dirty="0" err="1"/>
              <a:t>лютеранська</a:t>
            </a:r>
            <a:r>
              <a:rPr lang="ru-RU" sz="1600" dirty="0"/>
              <a:t> </a:t>
            </a:r>
            <a:r>
              <a:rPr lang="ru-RU" sz="1600" dirty="0" err="1"/>
              <a:t>кірха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В </a:t>
            </a:r>
            <a:r>
              <a:rPr lang="ru-RU" sz="1600" dirty="0" err="1"/>
              <a:t>кін</a:t>
            </a:r>
            <a:r>
              <a:rPr lang="ru-RU" sz="1600" dirty="0"/>
              <a:t>. 19 ст. </a:t>
            </a:r>
            <a:r>
              <a:rPr lang="ru-RU" sz="1600" dirty="0" err="1"/>
              <a:t>Немирів</a:t>
            </a:r>
            <a:r>
              <a:rPr lang="ru-RU" sz="1600" dirty="0"/>
              <a:t> </a:t>
            </a:r>
            <a:r>
              <a:rPr lang="ru-RU" sz="1600" dirty="0" err="1"/>
              <a:t>мав</a:t>
            </a:r>
            <a:r>
              <a:rPr lang="ru-RU" sz="1600" dirty="0"/>
              <a:t> 843 </a:t>
            </a:r>
            <a:r>
              <a:rPr lang="ru-RU" sz="1600" dirty="0" err="1"/>
              <a:t>оселі</a:t>
            </a:r>
            <a:r>
              <a:rPr lang="ru-RU" sz="1600" dirty="0"/>
              <a:t> і 5409 </a:t>
            </a:r>
            <a:r>
              <a:rPr lang="ru-RU" sz="1600" dirty="0" err="1"/>
              <a:t>мешканців</a:t>
            </a:r>
            <a:r>
              <a:rPr lang="ru-RU" sz="1600" dirty="0"/>
              <a:t>, та два </a:t>
            </a:r>
            <a:r>
              <a:rPr lang="ru-RU" sz="1600" dirty="0" err="1" smtClean="0"/>
              <a:t>передмістя</a:t>
            </a:r>
            <a:r>
              <a:rPr lang="ru-RU" sz="1600" dirty="0" smtClean="0"/>
              <a:t>. </a:t>
            </a:r>
            <a:r>
              <a:rPr lang="ru-RU" sz="1600" dirty="0"/>
              <a:t>В </a:t>
            </a:r>
            <a:r>
              <a:rPr lang="ru-RU" sz="1600" dirty="0" err="1"/>
              <a:t>місті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католицький</a:t>
            </a:r>
            <a:r>
              <a:rPr lang="ru-RU" sz="1600" dirty="0"/>
              <a:t> </a:t>
            </a:r>
            <a:r>
              <a:rPr lang="ru-RU" sz="1600" dirty="0" smtClean="0"/>
              <a:t>костел, </a:t>
            </a:r>
            <a:r>
              <a:rPr lang="ru-RU" sz="1600" dirty="0" err="1"/>
              <a:t>лютеранська</a:t>
            </a:r>
            <a:r>
              <a:rPr lang="ru-RU" sz="1600" dirty="0"/>
              <a:t> </a:t>
            </a:r>
            <a:r>
              <a:rPr lang="ru-RU" sz="1600" dirty="0" err="1" smtClean="0"/>
              <a:t>кірха</a:t>
            </a:r>
            <a:r>
              <a:rPr lang="ru-RU" sz="1600" dirty="0" smtClean="0"/>
              <a:t>, </a:t>
            </a:r>
            <a:r>
              <a:rPr lang="ru-RU" sz="1600" dirty="0" err="1"/>
              <a:t>церква</a:t>
            </a:r>
            <a:r>
              <a:rPr lang="ru-RU" sz="1600" dirty="0"/>
              <a:t>, </a:t>
            </a:r>
            <a:r>
              <a:rPr lang="ru-RU" sz="1600" dirty="0" err="1" smtClean="0"/>
              <a:t>гімназія</a:t>
            </a:r>
            <a:r>
              <a:rPr lang="ru-RU" sz="1600" dirty="0"/>
              <a:t>, </a:t>
            </a:r>
            <a:r>
              <a:rPr lang="ru-RU" sz="1600" dirty="0" err="1"/>
              <a:t>жіноча</a:t>
            </a:r>
            <a:r>
              <a:rPr lang="ru-RU" sz="1600" dirty="0"/>
              <a:t> </a:t>
            </a:r>
            <a:r>
              <a:rPr lang="ru-RU" sz="1600" dirty="0" err="1"/>
              <a:t>прогімназія</a:t>
            </a:r>
            <a:r>
              <a:rPr lang="ru-RU" sz="1600" dirty="0"/>
              <a:t>, </a:t>
            </a:r>
            <a:r>
              <a:rPr lang="ru-RU" sz="1600" dirty="0" err="1"/>
              <a:t>броварня</a:t>
            </a:r>
            <a:r>
              <a:rPr lang="ru-RU" sz="1600" dirty="0"/>
              <a:t>, аптека, </a:t>
            </a:r>
            <a:r>
              <a:rPr lang="ru-RU" sz="1600" dirty="0" err="1"/>
              <a:t>парова</a:t>
            </a:r>
            <a:r>
              <a:rPr lang="ru-RU" sz="1600" dirty="0"/>
              <a:t> </a:t>
            </a:r>
            <a:r>
              <a:rPr lang="ru-RU" sz="1600" dirty="0" smtClean="0"/>
              <a:t>винокурня, </a:t>
            </a:r>
            <a:r>
              <a:rPr lang="ru-RU" sz="1600" dirty="0"/>
              <a:t>фабрика тютюну, фабрика </a:t>
            </a:r>
            <a:r>
              <a:rPr lang="ru-RU" sz="1600" dirty="0" err="1" smtClean="0"/>
              <a:t>свічок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Розвиток міста за часів Козаччини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642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48347"/>
            <a:ext cx="4032447" cy="3877815"/>
          </a:xfrm>
        </p:spPr>
        <p:txBody>
          <a:bodyPr>
            <a:noAutofit/>
          </a:bodyPr>
          <a:lstStyle/>
          <a:p>
            <a:r>
              <a:rPr lang="ru-RU" sz="1600" dirty="0"/>
              <a:t>1 </a:t>
            </a:r>
            <a:r>
              <a:rPr lang="ru-RU" sz="1600" dirty="0" err="1"/>
              <a:t>травня</a:t>
            </a:r>
            <a:r>
              <a:rPr lang="ru-RU" sz="1600" dirty="0"/>
              <a:t> 1589 король </a:t>
            </a:r>
            <a:r>
              <a:rPr lang="ru-RU" sz="1600" dirty="0" err="1"/>
              <a:t>Сигізмунд</a:t>
            </a:r>
            <a:r>
              <a:rPr lang="ru-RU" sz="1600" dirty="0"/>
              <a:t> </a:t>
            </a:r>
            <a:r>
              <a:rPr lang="ru-RU" sz="1600" dirty="0" err="1"/>
              <a:t>видав</a:t>
            </a:r>
            <a:r>
              <a:rPr lang="ru-RU" sz="1600" dirty="0"/>
              <a:t> у </a:t>
            </a:r>
            <a:r>
              <a:rPr lang="ru-RU" sz="1600" dirty="0" err="1"/>
              <a:t>Варшаві</a:t>
            </a:r>
            <a:r>
              <a:rPr lang="ru-RU" sz="1600" dirty="0"/>
              <a:t> грамоту, яка дозволяла шляхтичу, </a:t>
            </a:r>
            <a:r>
              <a:rPr lang="ru-RU" sz="1600" dirty="0" err="1"/>
              <a:t>черкаському</a:t>
            </a:r>
            <a:r>
              <a:rPr lang="ru-RU" sz="1600" dirty="0"/>
              <a:t>, </a:t>
            </a:r>
            <a:r>
              <a:rPr lang="ru-RU" sz="1600" dirty="0" err="1"/>
              <a:t>канівському</a:t>
            </a:r>
            <a:r>
              <a:rPr lang="ru-RU" sz="1600" dirty="0"/>
              <a:t>, </a:t>
            </a:r>
            <a:r>
              <a:rPr lang="ru-RU" sz="1600" dirty="0" err="1"/>
              <a:t>корсунському</a:t>
            </a:r>
            <a:r>
              <a:rPr lang="ru-RU" sz="1600" dirty="0"/>
              <a:t>, </a:t>
            </a:r>
            <a:r>
              <a:rPr lang="ru-RU" sz="1600" dirty="0" err="1"/>
              <a:t>любельському</a:t>
            </a:r>
            <a:r>
              <a:rPr lang="ru-RU" sz="1600" dirty="0"/>
              <a:t> </a:t>
            </a:r>
            <a:r>
              <a:rPr lang="ru-RU" sz="1600" dirty="0" err="1"/>
              <a:t>старості</a:t>
            </a:r>
            <a:r>
              <a:rPr lang="ru-RU" sz="1600" dirty="0"/>
              <a:t> </a:t>
            </a:r>
            <a:r>
              <a:rPr lang="ru-RU" sz="1600" dirty="0" err="1"/>
              <a:t>Олександру</a:t>
            </a:r>
            <a:r>
              <a:rPr lang="ru-RU" sz="1600" dirty="0"/>
              <a:t> </a:t>
            </a:r>
            <a:r>
              <a:rPr lang="ru-RU" sz="1600" dirty="0" err="1"/>
              <a:t>Вишневецькому</a:t>
            </a:r>
            <a:r>
              <a:rPr lang="ru-RU" sz="1600" dirty="0"/>
              <a:t> </a:t>
            </a:r>
            <a:r>
              <a:rPr lang="ru-RU" sz="1600" dirty="0" err="1"/>
              <a:t>закласти</a:t>
            </a:r>
            <a:r>
              <a:rPr lang="ru-RU" sz="1600" dirty="0"/>
              <a:t> в пустому </a:t>
            </a:r>
            <a:r>
              <a:rPr lang="ru-RU" sz="1600" dirty="0" err="1"/>
              <a:t>урочищі</a:t>
            </a:r>
            <a:r>
              <a:rPr lang="ru-RU" sz="1600" dirty="0"/>
              <a:t> та </a:t>
            </a:r>
            <a:r>
              <a:rPr lang="ru-RU" sz="1600" dirty="0" err="1"/>
              <a:t>городищі</a:t>
            </a:r>
            <a:r>
              <a:rPr lang="ru-RU" sz="1600" dirty="0"/>
              <a:t> Чигирин на </a:t>
            </a:r>
            <a:r>
              <a:rPr lang="ru-RU" sz="1600" dirty="0" err="1"/>
              <a:t>татарському</a:t>
            </a:r>
            <a:r>
              <a:rPr lang="ru-RU" sz="1600" dirty="0"/>
              <a:t> шляху та </a:t>
            </a:r>
            <a:r>
              <a:rPr lang="ru-RU" sz="1600" dirty="0" err="1"/>
              <a:t>перевозі</a:t>
            </a:r>
            <a:r>
              <a:rPr lang="ru-RU" sz="1600" dirty="0"/>
              <a:t>, замок та </a:t>
            </a:r>
            <a:r>
              <a:rPr lang="ru-RU" sz="1600" dirty="0" err="1"/>
              <a:t>місто</a:t>
            </a:r>
            <a:r>
              <a:rPr lang="ru-RU" sz="1600" dirty="0"/>
              <a:t> Чигирин. 15 </a:t>
            </a:r>
            <a:r>
              <a:rPr lang="ru-RU" sz="1600" dirty="0" err="1"/>
              <a:t>жовтня</a:t>
            </a:r>
            <a:r>
              <a:rPr lang="ru-RU" sz="1600" dirty="0"/>
              <a:t> 1592 король </a:t>
            </a:r>
            <a:r>
              <a:rPr lang="ru-RU" sz="1600" dirty="0" err="1"/>
              <a:t>надав</a:t>
            </a:r>
            <a:r>
              <a:rPr lang="ru-RU" sz="1600" dirty="0"/>
              <a:t> Чигирину — </a:t>
            </a:r>
            <a:r>
              <a:rPr lang="ru-RU" sz="1600" i="1" dirty="0" err="1"/>
              <a:t>Магдебурзьке</a:t>
            </a:r>
            <a:r>
              <a:rPr lang="ru-RU" sz="1600" i="1" dirty="0"/>
              <a:t> право та герб </a:t>
            </a:r>
            <a:r>
              <a:rPr lang="ru-RU" sz="1600" dirty="0"/>
              <a:t>(три </a:t>
            </a:r>
            <a:r>
              <a:rPr lang="ru-RU" sz="1600" dirty="0" err="1"/>
              <a:t>стріли</a:t>
            </a:r>
            <a:r>
              <a:rPr lang="ru-RU" sz="1600" dirty="0"/>
              <a:t>), </a:t>
            </a:r>
            <a:r>
              <a:rPr lang="ru-RU" sz="1600" dirty="0" err="1"/>
              <a:t>дозвіл</a:t>
            </a:r>
            <a:r>
              <a:rPr lang="ru-RU" sz="1600" dirty="0"/>
              <a:t> на два ярмарки в </a:t>
            </a:r>
            <a:r>
              <a:rPr lang="ru-RU" sz="1600" dirty="0" err="1"/>
              <a:t>рік</a:t>
            </a:r>
            <a:r>
              <a:rPr lang="ru-RU" sz="1600" dirty="0"/>
              <a:t>, </a:t>
            </a:r>
            <a:r>
              <a:rPr lang="ru-RU" sz="1600" dirty="0" err="1"/>
              <a:t>будівлю</a:t>
            </a:r>
            <a:r>
              <a:rPr lang="ru-RU" sz="1600" dirty="0"/>
              <a:t> </a:t>
            </a:r>
            <a:r>
              <a:rPr lang="ru-RU" sz="1600" dirty="0" err="1"/>
              <a:t>ратуші</a:t>
            </a:r>
            <a:r>
              <a:rPr lang="ru-RU" sz="1600" dirty="0"/>
              <a:t>, </a:t>
            </a:r>
            <a:r>
              <a:rPr lang="ru-RU" sz="1600" dirty="0" err="1"/>
              <a:t>лазні</a:t>
            </a:r>
            <a:r>
              <a:rPr lang="ru-RU" sz="1600" dirty="0"/>
              <a:t> </a:t>
            </a:r>
            <a:r>
              <a:rPr lang="ru-RU" sz="1600" dirty="0" err="1"/>
              <a:t>посполитої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</a:t>
            </a:r>
          </a:p>
          <a:p>
            <a:r>
              <a:rPr lang="ru-RU" sz="1600" dirty="0"/>
              <a:t>Чигирин </a:t>
            </a:r>
            <a:r>
              <a:rPr lang="ru-RU" sz="1600" dirty="0" err="1"/>
              <a:t>відомий</a:t>
            </a:r>
            <a:r>
              <a:rPr lang="ru-RU" sz="1600" dirty="0"/>
              <a:t> з </a:t>
            </a:r>
            <a:r>
              <a:rPr lang="ru-RU" sz="1600" dirty="0" err="1"/>
              <a:t>першої</a:t>
            </a:r>
            <a:r>
              <a:rPr lang="ru-RU" sz="1600" dirty="0"/>
              <a:t> </a:t>
            </a:r>
            <a:r>
              <a:rPr lang="ru-RU" sz="1600" dirty="0" err="1"/>
              <a:t>половини</a:t>
            </a:r>
            <a:r>
              <a:rPr lang="ru-RU" sz="1600" dirty="0"/>
              <a:t> </a:t>
            </a:r>
            <a:r>
              <a:rPr lang="en-US" sz="1600" dirty="0"/>
              <a:t>XVI </a:t>
            </a:r>
            <a:r>
              <a:rPr lang="ru-RU" sz="1600" dirty="0"/>
              <a:t>ст. як </a:t>
            </a:r>
            <a:r>
              <a:rPr lang="ru-RU" sz="1600" i="1" dirty="0" err="1"/>
              <a:t>укріплений</a:t>
            </a:r>
            <a:r>
              <a:rPr lang="ru-RU" sz="1600" i="1" dirty="0"/>
              <a:t> </a:t>
            </a:r>
            <a:r>
              <a:rPr lang="ru-RU" sz="1600" i="1" dirty="0" err="1"/>
              <a:t>козацький</a:t>
            </a:r>
            <a:r>
              <a:rPr lang="ru-RU" sz="1600" i="1" dirty="0"/>
              <a:t> </a:t>
            </a:r>
            <a:r>
              <a:rPr lang="ru-RU" sz="1600" i="1" dirty="0" err="1"/>
              <a:t>зимівник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мав</a:t>
            </a:r>
            <a:r>
              <a:rPr lang="ru-RU" sz="1600" dirty="0"/>
              <a:t> </a:t>
            </a:r>
            <a:r>
              <a:rPr lang="ru-RU" sz="1600" dirty="0" err="1"/>
              <a:t>невелику</a:t>
            </a:r>
            <a:r>
              <a:rPr lang="ru-RU" sz="1600" dirty="0"/>
              <a:t> </a:t>
            </a:r>
            <a:r>
              <a:rPr lang="ru-RU" sz="1600" dirty="0" err="1"/>
              <a:t>фортецю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Чигирин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3176"/>
            <a:ext cx="4204121" cy="3966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7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924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Гетьманські столиці України</vt:lpstr>
      <vt:lpstr>Гетьманські столиці України</vt:lpstr>
      <vt:lpstr>Умань у складі Речі Посполитої</vt:lpstr>
      <vt:lpstr>Умань та гайдамаки</vt:lpstr>
      <vt:lpstr>Умань у складі Російської імперії</vt:lpstr>
      <vt:lpstr>Немирів</vt:lpstr>
      <vt:lpstr>Козаччина</vt:lpstr>
      <vt:lpstr>Розвиток міста за часів Козаччини</vt:lpstr>
      <vt:lpstr>Чигирин</vt:lpstr>
      <vt:lpstr>Розквіт Чигирина</vt:lpstr>
      <vt:lpstr>Збільшення міста</vt:lpstr>
      <vt:lpstr>Гетьманські столиці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Гетьманські столиці України</dc:title>
  <dc:creator>WORK</dc:creator>
  <cp:lastModifiedBy>WORK</cp:lastModifiedBy>
  <cp:revision>10</cp:revision>
  <dcterms:created xsi:type="dcterms:W3CDTF">2013-11-16T16:59:23Z</dcterms:created>
  <dcterms:modified xsi:type="dcterms:W3CDTF">2013-11-16T18:33:52Z</dcterms:modified>
</cp:coreProperties>
</file>