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60" r:id="rId11"/>
    <p:sldId id="265" r:id="rId12"/>
    <p:sldId id="264" r:id="rId13"/>
    <p:sldId id="266" r:id="rId14"/>
    <p:sldId id="267" r:id="rId15"/>
    <p:sldId id="270" r:id="rId16"/>
    <p:sldId id="26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4AFE2D-2C2D-4389-9B53-58D54DC848F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49FFAD2-3EEE-4903-ACA1-09A21C7901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056784" cy="2282138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7030A0"/>
                </a:solidFill>
              </a:rPr>
              <a:t>Церква та релігія у незалежній Україні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7030A0"/>
                </a:solidFill>
              </a:rPr>
              <a:t>Релігії</a:t>
            </a:r>
            <a:r>
              <a:rPr lang="ru-RU" sz="6600" dirty="0" smtClean="0">
                <a:solidFill>
                  <a:srgbClr val="7030A0"/>
                </a:solidFill>
              </a:rPr>
              <a:t> в </a:t>
            </a:r>
            <a:r>
              <a:rPr lang="ru-RU" sz="6600" dirty="0" err="1" smtClean="0">
                <a:solidFill>
                  <a:srgbClr val="7030A0"/>
                </a:solidFill>
              </a:rPr>
              <a:t>Україні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208912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1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конфесія</a:t>
            </a:r>
            <a:r>
              <a:rPr lang="ru-RU" sz="11100" dirty="0" smtClean="0"/>
              <a:t>			</a:t>
            </a:r>
            <a:r>
              <a:rPr lang="en-US" sz="11100" dirty="0" smtClean="0"/>
              <a:t>   </a:t>
            </a:r>
            <a:r>
              <a:rPr lang="ru-RU" sz="1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відсоток</a:t>
            </a:r>
            <a:endParaRPr lang="ru-RU" sz="11100" dirty="0" smtClean="0"/>
          </a:p>
          <a:p>
            <a:r>
              <a:rPr lang="ru-RU" sz="8000" dirty="0" smtClean="0"/>
              <a:t>УПЦ-КП</a:t>
            </a:r>
            <a:r>
              <a:rPr lang="en-US" sz="8000" dirty="0" smtClean="0"/>
              <a:t>                                            39.8%</a:t>
            </a:r>
            <a:r>
              <a:rPr lang="ru-RU" sz="8000" dirty="0" smtClean="0"/>
              <a:t>  </a:t>
            </a:r>
          </a:p>
          <a:p>
            <a:r>
              <a:rPr lang="ru-RU" sz="8000" dirty="0" smtClean="0"/>
              <a:t>УПЦ-МП	</a:t>
            </a:r>
            <a:r>
              <a:rPr lang="en-US" sz="8000" dirty="0" smtClean="0"/>
              <a:t>                                      </a:t>
            </a:r>
            <a:r>
              <a:rPr lang="uk-UA" sz="8000" dirty="0" smtClean="0"/>
              <a:t> </a:t>
            </a:r>
            <a:r>
              <a:rPr lang="en-US" sz="8000" dirty="0" smtClean="0"/>
              <a:t> 29.4%</a:t>
            </a:r>
            <a:r>
              <a:rPr lang="ru-RU" sz="8000" dirty="0" smtClean="0"/>
              <a:t>  </a:t>
            </a:r>
          </a:p>
          <a:p>
            <a:r>
              <a:rPr lang="ru-RU" sz="8000" dirty="0" smtClean="0"/>
              <a:t>УГКЦ	</a:t>
            </a:r>
            <a:r>
              <a:rPr lang="en-US" sz="8000" dirty="0" smtClean="0"/>
              <a:t>                                       </a:t>
            </a:r>
            <a:r>
              <a:rPr lang="uk-UA" sz="8000" dirty="0" smtClean="0"/>
              <a:t> </a:t>
            </a:r>
            <a:r>
              <a:rPr lang="en-US" sz="8000" dirty="0" smtClean="0"/>
              <a:t>14.1%</a:t>
            </a:r>
            <a:endParaRPr lang="ru-RU" sz="8000" dirty="0" smtClean="0"/>
          </a:p>
          <a:p>
            <a:r>
              <a:rPr lang="ru-RU" sz="8000" dirty="0" smtClean="0"/>
              <a:t>УАПЦ</a:t>
            </a:r>
            <a:r>
              <a:rPr lang="en-US" sz="8000" dirty="0" smtClean="0"/>
              <a:t>                                                 2.8%</a:t>
            </a:r>
            <a:r>
              <a:rPr lang="ru-RU" sz="8000" dirty="0" smtClean="0"/>
              <a:t>  </a:t>
            </a:r>
          </a:p>
          <a:p>
            <a:r>
              <a:rPr lang="ru-RU" sz="8000" dirty="0" smtClean="0"/>
              <a:t>РКЦ	</a:t>
            </a:r>
            <a:r>
              <a:rPr lang="en-US" sz="8000" dirty="0" smtClean="0"/>
              <a:t>                                         1.7%</a:t>
            </a:r>
            <a:endParaRPr lang="ru-RU" sz="8000" dirty="0" smtClean="0"/>
          </a:p>
          <a:p>
            <a:r>
              <a:rPr lang="ru-RU" sz="8000" dirty="0" smtClean="0"/>
              <a:t>Протестантизм	</a:t>
            </a:r>
            <a:r>
              <a:rPr lang="en-US" sz="8000" dirty="0" smtClean="0"/>
              <a:t>                         </a:t>
            </a:r>
            <a:r>
              <a:rPr lang="uk-UA" sz="8000" dirty="0" smtClean="0"/>
              <a:t>   </a:t>
            </a:r>
            <a:r>
              <a:rPr lang="en-US" sz="8000" dirty="0" smtClean="0"/>
              <a:t>  2.4%</a:t>
            </a:r>
            <a:endParaRPr lang="ru-RU" sz="8000" dirty="0" smtClean="0"/>
          </a:p>
          <a:p>
            <a:r>
              <a:rPr lang="ru-RU" sz="8000" dirty="0" smtClean="0"/>
              <a:t>Мусульманство</a:t>
            </a:r>
            <a:r>
              <a:rPr lang="en-US" sz="8000" dirty="0" smtClean="0"/>
              <a:t>                            </a:t>
            </a:r>
            <a:r>
              <a:rPr lang="uk-UA" sz="8000" dirty="0" smtClean="0"/>
              <a:t> </a:t>
            </a:r>
            <a:r>
              <a:rPr lang="en-US" sz="8000" dirty="0" smtClean="0"/>
              <a:t>  0.6%</a:t>
            </a:r>
            <a:endParaRPr lang="ru-RU" sz="8000" dirty="0" smtClean="0"/>
          </a:p>
          <a:p>
            <a:r>
              <a:rPr lang="ru-RU" sz="8000" dirty="0" err="1" smtClean="0"/>
              <a:t>Юдаїзм</a:t>
            </a:r>
            <a:r>
              <a:rPr lang="en-US" sz="8000" dirty="0" smtClean="0"/>
              <a:t>                                           </a:t>
            </a:r>
            <a:r>
              <a:rPr lang="uk-UA" sz="8000" dirty="0" smtClean="0"/>
              <a:t> </a:t>
            </a:r>
            <a:r>
              <a:rPr lang="en-US" sz="8000" dirty="0" smtClean="0"/>
              <a:t>  </a:t>
            </a:r>
            <a:r>
              <a:rPr lang="ru-RU" sz="8000" dirty="0" smtClean="0"/>
              <a:t>0.2%  </a:t>
            </a:r>
          </a:p>
          <a:p>
            <a:r>
              <a:rPr lang="ru-RU" sz="8000" dirty="0" err="1" smtClean="0"/>
              <a:t>Інші</a:t>
            </a:r>
            <a:r>
              <a:rPr lang="ru-RU" sz="8000" dirty="0" smtClean="0"/>
              <a:t>	</a:t>
            </a:r>
            <a:r>
              <a:rPr lang="en-US" sz="8000" dirty="0" smtClean="0"/>
              <a:t>                                        </a:t>
            </a:r>
            <a:r>
              <a:rPr lang="uk-UA" sz="8000" dirty="0" smtClean="0"/>
              <a:t>           </a:t>
            </a:r>
            <a:r>
              <a:rPr lang="en-US" sz="8000" dirty="0" smtClean="0"/>
              <a:t>2.1%</a:t>
            </a:r>
            <a:r>
              <a:rPr lang="ru-RU" sz="8000" dirty="0" smtClean="0"/>
              <a:t>  </a:t>
            </a:r>
          </a:p>
        </p:txBody>
      </p:sp>
    </p:spTree>
    <p:extLst>
      <p:ext uri="{BB962C8B-B14F-4D97-AF65-F5344CB8AC3E}">
        <p14:creationId xmlns:p14="http://schemas.microsoft.com/office/powerpoint/2010/main" val="3914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373" y="46244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Громади української православної церкви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5"/>
          <a:stretch/>
        </p:blipFill>
        <p:spPr bwMode="auto">
          <a:xfrm>
            <a:off x="1259632" y="1699953"/>
            <a:ext cx="6552728" cy="4627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Римо-католицька церква в Україні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/>
          <a:stretch/>
        </p:blipFill>
        <p:spPr bwMode="auto">
          <a:xfrm>
            <a:off x="827584" y="1844824"/>
            <a:ext cx="7509114" cy="442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Громади </a:t>
            </a:r>
            <a:r>
              <a:rPr lang="uk-UA" dirty="0">
                <a:solidFill>
                  <a:srgbClr val="7030A0"/>
                </a:solidFill>
              </a:rPr>
              <a:t>у</a:t>
            </a:r>
            <a:r>
              <a:rPr lang="uk-UA" dirty="0" smtClean="0">
                <a:solidFill>
                  <a:srgbClr val="7030A0"/>
                </a:solidFill>
              </a:rPr>
              <a:t>країнської греко-католицької церкви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 bwMode="auto">
          <a:xfrm>
            <a:off x="1403648" y="1781200"/>
            <a:ext cx="6288257" cy="446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965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Частка протестантів в областях України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/>
          <a:stretch/>
        </p:blipFill>
        <p:spPr bwMode="auto">
          <a:xfrm>
            <a:off x="1259632" y="1666862"/>
            <a:ext cx="6696744" cy="4601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680" y="3326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Частка громад Свідків Ієгови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"/>
          <a:stretch/>
        </p:blipFill>
        <p:spPr bwMode="auto">
          <a:xfrm>
            <a:off x="1566799" y="1628800"/>
            <a:ext cx="6124470" cy="438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Проблема у </a:t>
            </a:r>
            <a:r>
              <a:rPr lang="ru-RU" dirty="0" err="1" smtClean="0">
                <a:solidFill>
                  <a:srgbClr val="7030A0"/>
                </a:solidFill>
              </a:rPr>
              <a:t>релігійній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сфері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сучасній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Україні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розкол</a:t>
            </a:r>
            <a:r>
              <a:rPr lang="ru-RU" dirty="0" smtClean="0"/>
              <a:t> у </a:t>
            </a:r>
            <a:r>
              <a:rPr lang="ru-RU" dirty="0" err="1" smtClean="0"/>
              <a:t>православ’ї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dirty="0" err="1" smtClean="0"/>
              <a:t>Політизація</a:t>
            </a:r>
            <a:r>
              <a:rPr lang="ru-RU" dirty="0" smtClean="0"/>
              <a:t> в </a:t>
            </a:r>
            <a:r>
              <a:rPr lang="ru-RU" dirty="0" err="1" smtClean="0"/>
              <a:t>релігійній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: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християнсько</a:t>
            </a:r>
            <a:r>
              <a:rPr lang="ru-RU" dirty="0" smtClean="0"/>
              <a:t>-демократична </a:t>
            </a:r>
            <a:r>
              <a:rPr lang="ru-RU" dirty="0" err="1" smtClean="0"/>
              <a:t>партія</a:t>
            </a:r>
            <a:r>
              <a:rPr lang="ru-RU" dirty="0" smtClean="0"/>
              <a:t> (1990р),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християнська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(1991р).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православними</a:t>
            </a:r>
            <a:r>
              <a:rPr lang="ru-RU" dirty="0" smtClean="0"/>
              <a:t> та греко-</a:t>
            </a:r>
            <a:r>
              <a:rPr lang="ru-RU" dirty="0" err="1" smtClean="0"/>
              <a:t>католиками,та</a:t>
            </a:r>
            <a:r>
              <a:rPr lang="ru-RU" dirty="0" smtClean="0"/>
              <a:t> всередині </a:t>
            </a:r>
            <a:r>
              <a:rPr lang="ru-RU" dirty="0" err="1" smtClean="0"/>
              <a:t>православної</a:t>
            </a:r>
            <a:r>
              <a:rPr lang="ru-RU" dirty="0" smtClean="0"/>
              <a:t> </a:t>
            </a:r>
            <a:r>
              <a:rPr lang="ru-RU" dirty="0" err="1" smtClean="0"/>
              <a:t>конфесії</a:t>
            </a:r>
            <a:r>
              <a:rPr lang="ru-RU" dirty="0" smtClean="0"/>
              <a:t>, причини: </a:t>
            </a:r>
            <a:r>
              <a:rPr lang="ru-RU" dirty="0" err="1" smtClean="0"/>
              <a:t>поділ</a:t>
            </a:r>
            <a:r>
              <a:rPr lang="ru-RU" dirty="0" smtClean="0"/>
              <a:t> сфер </a:t>
            </a:r>
            <a:r>
              <a:rPr lang="ru-RU" dirty="0" err="1" smtClean="0"/>
              <a:t>впливу</a:t>
            </a:r>
            <a:r>
              <a:rPr lang="ru-RU" dirty="0" smtClean="0"/>
              <a:t>, 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лідерство</a:t>
            </a:r>
            <a:r>
              <a:rPr lang="ru-RU" dirty="0" smtClean="0"/>
              <a:t>, </a:t>
            </a:r>
            <a:r>
              <a:rPr lang="ru-RU" dirty="0" err="1" smtClean="0"/>
              <a:t>майно</a:t>
            </a:r>
            <a:r>
              <a:rPr lang="ru-RU" dirty="0" smtClean="0"/>
              <a:t>, </a:t>
            </a:r>
            <a:r>
              <a:rPr lang="ru-RU" dirty="0" err="1" smtClean="0"/>
              <a:t>культові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dirty="0" smtClean="0"/>
              <a:t>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течій</a:t>
            </a:r>
            <a:r>
              <a:rPr lang="ru-RU" dirty="0" smtClean="0"/>
              <a:t> :</a:t>
            </a:r>
            <a:r>
              <a:rPr lang="ru-RU" dirty="0" err="1" smtClean="0"/>
              <a:t>баптисти</a:t>
            </a:r>
            <a:r>
              <a:rPr lang="ru-RU" dirty="0" smtClean="0"/>
              <a:t>, католицизм, </a:t>
            </a:r>
            <a:r>
              <a:rPr lang="ru-RU" dirty="0" err="1" smtClean="0"/>
              <a:t>протестанти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7"/>
            <a:ext cx="390525" cy="42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390525" cy="42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6848"/>
            <a:ext cx="390525" cy="42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390525" cy="42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умовах сьогодення церква прагне зайняти миротворчу позицію. </a:t>
            </a:r>
          </a:p>
          <a:p>
            <a:r>
              <a:rPr lang="uk-UA" dirty="0" smtClean="0"/>
              <a:t>Ставлення українців до церкви зокрема православної московського патріархату дещо змінюється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Я вважаю, що не повинно бути втручання церкви в справи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19658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488832" cy="25100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Розбудова</a:t>
            </a:r>
            <a:r>
              <a:rPr lang="ru-RU" dirty="0" smtClean="0"/>
              <a:t>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виявила</a:t>
            </a:r>
            <a:r>
              <a:rPr lang="ru-RU" dirty="0"/>
              <a:t> </a:t>
            </a:r>
            <a:r>
              <a:rPr lang="ru-RU" dirty="0" err="1"/>
              <a:t>тяжку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дісталася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царині</a:t>
            </a:r>
            <a:r>
              <a:rPr lang="ru-RU" dirty="0"/>
              <a:t> церковного </a:t>
            </a:r>
            <a:r>
              <a:rPr lang="ru-RU" dirty="0" err="1"/>
              <a:t>життя</a:t>
            </a:r>
            <a:r>
              <a:rPr lang="ru-RU" dirty="0"/>
              <a:t> та державно-</a:t>
            </a:r>
            <a:r>
              <a:rPr lang="ru-RU" dirty="0" err="1"/>
              <a:t>церковних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. </a:t>
            </a:r>
            <a:r>
              <a:rPr lang="ru-RU" dirty="0" err="1"/>
              <a:t>Уся</a:t>
            </a:r>
            <a:r>
              <a:rPr lang="ru-RU" dirty="0"/>
              <a:t> наша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переповнена</a:t>
            </a:r>
            <a:r>
              <a:rPr lang="ru-RU" dirty="0"/>
              <a:t> </a:t>
            </a:r>
            <a:r>
              <a:rPr lang="ru-RU" dirty="0" err="1"/>
              <a:t>спробами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церкви як фактора </a:t>
            </a:r>
            <a:r>
              <a:rPr lang="ru-RU" dirty="0" err="1"/>
              <a:t>геополітичних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етатистськими</a:t>
            </a:r>
            <a:r>
              <a:rPr lang="ru-RU" dirty="0"/>
              <a:t> </a:t>
            </a:r>
            <a:r>
              <a:rPr lang="ru-RU" dirty="0" err="1"/>
              <a:t>виявами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церкви, </a:t>
            </a:r>
            <a:r>
              <a:rPr lang="ru-RU" dirty="0" err="1"/>
              <a:t>намаганням</a:t>
            </a:r>
            <a:r>
              <a:rPr lang="ru-RU" dirty="0"/>
              <a:t> </a:t>
            </a:r>
            <a:r>
              <a:rPr lang="ru-RU" dirty="0" err="1"/>
              <a:t>відродити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, яка б </a:t>
            </a:r>
            <a:r>
              <a:rPr lang="ru-RU" dirty="0" err="1"/>
              <a:t>стверджувала</a:t>
            </a:r>
            <a:r>
              <a:rPr lang="ru-RU" dirty="0"/>
              <a:t>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самобутність</a:t>
            </a:r>
            <a:r>
              <a:rPr lang="ru-RU" dirty="0"/>
              <a:t> народу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право на свободу,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спробами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нищення</a:t>
            </a:r>
            <a:r>
              <a:rPr lang="ru-RU" dirty="0"/>
              <a:t>, </a:t>
            </a:r>
            <a:r>
              <a:rPr lang="ru-RU" dirty="0" err="1"/>
              <a:t>нівелювання</a:t>
            </a:r>
            <a:r>
              <a:rPr lang="ru-RU" dirty="0"/>
              <a:t> та </a:t>
            </a:r>
            <a:r>
              <a:rPr lang="ru-RU" dirty="0" err="1"/>
              <a:t>уніфікування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195"/>
            <a:ext cx="3779912" cy="246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" y="39386"/>
            <a:ext cx="3940524" cy="240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2050"/>
            <a:ext cx="2141190" cy="2073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20214"/>
          <a:stretch/>
        </p:blipFill>
        <p:spPr bwMode="auto">
          <a:xfrm>
            <a:off x="2267744" y="4874560"/>
            <a:ext cx="1944216" cy="1990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89" y="4608391"/>
            <a:ext cx="2238375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1"/>
          <a:stretch/>
        </p:blipFill>
        <p:spPr bwMode="auto">
          <a:xfrm>
            <a:off x="6876256" y="4637777"/>
            <a:ext cx="2267744" cy="2179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416824" cy="5256584"/>
          </a:xfrm>
        </p:spPr>
        <p:txBody>
          <a:bodyPr>
            <a:normAutofit/>
          </a:bodyPr>
          <a:lstStyle/>
          <a:p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політизовані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їх члени, </a:t>
            </a:r>
            <a:r>
              <a:rPr lang="ru-RU" dirty="0" err="1"/>
              <a:t>порушуючи</a:t>
            </a:r>
            <a:r>
              <a:rPr lang="ru-RU" dirty="0"/>
              <a:t> </a:t>
            </a:r>
            <a:r>
              <a:rPr lang="ru-RU" dirty="0" err="1"/>
              <a:t>Конституцію</a:t>
            </a:r>
            <a:r>
              <a:rPr lang="ru-RU" dirty="0"/>
              <a:t>,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общин і церкви, </a:t>
            </a:r>
            <a:r>
              <a:rPr lang="ru-RU" dirty="0" err="1"/>
              <a:t>втручаються</a:t>
            </a:r>
            <a:r>
              <a:rPr lang="ru-RU" dirty="0"/>
              <a:t> в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релігійну</a:t>
            </a:r>
            <a:r>
              <a:rPr lang="ru-RU" dirty="0"/>
              <a:t> сферу, </a:t>
            </a:r>
            <a:r>
              <a:rPr lang="ru-RU" dirty="0" err="1"/>
              <a:t>проголошуючи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специфіку</a:t>
            </a:r>
            <a:r>
              <a:rPr lang="ru-RU" dirty="0"/>
              <a:t> </a:t>
            </a:r>
            <a:r>
              <a:rPr lang="ru-RU" dirty="0" err="1"/>
              <a:t>богослужіння</a:t>
            </a:r>
            <a:r>
              <a:rPr lang="ru-RU" dirty="0"/>
              <a:t> </a:t>
            </a:r>
            <a:r>
              <a:rPr lang="ru-RU" dirty="0" err="1"/>
              <a:t>церковних</a:t>
            </a:r>
            <a:r>
              <a:rPr lang="ru-RU" dirty="0"/>
              <a:t> общин,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конфесійну</a:t>
            </a:r>
            <a:r>
              <a:rPr lang="ru-RU" dirty="0"/>
              <a:t> </a:t>
            </a:r>
            <a:r>
              <a:rPr lang="ru-RU" dirty="0" err="1"/>
              <a:t>належність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протести</a:t>
            </a:r>
            <a:r>
              <a:rPr lang="ru-RU" dirty="0"/>
              <a:t> віруючих.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168352" cy="351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3381"/>
            <a:ext cx="4546836" cy="3410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416824" cy="3878245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– </a:t>
            </a:r>
            <a:r>
              <a:rPr lang="ru-RU" dirty="0" err="1"/>
              <a:t>багатоконфесійна</a:t>
            </a:r>
            <a:r>
              <a:rPr lang="ru-RU" dirty="0"/>
              <a:t> держава, де </a:t>
            </a:r>
            <a:r>
              <a:rPr lang="ru-RU" dirty="0" err="1"/>
              <a:t>офіційно</a:t>
            </a:r>
            <a:r>
              <a:rPr lang="ru-RU" dirty="0"/>
              <a:t> (на 01.01.99 р.)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21 тис. </a:t>
            </a:r>
            <a:r>
              <a:rPr lang="ru-RU" dirty="0" err="1"/>
              <a:t>релігійних</a:t>
            </a:r>
            <a:r>
              <a:rPr lang="ru-RU" dirty="0"/>
              <a:t> громад, 82 </a:t>
            </a:r>
            <a:r>
              <a:rPr lang="ru-RU" dirty="0" err="1"/>
              <a:t>конфесії</a:t>
            </a:r>
            <a:r>
              <a:rPr lang="ru-RU" dirty="0"/>
              <a:t>, </a:t>
            </a:r>
            <a:r>
              <a:rPr lang="ru-RU" dirty="0" err="1"/>
              <a:t>напрямів</a:t>
            </a:r>
            <a:r>
              <a:rPr lang="ru-RU" dirty="0"/>
              <a:t> і </a:t>
            </a:r>
            <a:r>
              <a:rPr lang="ru-RU" dirty="0" err="1"/>
              <a:t>тлумачень</a:t>
            </a:r>
            <a:r>
              <a:rPr lang="ru-RU" dirty="0"/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40474" cy="4458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7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Ставлення українців до віри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3094"/>
            <a:ext cx="7560840" cy="384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9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125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Ставлення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українців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віри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(по областях)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1407"/>
            <a:ext cx="8964488" cy="413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Ставлення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українців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віри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(за </a:t>
            </a:r>
            <a:r>
              <a:rPr lang="ru-RU" dirty="0" err="1" smtClean="0">
                <a:solidFill>
                  <a:srgbClr val="7030A0"/>
                </a:solidFill>
              </a:rPr>
              <a:t>місцем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проживання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159711" cy="41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Ставлення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українців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віри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(за </a:t>
            </a:r>
            <a:r>
              <a:rPr lang="ru-RU" dirty="0" err="1" smtClean="0">
                <a:solidFill>
                  <a:srgbClr val="7030A0"/>
                </a:solidFill>
              </a:rPr>
              <a:t>статтю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412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Ставлення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українців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віри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(за </a:t>
            </a:r>
            <a:r>
              <a:rPr lang="ru-RU" dirty="0" err="1" smtClean="0">
                <a:solidFill>
                  <a:srgbClr val="7030A0"/>
                </a:solidFill>
              </a:rPr>
              <a:t>віком</a:t>
            </a:r>
            <a:r>
              <a:rPr lang="ru-RU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9" y="2348880"/>
            <a:ext cx="7642824" cy="365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188</TotalTime>
  <Words>295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Церква та релігія у незалежній Україні</vt:lpstr>
      <vt:lpstr>Презентация PowerPoint</vt:lpstr>
      <vt:lpstr>Презентация PowerPoint</vt:lpstr>
      <vt:lpstr>Презентация PowerPoint</vt:lpstr>
      <vt:lpstr>Ставлення українців до віри</vt:lpstr>
      <vt:lpstr>Ставлення українців до віри (по областях)</vt:lpstr>
      <vt:lpstr>Ставлення українців до віри (за місцем проживання)</vt:lpstr>
      <vt:lpstr>Ставлення українців до віри (за статтю)</vt:lpstr>
      <vt:lpstr>Ставлення українців до віри (за віком)</vt:lpstr>
      <vt:lpstr>Релігії в Україні</vt:lpstr>
      <vt:lpstr>Громади української православної церкви</vt:lpstr>
      <vt:lpstr>Римо-католицька церква в Україні</vt:lpstr>
      <vt:lpstr>Громади української греко-католицької церкви</vt:lpstr>
      <vt:lpstr>Частка протестантів в областях України</vt:lpstr>
      <vt:lpstr>Частка громад Свідків Ієгови</vt:lpstr>
      <vt:lpstr>Проблема у релігійній сфері в сучасній Україні</vt:lpstr>
      <vt:lpstr>Висновок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18</cp:revision>
  <dcterms:created xsi:type="dcterms:W3CDTF">2014-05-18T10:49:08Z</dcterms:created>
  <dcterms:modified xsi:type="dcterms:W3CDTF">2014-06-04T16:13:04Z</dcterms:modified>
</cp:coreProperties>
</file>