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5FCF1B-8BCA-4A72-A59C-5BBCE1A1EEAF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830002-D019-4D51-9130-3E6D38421E38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CF1B-8BCA-4A72-A59C-5BBCE1A1EEAF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0002-D019-4D51-9130-3E6D38421E3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CF1B-8BCA-4A72-A59C-5BBCE1A1EEAF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0002-D019-4D51-9130-3E6D38421E3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CF1B-8BCA-4A72-A59C-5BBCE1A1EEAF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0002-D019-4D51-9130-3E6D38421E3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CF1B-8BCA-4A72-A59C-5BBCE1A1EEAF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0002-D019-4D51-9130-3E6D38421E3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CF1B-8BCA-4A72-A59C-5BBCE1A1EEAF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0002-D019-4D51-9130-3E6D38421E3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CF1B-8BCA-4A72-A59C-5BBCE1A1EEAF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0002-D019-4D51-9130-3E6D38421E38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CF1B-8BCA-4A72-A59C-5BBCE1A1EEAF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0002-D019-4D51-9130-3E6D38421E38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CF1B-8BCA-4A72-A59C-5BBCE1A1EEAF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0002-D019-4D51-9130-3E6D38421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CF1B-8BCA-4A72-A59C-5BBCE1A1EEAF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0002-D019-4D51-9130-3E6D38421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CF1B-8BCA-4A72-A59C-5BBCE1A1EEAF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0002-D019-4D51-9130-3E6D38421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5FCF1B-8BCA-4A72-A59C-5BBCE1A1EEAF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4830002-D019-4D51-9130-3E6D38421E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Архітектура України </a:t>
            </a:r>
            <a:br>
              <a:rPr lang="uk-UA" dirty="0" smtClean="0"/>
            </a:br>
            <a:r>
              <a:rPr lang="en-US" dirty="0" smtClean="0"/>
              <a:t>XVII-XVIII</a:t>
            </a:r>
            <a:r>
              <a:rPr lang="uk-UA" dirty="0" smtClean="0"/>
              <a:t> ст.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49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6041" y="2297260"/>
            <a:ext cx="2967457" cy="3796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В </a:t>
            </a:r>
            <a:r>
              <a:rPr lang="ru-RU" sz="1800" dirty="0" err="1"/>
              <a:t>українській</a:t>
            </a:r>
            <a:r>
              <a:rPr lang="ru-RU" sz="1800" dirty="0"/>
              <a:t> </a:t>
            </a:r>
            <a:r>
              <a:rPr lang="ru-RU" sz="1800" dirty="0" err="1"/>
              <a:t>архітектурі</a:t>
            </a:r>
            <a:r>
              <a:rPr lang="ru-RU" sz="1800" dirty="0"/>
              <a:t> на другу половину XVII ст. </a:t>
            </a:r>
            <a:r>
              <a:rPr lang="ru-RU" sz="1800" dirty="0" err="1"/>
              <a:t>припадає</a:t>
            </a:r>
            <a:r>
              <a:rPr lang="ru-RU" sz="1800" dirty="0"/>
              <a:t> </a:t>
            </a:r>
            <a:r>
              <a:rPr lang="ru-RU" sz="1800" dirty="0" err="1"/>
              <a:t>розквіт</a:t>
            </a:r>
            <a:r>
              <a:rPr lang="ru-RU" sz="1800" dirty="0"/>
              <a:t> </a:t>
            </a:r>
            <a:r>
              <a:rPr lang="ru-RU" sz="1800" dirty="0" err="1"/>
              <a:t>бароко</a:t>
            </a:r>
            <a:r>
              <a:rPr lang="ru-RU" sz="1800" dirty="0"/>
              <a:t>. </a:t>
            </a:r>
            <a:r>
              <a:rPr lang="ru-RU" sz="1800" dirty="0" err="1"/>
              <a:t>Будинки</a:t>
            </a:r>
            <a:r>
              <a:rPr lang="ru-RU" sz="1800" dirty="0"/>
              <a:t> </a:t>
            </a:r>
            <a:r>
              <a:rPr lang="ru-RU" sz="1800" dirty="0" err="1"/>
              <a:t>прикрашаються</a:t>
            </a:r>
            <a:r>
              <a:rPr lang="ru-RU" sz="1800" dirty="0"/>
              <a:t> </a:t>
            </a:r>
            <a:r>
              <a:rPr lang="ru-RU" sz="1800" dirty="0" err="1"/>
              <a:t>розкішними</a:t>
            </a:r>
            <a:r>
              <a:rPr lang="ru-RU" sz="1800" dirty="0"/>
              <a:t> </a:t>
            </a:r>
            <a:r>
              <a:rPr lang="ru-RU" sz="1800" dirty="0" err="1"/>
              <a:t>декоративними</a:t>
            </a:r>
            <a:r>
              <a:rPr lang="ru-RU" sz="1800" dirty="0"/>
              <a:t> фронтонами, порталами, </a:t>
            </a:r>
            <a:r>
              <a:rPr lang="ru-RU" sz="1800" dirty="0" err="1"/>
              <a:t>брами</a:t>
            </a:r>
            <a:r>
              <a:rPr lang="ru-RU" sz="1800" dirty="0"/>
              <a:t> </a:t>
            </a:r>
            <a:r>
              <a:rPr lang="ru-RU" sz="1800" dirty="0" err="1"/>
              <a:t>оформляються</a:t>
            </a:r>
            <a:r>
              <a:rPr lang="ru-RU" sz="1800" dirty="0"/>
              <a:t> </a:t>
            </a:r>
            <a:r>
              <a:rPr lang="ru-RU" sz="1800" dirty="0" err="1"/>
              <a:t>вигнутими</a:t>
            </a:r>
            <a:r>
              <a:rPr lang="ru-RU" sz="1800" dirty="0"/>
              <a:t> деталями, буйною орнаментикою. На землях </a:t>
            </a:r>
            <a:r>
              <a:rPr lang="ru-RU" sz="1800" dirty="0" err="1"/>
              <a:t>України</a:t>
            </a:r>
            <a:r>
              <a:rPr lang="ru-RU" sz="1800" dirty="0"/>
              <a:t> </a:t>
            </a:r>
            <a:r>
              <a:rPr lang="ru-RU" sz="1800" dirty="0" err="1"/>
              <a:t>цей</a:t>
            </a:r>
            <a:r>
              <a:rPr lang="ru-RU" sz="1800" dirty="0"/>
              <a:t> </a:t>
            </a:r>
            <a:r>
              <a:rPr lang="ru-RU" sz="1800" dirty="0" err="1"/>
              <a:t>італійський</a:t>
            </a:r>
            <a:r>
              <a:rPr lang="ru-RU" sz="1800" dirty="0"/>
              <a:t> стиль </a:t>
            </a:r>
            <a:r>
              <a:rPr lang="ru-RU" sz="1800" dirty="0" err="1"/>
              <a:t>набирає</a:t>
            </a:r>
            <a:r>
              <a:rPr lang="ru-RU" sz="1800" dirty="0"/>
              <a:t> </a:t>
            </a:r>
            <a:r>
              <a:rPr lang="ru-RU" sz="1800" dirty="0" err="1"/>
              <a:t>нових</a:t>
            </a:r>
            <a:r>
              <a:rPr lang="ru-RU" sz="1800" dirty="0"/>
              <a:t> </a:t>
            </a:r>
            <a:r>
              <a:rPr lang="ru-RU" sz="1800" dirty="0" err="1"/>
              <a:t>мистецьких</a:t>
            </a:r>
            <a:r>
              <a:rPr lang="ru-RU" sz="1800" dirty="0"/>
              <a:t> форм та </a:t>
            </a:r>
            <a:r>
              <a:rPr lang="ru-RU" sz="1800" dirty="0" err="1"/>
              <a:t>національного</a:t>
            </a:r>
            <a:r>
              <a:rPr lang="ru-RU" sz="1800" dirty="0"/>
              <a:t> колориту.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3" y="2856983"/>
            <a:ext cx="3295938" cy="24729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499" y="2856983"/>
            <a:ext cx="2571846" cy="24729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7" y="119141"/>
            <a:ext cx="2722650" cy="2178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266" y="130973"/>
            <a:ext cx="2802080" cy="21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376" y="786969"/>
            <a:ext cx="3936271" cy="289808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7" y="4043534"/>
            <a:ext cx="3024336" cy="24482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/>
              <a:t>Пам’ятки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XVII ст. </a:t>
            </a:r>
            <a:r>
              <a:rPr lang="ru-RU" dirty="0" err="1"/>
              <a:t>збереглися</a:t>
            </a:r>
            <a:r>
              <a:rPr lang="ru-RU" dirty="0"/>
              <a:t> у </a:t>
            </a:r>
            <a:r>
              <a:rPr lang="ru-RU" dirty="0" err="1"/>
              <a:t>Львові</a:t>
            </a:r>
            <a:r>
              <a:rPr lang="ru-RU" dirty="0"/>
              <a:t> (</a:t>
            </a:r>
            <a:r>
              <a:rPr lang="ru-RU" dirty="0" err="1"/>
              <a:t>костели</a:t>
            </a:r>
            <a:r>
              <a:rPr lang="ru-RU" dirty="0"/>
              <a:t> </a:t>
            </a:r>
            <a:r>
              <a:rPr lang="ru-RU" dirty="0" err="1"/>
              <a:t>бернардинів</a:t>
            </a:r>
            <a:r>
              <a:rPr lang="ru-RU" dirty="0"/>
              <a:t> і </a:t>
            </a:r>
            <a:r>
              <a:rPr lang="ru-RU" dirty="0" err="1"/>
              <a:t>єзуїтів</a:t>
            </a:r>
            <a:r>
              <a:rPr lang="ru-RU" dirty="0"/>
              <a:t>) та </a:t>
            </a:r>
            <a:r>
              <a:rPr lang="ru-RU" dirty="0" err="1"/>
              <a:t>Києві</a:t>
            </a:r>
            <a:r>
              <a:rPr lang="ru-RU" dirty="0"/>
              <a:t> (</a:t>
            </a:r>
            <a:r>
              <a:rPr lang="ru-RU" dirty="0" err="1"/>
              <a:t>перебудова</a:t>
            </a:r>
            <a:r>
              <a:rPr lang="ru-RU" dirty="0"/>
              <a:t> </a:t>
            </a:r>
            <a:r>
              <a:rPr lang="ru-RU" dirty="0" err="1"/>
              <a:t>Успенського</a:t>
            </a:r>
            <a:r>
              <a:rPr lang="ru-RU" dirty="0"/>
              <a:t> собору </a:t>
            </a:r>
            <a:r>
              <a:rPr lang="ru-RU" dirty="0" err="1"/>
              <a:t>італійцем</a:t>
            </a:r>
            <a:r>
              <a:rPr lang="ru-RU" dirty="0"/>
              <a:t> </a:t>
            </a:r>
            <a:r>
              <a:rPr lang="ru-RU" dirty="0" err="1"/>
              <a:t>Брачі</a:t>
            </a:r>
            <a:r>
              <a:rPr lang="ru-RU" dirty="0"/>
              <a:t> в 1613 p.).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3" y="116632"/>
            <a:ext cx="4265513" cy="3265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492" y="3377272"/>
            <a:ext cx="3689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остели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бернардинів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Львові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" t="2416" b="5716"/>
          <a:stretch/>
        </p:blipFill>
        <p:spPr>
          <a:xfrm>
            <a:off x="6588224" y="3377271"/>
            <a:ext cx="2451472" cy="31070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47566" y="6484367"/>
            <a:ext cx="2332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Костел єзуїтів у Львові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4002" y="3685049"/>
            <a:ext cx="2113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Успенський собор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971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31840" y="3140969"/>
            <a:ext cx="2772409" cy="36255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самостійна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майстрів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стилю </a:t>
            </a:r>
            <a:r>
              <a:rPr lang="ru-RU" dirty="0" err="1"/>
              <a:t>розпочинається</a:t>
            </a:r>
            <a:r>
              <a:rPr lang="ru-RU" dirty="0"/>
              <a:t> у </a:t>
            </a:r>
            <a:r>
              <a:rPr lang="ru-RU" dirty="0" err="1"/>
              <a:t>другій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</a:t>
            </a:r>
            <a:r>
              <a:rPr lang="en-US" dirty="0"/>
              <a:t>XVII </a:t>
            </a:r>
            <a:r>
              <a:rPr lang="ru-RU" dirty="0"/>
              <a:t>ст., </a:t>
            </a:r>
            <a:r>
              <a:rPr lang="ru-RU" dirty="0" err="1"/>
              <a:t>сягаючи</a:t>
            </a:r>
            <a:r>
              <a:rPr lang="ru-RU" dirty="0"/>
              <a:t> </a:t>
            </a:r>
            <a:r>
              <a:rPr lang="ru-RU" dirty="0" err="1"/>
              <a:t>найбільшого</a:t>
            </a:r>
            <a:r>
              <a:rPr lang="ru-RU" dirty="0"/>
              <a:t> </a:t>
            </a:r>
            <a:r>
              <a:rPr lang="ru-RU" dirty="0" err="1"/>
              <a:t>розквіту</a:t>
            </a:r>
            <a:r>
              <a:rPr lang="ru-RU" dirty="0"/>
              <a:t> в </a:t>
            </a:r>
            <a:r>
              <a:rPr lang="ru-RU" dirty="0" err="1"/>
              <a:t>добу</a:t>
            </a:r>
            <a:r>
              <a:rPr lang="ru-RU" dirty="0"/>
              <a:t> </a:t>
            </a:r>
            <a:r>
              <a:rPr lang="ru-RU" dirty="0" err="1"/>
              <a:t>гетьмана</a:t>
            </a:r>
            <a:r>
              <a:rPr lang="ru-RU" dirty="0"/>
              <a:t> І. </a:t>
            </a:r>
            <a:r>
              <a:rPr lang="ru-RU" dirty="0" err="1"/>
              <a:t>Мазепи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в той час </a:t>
            </a:r>
            <a:r>
              <a:rPr lang="ru-RU" dirty="0" err="1"/>
              <a:t>сформувався</a:t>
            </a:r>
            <a:r>
              <a:rPr lang="ru-RU" dirty="0"/>
              <a:t> в </a:t>
            </a:r>
            <a:r>
              <a:rPr lang="ru-RU" dirty="0" err="1"/>
              <a:t>архітектурі</a:t>
            </a:r>
            <a:r>
              <a:rPr lang="ru-RU" dirty="0"/>
              <a:t> стиль,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дістав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козацького</a:t>
            </a:r>
            <a:r>
              <a:rPr lang="ru-RU" dirty="0"/>
              <a:t>, </a:t>
            </a:r>
            <a:r>
              <a:rPr lang="ru-RU" dirty="0" err="1"/>
              <a:t>бароко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4664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2936"/>
            <a:ext cx="2935213" cy="39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17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87824" y="2249488"/>
            <a:ext cx="3744416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Справді</a:t>
            </a:r>
            <a:r>
              <a:rPr lang="ru-RU" dirty="0"/>
              <a:t>, 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меценатів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І. Мазепа </a:t>
            </a:r>
            <a:r>
              <a:rPr lang="ru-RU" dirty="0" err="1"/>
              <a:t>найбільшою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зумів</a:t>
            </a:r>
            <a:r>
              <a:rPr lang="ru-RU" dirty="0"/>
              <a:t> </a:t>
            </a:r>
            <a:r>
              <a:rPr lang="ru-RU" dirty="0" err="1"/>
              <a:t>залишити</a:t>
            </a:r>
            <a:r>
              <a:rPr lang="ru-RU" dirty="0"/>
              <a:t> на </a:t>
            </a:r>
            <a:r>
              <a:rPr lang="ru-RU" dirty="0" err="1"/>
              <a:t>ній</a:t>
            </a:r>
            <a:r>
              <a:rPr lang="ru-RU" dirty="0"/>
              <a:t> печать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глибокої</a:t>
            </a:r>
            <a:r>
              <a:rPr lang="ru-RU" dirty="0"/>
              <a:t> </a:t>
            </a:r>
            <a:r>
              <a:rPr lang="ru-RU" dirty="0" err="1"/>
              <a:t>індивідуальності</a:t>
            </a:r>
            <a:r>
              <a:rPr lang="ru-RU" dirty="0"/>
              <a:t>,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західноєвропейської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. Заходами І. </a:t>
            </a:r>
            <a:r>
              <a:rPr lang="ru-RU" dirty="0" err="1"/>
              <a:t>Мазепи</a:t>
            </a:r>
            <a:r>
              <a:rPr lang="ru-RU" dirty="0"/>
              <a:t> </a:t>
            </a:r>
            <a:r>
              <a:rPr lang="ru-RU" dirty="0" err="1"/>
              <a:t>викінчено</a:t>
            </a:r>
            <a:r>
              <a:rPr lang="ru-RU" dirty="0"/>
              <a:t> </a:t>
            </a:r>
            <a:r>
              <a:rPr lang="ru-RU" dirty="0" err="1"/>
              <a:t>Спаську</a:t>
            </a:r>
            <a:r>
              <a:rPr lang="ru-RU" dirty="0"/>
              <a:t> </a:t>
            </a:r>
            <a:r>
              <a:rPr lang="ru-RU" dirty="0" err="1"/>
              <a:t>церкву</a:t>
            </a:r>
            <a:r>
              <a:rPr lang="ru-RU" dirty="0"/>
              <a:t> </a:t>
            </a:r>
            <a:r>
              <a:rPr lang="ru-RU" dirty="0" err="1"/>
              <a:t>Мгарського</a:t>
            </a:r>
            <a:r>
              <a:rPr lang="ru-RU" dirty="0"/>
              <a:t> </a:t>
            </a:r>
            <a:r>
              <a:rPr lang="ru-RU" dirty="0" err="1"/>
              <a:t>монастиря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Лубен</a:t>
            </a:r>
            <a:r>
              <a:rPr lang="ru-RU" dirty="0"/>
              <a:t> на </a:t>
            </a:r>
            <a:r>
              <a:rPr lang="ru-RU" dirty="0" err="1"/>
              <a:t>Полтавщині</a:t>
            </a:r>
            <a:r>
              <a:rPr lang="ru-RU" dirty="0"/>
              <a:t>. </a:t>
            </a:r>
            <a:r>
              <a:rPr lang="ru-RU" dirty="0" err="1"/>
              <a:t>П’ятибанна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Святих</a:t>
            </a:r>
            <a:r>
              <a:rPr lang="ru-RU" dirty="0"/>
              <a:t> у </a:t>
            </a:r>
            <a:r>
              <a:rPr lang="ru-RU" dirty="0" err="1"/>
              <a:t>Києво-Печерській</a:t>
            </a:r>
            <a:r>
              <a:rPr lang="ru-RU" dirty="0"/>
              <a:t> </a:t>
            </a:r>
            <a:r>
              <a:rPr lang="ru-RU" dirty="0" err="1"/>
              <a:t>лаврі</a:t>
            </a:r>
            <a:r>
              <a:rPr lang="ru-RU" dirty="0"/>
              <a:t> </a:t>
            </a:r>
            <a:r>
              <a:rPr lang="ru-RU" dirty="0" err="1"/>
              <a:t>незвичайно</a:t>
            </a:r>
            <a:r>
              <a:rPr lang="ru-RU" dirty="0"/>
              <a:t> струнка в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пропорціях</a:t>
            </a:r>
            <a:r>
              <a:rPr lang="ru-RU" dirty="0"/>
              <a:t>, з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різьбленими</a:t>
            </a:r>
            <a:r>
              <a:rPr lang="ru-RU" dirty="0"/>
              <a:t> </a:t>
            </a:r>
            <a:r>
              <a:rPr lang="ru-RU" dirty="0" err="1"/>
              <a:t>декораціями</a:t>
            </a:r>
            <a:r>
              <a:rPr lang="ru-RU" dirty="0"/>
              <a:t> </a:t>
            </a:r>
            <a:r>
              <a:rPr lang="ru-RU" dirty="0" err="1"/>
              <a:t>стін</a:t>
            </a:r>
            <a:r>
              <a:rPr lang="ru-RU" dirty="0"/>
              <a:t>;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справжня</a:t>
            </a:r>
            <a:r>
              <a:rPr lang="ru-RU" dirty="0"/>
              <a:t> </a:t>
            </a:r>
            <a:r>
              <a:rPr lang="ru-RU" dirty="0" err="1"/>
              <a:t>перлина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усіма</a:t>
            </a:r>
            <a:r>
              <a:rPr lang="ru-RU" dirty="0"/>
              <a:t> </a:t>
            </a:r>
            <a:r>
              <a:rPr lang="ru-RU" dirty="0" err="1"/>
              <a:t>п’ятибанними</a:t>
            </a:r>
            <a:r>
              <a:rPr lang="ru-RU" dirty="0"/>
              <a:t> церквами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>. </a:t>
            </a:r>
            <a:r>
              <a:rPr lang="ru-RU" dirty="0" err="1"/>
              <a:t>Поряд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спорудженням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Мазепа </a:t>
            </a:r>
            <a:r>
              <a:rPr lang="ru-RU" dirty="0" err="1"/>
              <a:t>обновлював</a:t>
            </a:r>
            <a:r>
              <a:rPr lang="ru-RU" dirty="0"/>
              <a:t> </a:t>
            </a:r>
            <a:r>
              <a:rPr lang="ru-RU" dirty="0" err="1"/>
              <a:t>старі</a:t>
            </a:r>
            <a:r>
              <a:rPr lang="ru-RU" dirty="0"/>
              <a:t> </a:t>
            </a:r>
            <a:r>
              <a:rPr lang="ru-RU" dirty="0" err="1"/>
              <a:t>храми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992760" cy="224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3048000" cy="224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40" y="2696953"/>
            <a:ext cx="259228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393" y="2696953"/>
            <a:ext cx="213075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09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79361"/>
            <a:ext cx="3672408" cy="39524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Найвизначнішим</a:t>
            </a:r>
            <a:r>
              <a:rPr lang="ru-RU" dirty="0"/>
              <a:t> </a:t>
            </a:r>
            <a:r>
              <a:rPr lang="ru-RU" dirty="0" err="1"/>
              <a:t>архітектором</a:t>
            </a:r>
            <a:r>
              <a:rPr lang="ru-RU" dirty="0"/>
              <a:t> на </a:t>
            </a:r>
            <a:r>
              <a:rPr lang="ru-RU" dirty="0" err="1"/>
              <a:t>західноукраїнських</a:t>
            </a:r>
            <a:r>
              <a:rPr lang="ru-RU" dirty="0"/>
              <a:t> землях </a:t>
            </a:r>
            <a:r>
              <a:rPr lang="ru-RU" dirty="0" err="1"/>
              <a:t>був</a:t>
            </a:r>
            <a:r>
              <a:rPr lang="ru-RU" dirty="0"/>
              <a:t> Бернард </a:t>
            </a:r>
            <a:r>
              <a:rPr lang="ru-RU" dirty="0" err="1"/>
              <a:t>Меретин</a:t>
            </a:r>
            <a:r>
              <a:rPr lang="ru-RU" dirty="0"/>
              <a:t>. </a:t>
            </a:r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пам’ятка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– </a:t>
            </a:r>
            <a:r>
              <a:rPr lang="ru-RU" dirty="0" err="1"/>
              <a:t>Львівський</a:t>
            </a:r>
            <a:r>
              <a:rPr lang="ru-RU" dirty="0"/>
              <a:t> собор св. Юра (</a:t>
            </a:r>
            <a:r>
              <a:rPr lang="ru-RU" dirty="0" err="1"/>
              <a:t>споруджений</a:t>
            </a:r>
            <a:r>
              <a:rPr lang="ru-RU" dirty="0"/>
              <a:t> у 1744-1764 </a:t>
            </a:r>
            <a:r>
              <a:rPr lang="en-US" dirty="0"/>
              <a:t>pp.), </a:t>
            </a:r>
            <a:r>
              <a:rPr lang="ru-RU" dirty="0"/>
              <a:t>в </a:t>
            </a:r>
            <a:r>
              <a:rPr lang="ru-RU" dirty="0" err="1"/>
              <a:t>архітектурі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західноєвропейські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</a:t>
            </a:r>
            <a:r>
              <a:rPr lang="ru-RU" dirty="0" err="1"/>
              <a:t>гармонійно</a:t>
            </a:r>
            <a:r>
              <a:rPr lang="ru-RU" dirty="0"/>
              <a:t> </a:t>
            </a:r>
            <a:r>
              <a:rPr lang="ru-RU" dirty="0" err="1"/>
              <a:t>поєднані</a:t>
            </a:r>
            <a:r>
              <a:rPr lang="ru-RU" dirty="0"/>
              <a:t> з </a:t>
            </a:r>
            <a:r>
              <a:rPr lang="ru-RU" dirty="0" err="1"/>
              <a:t>національними</a:t>
            </a:r>
            <a:r>
              <a:rPr lang="ru-RU" dirty="0"/>
              <a:t>, </a:t>
            </a:r>
            <a:r>
              <a:rPr lang="ru-RU" dirty="0" err="1"/>
              <a:t>українськими</a:t>
            </a:r>
            <a:r>
              <a:rPr lang="ru-RU" dirty="0"/>
              <a:t>. </a:t>
            </a:r>
            <a:r>
              <a:rPr lang="ru-RU" dirty="0" err="1"/>
              <a:t>Величний</a:t>
            </a:r>
            <a:r>
              <a:rPr lang="ru-RU" dirty="0"/>
              <a:t> ансамбль собору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піраміду</a:t>
            </a:r>
            <a:r>
              <a:rPr lang="ru-RU" dirty="0"/>
              <a:t>. Прикрасами </a:t>
            </a:r>
            <a:r>
              <a:rPr lang="ru-RU" dirty="0" err="1"/>
              <a:t>служать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балюстради</a:t>
            </a:r>
            <a:r>
              <a:rPr lang="ru-RU" dirty="0"/>
              <a:t>, </a:t>
            </a:r>
            <a:r>
              <a:rPr lang="ru-RU" dirty="0" err="1"/>
              <a:t>ліхтарі</a:t>
            </a:r>
            <a:r>
              <a:rPr lang="ru-RU" dirty="0"/>
              <a:t>, </a:t>
            </a:r>
            <a:r>
              <a:rPr lang="ru-RU" dirty="0" err="1"/>
              <a:t>багата</a:t>
            </a:r>
            <a:r>
              <a:rPr lang="ru-RU" dirty="0"/>
              <a:t> </a:t>
            </a:r>
            <a:r>
              <a:rPr lang="ru-RU" dirty="0" err="1"/>
              <a:t>різьба</a:t>
            </a:r>
            <a:r>
              <a:rPr lang="ru-RU" dirty="0"/>
              <a:t> та </a:t>
            </a:r>
            <a:r>
              <a:rPr lang="ru-RU" dirty="0" err="1"/>
              <a:t>ліплення</a:t>
            </a:r>
            <a:r>
              <a:rPr lang="ru-RU" dirty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4113"/>
            <a:ext cx="3741651" cy="247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44417"/>
            <a:ext cx="3024336" cy="402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6279"/>
            <a:ext cx="2232248" cy="298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0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63688" y="2870938"/>
            <a:ext cx="4392488" cy="3861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успіхів</a:t>
            </a:r>
            <a:r>
              <a:rPr lang="ru-RU" dirty="0"/>
              <a:t> </a:t>
            </a:r>
            <a:r>
              <a:rPr lang="ru-RU" dirty="0" err="1"/>
              <a:t>досягають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будівничі</a:t>
            </a:r>
            <a:r>
              <a:rPr lang="ru-RU" dirty="0"/>
              <a:t> в </a:t>
            </a:r>
            <a:r>
              <a:rPr lang="ru-RU" dirty="0" err="1"/>
              <a:t>дерев’яній</a:t>
            </a:r>
            <a:r>
              <a:rPr lang="ru-RU" dirty="0"/>
              <a:t> </a:t>
            </a:r>
            <a:r>
              <a:rPr lang="ru-RU" dirty="0" err="1"/>
              <a:t>архітектурі</a:t>
            </a:r>
            <a:r>
              <a:rPr lang="ru-RU" dirty="0"/>
              <a:t>. Так, </a:t>
            </a:r>
            <a:r>
              <a:rPr lang="ru-RU" dirty="0" err="1"/>
              <a:t>Миколаївський</a:t>
            </a:r>
            <a:r>
              <a:rPr lang="ru-RU" dirty="0"/>
              <a:t> собор </a:t>
            </a:r>
            <a:r>
              <a:rPr lang="ru-RU" dirty="0" err="1"/>
              <a:t>Медведівського</a:t>
            </a:r>
            <a:r>
              <a:rPr lang="ru-RU" dirty="0"/>
              <a:t> </a:t>
            </a:r>
            <a:r>
              <a:rPr lang="ru-RU" dirty="0" err="1"/>
              <a:t>монастиря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сорокаметрову</a:t>
            </a:r>
            <a:r>
              <a:rPr lang="ru-RU" dirty="0"/>
              <a:t> </a:t>
            </a:r>
            <a:r>
              <a:rPr lang="ru-RU" dirty="0" err="1"/>
              <a:t>висоту</a:t>
            </a:r>
            <a:r>
              <a:rPr lang="ru-RU" dirty="0"/>
              <a:t>, а </a:t>
            </a:r>
            <a:r>
              <a:rPr lang="ru-RU" dirty="0" err="1"/>
              <a:t>запорізька</a:t>
            </a:r>
            <a:r>
              <a:rPr lang="ru-RU" dirty="0"/>
              <a:t> </a:t>
            </a:r>
            <a:r>
              <a:rPr lang="ru-RU" dirty="0" err="1"/>
              <a:t>дерев’яна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у </a:t>
            </a:r>
            <a:r>
              <a:rPr lang="ru-RU" dirty="0" err="1"/>
              <a:t>Новоселищі</a:t>
            </a:r>
            <a:r>
              <a:rPr lang="ru-RU" dirty="0"/>
              <a:t>, </a:t>
            </a:r>
            <a:r>
              <a:rPr lang="ru-RU" dirty="0" err="1"/>
              <a:t>збудована</a:t>
            </a:r>
            <a:r>
              <a:rPr lang="ru-RU" dirty="0"/>
              <a:t> у 1773 р. Я. </a:t>
            </a:r>
            <a:r>
              <a:rPr lang="ru-RU" dirty="0" err="1"/>
              <a:t>Погребняком</a:t>
            </a:r>
            <a:r>
              <a:rPr lang="ru-RU" dirty="0"/>
              <a:t>, </a:t>
            </a:r>
            <a:r>
              <a:rPr lang="ru-RU" dirty="0" err="1"/>
              <a:t>сягала</a:t>
            </a:r>
            <a:r>
              <a:rPr lang="ru-RU" dirty="0"/>
              <a:t> 65 </a:t>
            </a:r>
            <a:r>
              <a:rPr lang="ru-RU" dirty="0" err="1"/>
              <a:t>метрів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найвища</a:t>
            </a:r>
            <a:r>
              <a:rPr lang="ru-RU" dirty="0"/>
              <a:t> </a:t>
            </a:r>
            <a:r>
              <a:rPr lang="ru-RU" dirty="0" err="1"/>
              <a:t>дерев’яна</a:t>
            </a:r>
            <a:r>
              <a:rPr lang="ru-RU" dirty="0"/>
              <a:t> </a:t>
            </a:r>
            <a:r>
              <a:rPr lang="ru-RU" dirty="0" err="1"/>
              <a:t>споруда</a:t>
            </a:r>
            <a:r>
              <a:rPr lang="ru-RU" dirty="0"/>
              <a:t> на </a:t>
            </a:r>
            <a:r>
              <a:rPr lang="ru-RU" dirty="0" err="1"/>
              <a:t>Україні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986625" cy="223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72408" cy="275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66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7"/>
            <a:ext cx="9143999" cy="685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412776"/>
            <a:ext cx="4824536" cy="3196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Таким чином, у </a:t>
            </a:r>
            <a:r>
              <a:rPr lang="ru-RU" dirty="0" err="1"/>
              <a:t>складний</a:t>
            </a:r>
            <a:r>
              <a:rPr lang="ru-RU" dirty="0"/>
              <a:t> час </a:t>
            </a:r>
            <a:r>
              <a:rPr lang="ru-RU" dirty="0" err="1"/>
              <a:t>злету</a:t>
            </a:r>
            <a:r>
              <a:rPr lang="ru-RU" dirty="0"/>
              <a:t> і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державності</a:t>
            </a:r>
            <a:r>
              <a:rPr lang="ru-RU" dirty="0"/>
              <a:t>, </a:t>
            </a:r>
            <a:r>
              <a:rPr lang="ru-RU" dirty="0" err="1"/>
              <a:t>впертої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 народу за волю </a:t>
            </a:r>
            <a:r>
              <a:rPr lang="ru-RU" dirty="0" err="1"/>
              <a:t>українська</a:t>
            </a:r>
            <a:r>
              <a:rPr lang="ru-RU" dirty="0"/>
              <a:t> культура заявила про себе </a:t>
            </a:r>
            <a:r>
              <a:rPr lang="ru-RU" dirty="0" err="1"/>
              <a:t>невмирущими</a:t>
            </a:r>
            <a:r>
              <a:rPr lang="ru-RU" dirty="0"/>
              <a:t> </a:t>
            </a:r>
            <a:r>
              <a:rPr lang="ru-RU" dirty="0" err="1"/>
              <a:t>цінностями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живили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дальший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v </a:t>
            </a:r>
            <a:r>
              <a:rPr lang="ru-RU" dirty="0" err="1"/>
              <a:t>сутінках</a:t>
            </a:r>
            <a:r>
              <a:rPr lang="ru-RU" dirty="0"/>
              <a:t> </a:t>
            </a:r>
            <a:r>
              <a:rPr lang="ru-RU" dirty="0" err="1"/>
              <a:t>колоніальної</a:t>
            </a:r>
            <a:r>
              <a:rPr lang="ru-RU" dirty="0"/>
              <a:t> </a:t>
            </a:r>
            <a:r>
              <a:rPr lang="ru-RU" dirty="0" err="1"/>
              <a:t>залежності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настала в XIX ст.</a:t>
            </a:r>
          </a:p>
        </p:txBody>
      </p:sp>
    </p:spTree>
    <p:extLst>
      <p:ext uri="{BB962C8B-B14F-4D97-AF65-F5344CB8AC3E}">
        <p14:creationId xmlns:p14="http://schemas.microsoft.com/office/powerpoint/2010/main" val="1521338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54679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90</TotalTime>
  <Words>347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Архітектура України  XVII-XVIII ст.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України  XVII-XVIII ст.</dc:title>
  <dc:creator>Adm</dc:creator>
  <cp:lastModifiedBy>Adm</cp:lastModifiedBy>
  <cp:revision>7</cp:revision>
  <dcterms:created xsi:type="dcterms:W3CDTF">2013-10-14T16:03:21Z</dcterms:created>
  <dcterms:modified xsi:type="dcterms:W3CDTF">2013-10-14T17:34:12Z</dcterms:modified>
</cp:coreProperties>
</file>