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A3C1B4-F61A-43CE-BA3A-883E6A921817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E08B78B-DFAC-4FDA-AFCA-5132EA930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714752"/>
            <a:ext cx="8305800" cy="1143000"/>
          </a:xfrm>
        </p:spPr>
        <p:txBody>
          <a:bodyPr/>
          <a:lstStyle/>
          <a:p>
            <a:r>
              <a:rPr lang="uk-UA" dirty="0" smtClean="0"/>
              <a:t>Презентацію підготувала</a:t>
            </a:r>
          </a:p>
          <a:p>
            <a:r>
              <a:rPr lang="uk-UA" dirty="0" smtClean="0"/>
              <a:t>учениця </a:t>
            </a:r>
            <a:r>
              <a:rPr lang="uk-UA" smtClean="0"/>
              <a:t>11 </a:t>
            </a:r>
            <a:r>
              <a:rPr lang="uk-UA" smtClean="0"/>
              <a:t>класу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u="sng" dirty="0" smtClean="0"/>
              <a:t> </a:t>
            </a:r>
            <a:r>
              <a:rPr lang="ru-RU" u="sng" dirty="0" smtClean="0"/>
              <a:t>СТАН ЕКОНОМІКИ УКРАЇНИ наприкінці 50-х - у першій половині 60-х років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Найвідчутнішими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пересічних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громадян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завжди</a:t>
            </a:r>
            <a:r>
              <a:rPr lang="ru-RU" sz="3200" dirty="0" smtClean="0"/>
              <a:t>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зміни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відбуваються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сільському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господарстві</a:t>
            </a:r>
            <a:r>
              <a:rPr lang="ru-RU" sz="3200" dirty="0" smtClean="0"/>
              <a:t>. </a:t>
            </a:r>
            <a:r>
              <a:rPr lang="ru-RU" sz="3200" dirty="0" err="1" smtClean="0"/>
              <a:t>Розуміючи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сільськогосподарський</a:t>
            </a:r>
            <a:r>
              <a:rPr lang="ru-RU" sz="3200" dirty="0" smtClean="0"/>
              <a:t> сектор </a:t>
            </a:r>
            <a:r>
              <a:rPr lang="ru-RU" sz="3200" dirty="0" err="1" smtClean="0"/>
              <a:t>еконо­міки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перебуває</a:t>
            </a:r>
            <a:r>
              <a:rPr lang="ru-RU" sz="3200" dirty="0" smtClean="0"/>
              <a:t> у </a:t>
            </a:r>
            <a:r>
              <a:rPr lang="ru-RU" sz="3200" dirty="0" err="1" smtClean="0"/>
              <a:t>найкритичнішому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стані</a:t>
            </a:r>
            <a:r>
              <a:rPr lang="ru-RU" sz="3200" dirty="0" smtClean="0"/>
              <a:t>, </a:t>
            </a:r>
            <a:r>
              <a:rPr lang="ru-RU" sz="3200" dirty="0" err="1" smtClean="0"/>
              <a:t>М.Хрущов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прагнув</a:t>
            </a:r>
            <a:r>
              <a:rPr lang="ru-RU" sz="3200" dirty="0" smtClean="0"/>
              <a:t> за </a:t>
            </a:r>
            <a:r>
              <a:rPr lang="ru-RU" sz="3200" dirty="0" err="1" smtClean="0"/>
              <a:t>будь-яку</a:t>
            </a:r>
            <a:r>
              <a:rPr lang="ru-RU" sz="3200" dirty="0" smtClean="0"/>
              <a:t> </a:t>
            </a:r>
            <a:r>
              <a:rPr lang="ru-RU" sz="3200" dirty="0" err="1" smtClean="0"/>
              <a:t>ціну</a:t>
            </a:r>
            <a:r>
              <a:rPr lang="ru-RU" sz="3200" dirty="0" smtClean="0"/>
              <a:t>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 тут </a:t>
            </a:r>
            <a:r>
              <a:rPr lang="ru-RU" sz="3200" dirty="0" err="1" smtClean="0"/>
              <a:t>домогтися</a:t>
            </a:r>
            <a:r>
              <a:rPr lang="ru-RU" sz="3200" dirty="0" smtClean="0"/>
              <a:t> </a:t>
            </a:r>
            <a:r>
              <a:rPr lang="ru-RU" sz="3200" dirty="0" err="1" smtClean="0"/>
              <a:t>швидких</a:t>
            </a:r>
            <a:r>
              <a:rPr lang="ru-RU" sz="3200" dirty="0" smtClean="0"/>
              <a:t> </a:t>
            </a:r>
            <a:r>
              <a:rPr lang="ru-RU" sz="3200" dirty="0" err="1" smtClean="0"/>
              <a:t>позитивних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результатів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 Аграрна політика наприкінці 50-х - у першій половині 60-х років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67330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 err="1" smtClean="0"/>
              <a:t>Важливим</a:t>
            </a:r>
            <a:r>
              <a:rPr lang="ru-RU" sz="3200" dirty="0" smtClean="0"/>
              <a:t> </a:t>
            </a:r>
            <a:r>
              <a:rPr lang="ru-RU" sz="3200" dirty="0" err="1" smtClean="0"/>
              <a:t>засобом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піднесення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сільського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господарства</a:t>
            </a:r>
            <a:r>
              <a:rPr lang="ru-RU" sz="3200" dirty="0" smtClean="0"/>
              <a:t> </a:t>
            </a:r>
            <a:r>
              <a:rPr lang="ru-RU" sz="3200" dirty="0" err="1" smtClean="0"/>
              <a:t>М.Хрущов</a:t>
            </a:r>
            <a:r>
              <a:rPr lang="ru-RU" sz="3200" dirty="0" smtClean="0"/>
              <a:t> </a:t>
            </a:r>
            <a:r>
              <a:rPr lang="ru-RU" sz="3200" dirty="0" err="1" smtClean="0"/>
              <a:t>вважав</a:t>
            </a:r>
            <a:r>
              <a:rPr lang="ru-RU" sz="3200" dirty="0" smtClean="0"/>
              <a:t> </a:t>
            </a:r>
            <a:r>
              <a:rPr lang="ru-RU" sz="3200" dirty="0" err="1" smtClean="0"/>
              <a:t>збільшення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вирощування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кукурудзи</a:t>
            </a:r>
            <a:r>
              <a:rPr lang="ru-RU" sz="3200" dirty="0" smtClean="0"/>
              <a:t>. За </a:t>
            </a:r>
            <a:r>
              <a:rPr lang="ru-RU" sz="3200" dirty="0" err="1" smtClean="0"/>
              <a:t>величезну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навіть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надмірну</a:t>
            </a:r>
            <a:r>
              <a:rPr lang="ru-RU" sz="3200" dirty="0" smtClean="0"/>
              <a:t> </a:t>
            </a:r>
            <a:r>
              <a:rPr lang="ru-RU" sz="3200" dirty="0" err="1" smtClean="0"/>
              <a:t>наполегливість</a:t>
            </a:r>
            <a:r>
              <a:rPr lang="ru-RU" sz="3200" dirty="0" smtClean="0"/>
              <a:t> у </a:t>
            </a:r>
            <a:r>
              <a:rPr lang="ru-RU" sz="3200" dirty="0" err="1" smtClean="0"/>
              <a:t>боротьбі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розширення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посівів</a:t>
            </a:r>
            <a:r>
              <a:rPr lang="ru-RU" sz="3200" dirty="0" smtClean="0"/>
              <a:t> «</a:t>
            </a:r>
            <a:r>
              <a:rPr lang="ru-RU" sz="3200" dirty="0" err="1" smtClean="0"/>
              <a:t>королеви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полів</a:t>
            </a:r>
            <a:r>
              <a:rPr lang="ru-RU" sz="3200" dirty="0" smtClean="0"/>
              <a:t>» </a:t>
            </a:r>
            <a:r>
              <a:rPr lang="ru-RU" sz="3200" dirty="0" err="1" smtClean="0"/>
              <a:t>М.Хрущов</a:t>
            </a:r>
            <a:r>
              <a:rPr lang="ru-RU" sz="3200" dirty="0" smtClean="0"/>
              <a:t> </a:t>
            </a:r>
            <a:r>
              <a:rPr lang="ru-RU" sz="3200" dirty="0" err="1" smtClean="0"/>
              <a:t>отримав</a:t>
            </a:r>
            <a:r>
              <a:rPr lang="ru-RU" sz="3200" dirty="0" smtClean="0"/>
              <a:t> у </a:t>
            </a:r>
            <a:r>
              <a:rPr lang="ru-RU" sz="3200" dirty="0" err="1" smtClean="0"/>
              <a:t>народі</a:t>
            </a:r>
            <a:r>
              <a:rPr lang="ru-RU" sz="3200" dirty="0" smtClean="0"/>
              <a:t> </a:t>
            </a:r>
            <a:r>
              <a:rPr lang="ru-RU" sz="3200" dirty="0" err="1" smtClean="0"/>
              <a:t>прізвисько</a:t>
            </a:r>
            <a:r>
              <a:rPr lang="ru-RU" sz="3200" dirty="0" smtClean="0"/>
              <a:t> </a:t>
            </a:r>
            <a:r>
              <a:rPr lang="ru-RU" sz="3200" i="1" dirty="0" smtClean="0"/>
              <a:t>«</a:t>
            </a:r>
            <a:r>
              <a:rPr lang="ru-RU" sz="3200" i="1" dirty="0" err="1" smtClean="0"/>
              <a:t>Микита-кукурудзяник</a:t>
            </a:r>
            <a:r>
              <a:rPr lang="ru-RU" sz="3200" i="1" dirty="0" smtClean="0"/>
              <a:t>».</a:t>
            </a:r>
            <a:r>
              <a:rPr lang="ru-RU" sz="3200" dirty="0" smtClean="0"/>
              <a:t> </a:t>
            </a:r>
            <a:r>
              <a:rPr lang="ru-RU" sz="3200" dirty="0" err="1" smtClean="0"/>
              <a:t>Однак</a:t>
            </a:r>
            <a:r>
              <a:rPr lang="ru-RU" sz="3200" dirty="0" smtClean="0"/>
              <a:t> </a:t>
            </a:r>
            <a:r>
              <a:rPr lang="ru-RU" sz="3200" dirty="0" err="1" smtClean="0"/>
              <a:t>спроба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призвичаїти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українське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господарство</a:t>
            </a:r>
            <a:r>
              <a:rPr lang="ru-RU" sz="3200" dirty="0" smtClean="0"/>
              <a:t> до </a:t>
            </a:r>
            <a:r>
              <a:rPr lang="ru-RU" sz="3200" dirty="0" err="1" smtClean="0"/>
              <a:t>цієї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запозиченої</a:t>
            </a:r>
            <a:r>
              <a:rPr lang="ru-RU" sz="3200" dirty="0" smtClean="0"/>
              <a:t> в </a:t>
            </a:r>
            <a:r>
              <a:rPr lang="ru-RU" sz="3200" dirty="0" err="1" smtClean="0"/>
              <a:t>Америці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</a:t>
            </a:r>
            <a:r>
              <a:rPr lang="ru-RU" sz="3200" dirty="0" err="1" smtClean="0"/>
              <a:t>увінчалася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незначним</a:t>
            </a:r>
            <a:r>
              <a:rPr lang="ru-RU" sz="3200" dirty="0" smtClean="0"/>
              <a:t> </a:t>
            </a:r>
            <a:r>
              <a:rPr lang="ru-RU" sz="3200" dirty="0" err="1" smtClean="0"/>
              <a:t>успіхом</a:t>
            </a:r>
            <a:r>
              <a:rPr lang="ru-RU" sz="3200" dirty="0" smtClean="0"/>
              <a:t>. У 1961 р.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зібрано</a:t>
            </a:r>
            <a:r>
              <a:rPr lang="ru-RU" sz="3200" dirty="0" smtClean="0"/>
              <a:t> </a:t>
            </a:r>
            <a:r>
              <a:rPr lang="ru-RU" sz="3200" dirty="0" err="1" smtClean="0"/>
              <a:t>непоганий</a:t>
            </a:r>
            <a:r>
              <a:rPr lang="ru-RU" sz="3200" dirty="0" smtClean="0"/>
              <a:t> урожай </a:t>
            </a:r>
            <a:r>
              <a:rPr lang="ru-RU" sz="3200" dirty="0" err="1" smtClean="0"/>
              <a:t>кукурудзи</a:t>
            </a:r>
            <a:r>
              <a:rPr lang="ru-RU" sz="3200" dirty="0" smtClean="0"/>
              <a:t>. Але 1963 р. </a:t>
            </a:r>
            <a:r>
              <a:rPr lang="ru-RU" sz="3200" dirty="0" err="1" smtClean="0"/>
              <a:t>внаслідок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посухи</a:t>
            </a:r>
            <a:r>
              <a:rPr lang="ru-RU" sz="3200" dirty="0" smtClean="0"/>
              <a:t> </a:t>
            </a:r>
            <a:r>
              <a:rPr lang="ru-RU" sz="3200" dirty="0" err="1" smtClean="0"/>
              <a:t>виявився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надзвичайно</a:t>
            </a:r>
            <a:r>
              <a:rPr lang="ru-RU" sz="3200" dirty="0" smtClean="0"/>
              <a:t> </a:t>
            </a:r>
            <a:r>
              <a:rPr lang="ru-RU" sz="3200" dirty="0" err="1" smtClean="0"/>
              <a:t>неврожайним</a:t>
            </a:r>
            <a:r>
              <a:rPr lang="ru-RU" sz="3200" dirty="0" smtClean="0"/>
              <a:t> у </a:t>
            </a:r>
            <a:r>
              <a:rPr lang="ru-RU" sz="3200" dirty="0" err="1" smtClean="0"/>
              <a:t>цілому</a:t>
            </a:r>
            <a:r>
              <a:rPr lang="ru-RU" sz="3200" dirty="0" smtClean="0"/>
              <a:t>. </a:t>
            </a:r>
            <a:r>
              <a:rPr lang="ru-RU" sz="3200" dirty="0" err="1" smtClean="0"/>
              <a:t>Щоб</a:t>
            </a:r>
            <a:r>
              <a:rPr lang="ru-RU" sz="3200" dirty="0" smtClean="0"/>
              <a:t> </a:t>
            </a:r>
            <a:r>
              <a:rPr lang="ru-RU" sz="3200" dirty="0" err="1" smtClean="0"/>
              <a:t>зняти</a:t>
            </a:r>
            <a:r>
              <a:rPr lang="ru-RU" sz="3200" dirty="0" smtClean="0"/>
              <a:t> </a:t>
            </a:r>
            <a:r>
              <a:rPr lang="ru-RU" sz="3200" dirty="0" err="1" smtClean="0"/>
              <a:t>гостру</a:t>
            </a:r>
            <a:r>
              <a:rPr lang="ru-RU" sz="3200" dirty="0" smtClean="0"/>
              <a:t> проблему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нестачею</a:t>
            </a:r>
            <a:r>
              <a:rPr lang="ru-RU" sz="3200" dirty="0" smtClean="0"/>
              <a:t> </a:t>
            </a:r>
            <a:r>
              <a:rPr lang="ru-RU" sz="3200" dirty="0" err="1" smtClean="0"/>
              <a:t>хліба</a:t>
            </a:r>
            <a:r>
              <a:rPr lang="ru-RU" sz="3200" dirty="0" smtClean="0"/>
              <a:t>, стали </a:t>
            </a:r>
            <a:r>
              <a:rPr lang="ru-RU" sz="3200" dirty="0" err="1" smtClean="0"/>
              <a:t>випікати</a:t>
            </a:r>
            <a:r>
              <a:rPr lang="ru-RU" sz="3200" dirty="0" smtClean="0"/>
              <a:t> </a:t>
            </a:r>
            <a:r>
              <a:rPr lang="ru-RU" sz="3200" dirty="0" err="1" smtClean="0"/>
              <a:t>хліб</a:t>
            </a:r>
            <a:r>
              <a:rPr lang="ru-RU" sz="3200" dirty="0" smtClean="0"/>
              <a:t>, </a:t>
            </a:r>
            <a:r>
              <a:rPr lang="ru-RU" sz="3200" dirty="0" err="1" smtClean="0"/>
              <a:t>який</a:t>
            </a:r>
            <a:r>
              <a:rPr lang="ru-RU" sz="3200" dirty="0" smtClean="0"/>
              <a:t> </a:t>
            </a:r>
            <a:r>
              <a:rPr lang="ru-RU" sz="3200" dirty="0" err="1" smtClean="0"/>
              <a:t>мав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домішок</a:t>
            </a:r>
            <a:r>
              <a:rPr lang="ru-RU" sz="3200" dirty="0" smtClean="0"/>
              <a:t> </a:t>
            </a:r>
            <a:r>
              <a:rPr lang="ru-RU" sz="3200" dirty="0" err="1" smtClean="0"/>
              <a:t>кукурудзяного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борошна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«Кукурудзяна епопея»</a:t>
            </a:r>
            <a:endParaRPr lang="ru-RU" sz="4400" dirty="0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ukurier.gov.ua/media/images/2011-9/chaskor.r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571480"/>
            <a:ext cx="6929454" cy="530488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5602" name="AutoShape 2" descr="data:image/jpeg;base64,/9j/4AAQSkZJRgABAQAAAQABAAD/2wBDAAkGBwgHBgkIBwgKCgkLDRYPDQwMDRsUFRAWIB0iIiAdHx8kKDQsJCYxJx8fLT0tMTU3Ojo6Iys/RD84QzQ5Ojf/2wBDAQoKCg0MDRoPDxo3JR8lNzc3Nzc3Nzc3Nzc3Nzc3Nzc3Nzc3Nzc3Nzc3Nzc3Nzc3Nzc3Nzc3Nzc3Nzc3Nzc3Nzf/wAARCACxARwDASIAAhEBAxEB/8QAHAAAAgIDAQEAAAAAAAAAAAAABQYEBwACAwEI/8QASRAAAgEDAgQEAwUFBAcGBwEAAQIDAAQRBSEGEjFBEyJRYTJxgQcUkaGxIzNCwdEVcuHwNDZSYnOC8RYkNXSSsiVDRVN1g7PC/8QAFwEBAQEBAAAAAAAAAAAAAAAAAAECA//EABkRAQEBAQEBAAAAAAAAAAAAAAABETEhQf/aAAwDAQACEQMRAD8ApCrF+yWQ8mpRnmxmNhg7A71XXarS+y+y8LQri7Yn/vE2AB6KMfqakQ4SHKcoPTbHsa6C3guoXt7mMGORCjj1Hp/jWvIRuBk/pWxlEMUsqKXaNGPTqAOm9aRSuozDStdvYLPme2imZEDsScA0N1KZbi4Myhgz7sCMYrfUJzfX15cy4WSWVn2GBuTmo1wkkZRZc5K5wQdqy05ZrK9ALHABJ9q73VlPaLGbiMp4gyoPXFER6zFG9E4V1bWuU2dsRG3SR9lI9aujh77M9AsdMSPULRLy6Zf2s0mTv/ujtVFJcLora5aPKwSJXBZz0FfRuj3EcMEcSMHOAVPTmB7g0v8AEnB2kxcLXdhYWqRu/L4ZA3D5GDVb6Q/EGmJcLDqsCrbEgW08hDMO/KO2KcHvE2pvf8Rajclj55mAOdx2H6VO0a/aJEU5z88H3pcUtI7E433zjpRW2V8q4ztWVNqT8y7OeVhuSdxXCW6wpCFs4wD60OgudsYzncZqUmHQHHxHof61pG6SF1BI5Rsfh/GpsRPIV5OYD+dcorXu2+evzopBHGfKRtj4jtVETT7Xw5GkZO5xj1rrcvh0P8ec4AxvUo/s/KAp+W+PlUaSMSAEfEOoOxohv0y5tZIR4bL2yAelGI3UrkbjtiqevUubTUUnsZ5EaRlDxjoR60z6vol7eYgTUroR8gYLF/ET2podXkjIYeIgbupYdKrrjbTIbto2RP2jzqpdTnIJxXtnwFcs5ee/vUydssDge/rRmXSYtJezt1aSTxJl3kPMdj1oF77QNCi8GxFusNuygooVAPKAMfnVbXKXFo5bIYKc5WrG+0zWo01lbUuAIY8MR2Y70mSy215GxSdS3LkCs1qH37MuMp9VnXSNSk8RxHmCVvi2/hPrtTHxrcLFok9tHIPEmkSPlVgT6mvnlLqS3uy8LNG6tsVOCMe9S4ryRpTJNcyIvMOZ8nJpqYuHRoLmCHIGQOmO1GEv5uVvDSUgHqBSZwbqGpRXMNs8jT2hXxFlfry/41rxJxFrVpd4s7lIrfm5VkMIKE+5q6mHxNW5mCyRMp7Z6mpV3dC3smnC5IGRmqy0TXNVt7oya6RcW0mPOgGYz6j2p2QDVNPaOKQ+HnMbKcA0gqLiRJJNTmnuAwdmJbsOtDrU/t1Q4C82Of0p14js4HklGDkev9aT1gTxM53GTv0rNaW5ovGWlQ2UEd9fI8yKFZwccwHffvTHb8QaTcRCWG4LIehRSRXzZNJLKxIGd+woxpXE+qaXai3sp5Y4y3OVUbZPX9KuoWKsLQ+OdM0jh+0sFt7mSaNDz+VQpYknrnpvVemjWhcPS6xbzTrcRxLGwXDKSWoG+H7RILm4WH7jPGHcKrCQNjO3SmlLpsTK/KSVwO/WkvR+H7XTJUmL/eJ9/MRsp9h/Oi73QyQjN1xucAVdFe6tYzQ3U4WPyq5Y8uPKDRTW7E3eg22rRxMTGkUUhUbAcuMn6iu0cn/x26t8Bst1O+PUb0ZgsruGxvtKt528CXzcvKCOTGcH671FLehaYkckN1MysNiFPQZ9acr3hGDiHlumu2VjGBGEGVXr1+dBtGs5dQ0CWKBFa5jQYA3OR2xQzS7OaK+8JtYlsrgnfJ5cfME0ReXCekrYWMccjRNIFAygwNh0Ao8kJLkHJHWqf0jWeItKlLy3UeqWCMEMgHLgnpg/ypc41vOJI9du0vL29WJm8SH9oyqIz05QNtun0q6L24giCWAlC45ZUJwO2f8AGqz+1ezsYNIkvljVLuWVI1Ze/c/kKq57y4k51fUJimejO+/51GuHkZgrTtKOoyxI/OmmNo725iI8OeRf+apMeuaigwLkkejKD/Kh4ViQApJPtW4hlIJEb/8ApNQFouJr+PPMsD5680fX8KJ2/HN1H8djbOOmxYUri2uD0gl/9BrBbT9oZP8A0GgeLbjwlh4mlqyjsJu/4UQg49tVGJNPmUHriQEVXAWSM+aN1PbykYrc3BOzYHlxTaqzRx5pbJhrS6GPTl/rXi8Z6c3wQXHKfXl6/LNVilw6nPNW8UhBByevSm0WZp2sW+ralDaxQuviHqxH6CrTgVrSaIMhCgAHHYV87aVqE1ndwXVs/LNGeZTnuKfrX7Srl5UOsWjOq7Ziblx770lSxcEkkZXKsCOhpH451NbJY7uHDSQElQehPapWncX6TqzBbO5WOUqcxy+Rj+PX6Uva5yXWoxW+SVUHn2+L1qiqde1C51K7ku7mTxJJWLMfeokc0YUER+HIOjDoaZW4b1CbXEsLaBp4rhyI3C9BnuewFWXpf2W6Na2lt9/YzTiQGUk4V9j5B7VJFUKcvKcdS3arG0nTIptKiEqDxo9m2796m/ajwhZaLeabqHD+nSRQMCbgJkxqQRynPYnJ/Cl611pobGdCWDSEggntQPehpNYWP3iS2/ZSHIYb4AqTqGg2mtWTCMnwyebkBwu/qO1IWjtqs5itprudYVGYuRiMfOnnQbmS0CvNM8s3NlmbGCKsR5BwbBHbhUjeMKNsOWH50b023WyjEceCqgewH9KlSaosxKJ0XfK+nvSzqupz+M0EBGCd37j2qoiX+gX17qbLblZInJbrjlzQ254JnsrqCVrhJkJ5iCnKMZ3ps4YtLm5s5pRKyMGHKc7HG9Zx5xHb2FnEsgCzyKAF9AOpqeK3t9OsSQpit022CLSLxPolumquIxygqD5BtXReO4kZUjtGffd+brUS84qiupjL92bpjdxTYK98J/LsfN096beF2a106QAjMj5IB9Kgahw9frMrWyvPGdxjqvtXe3EkESoymNgu5YHr3rKjBm5y/nZcny79KEazxA0Si3sGwwXDSj+XvQvUNQkfEaSScmd896GSZLDJycCqO9reSW9yJwSz5zknqan/APaC7W9S6idkddgfSg9bKObygDPvRDtwRqRtL+NyRyyHYnPXOd6tOXhPQ+IWSW8tAsxGSV2qoOGohc20kRZVkTIDA9/Wm7SuKr7RhHaTRyTzYKoqt1260gYeI9NseHdM+5WcXMWOcs++1ENWs7DWdP0sahbJLBNHvhsFMjse1V/xRqzyXK3WqTEhiBGiHaNtuvqKetXNsNM0m0t5hzSp5SHG2wOfkM1dAi++xXTpSXsNVuIVbdRIgkA+uxqpNb0S70fV7vTpo2d7eUxlkUkNjoR8xg1bcv2iJw2stnfP99lj2Q27ghx7ntQHhybU+MpNR1B3SN0uhL4hUt4S4+HA3OwoK3is7uSTlht52cdlQ5qZHaa1B5VtL1R6GFv6Vd+laDeR6mNQ064s7y0YkSxjmWVDjpg/pTQ3I6gjt1z1FMNfOEI4hhcOtre79vAbBH4VO/trX4cGSwkGBuWgcV9ARy4XzAjFd4rxSrKTuNqYa+dDxPqC7S2nbp5hXsXFYQ5lsY3PfJH9K+g0uEcphVYdGyoNSDYadPhpLC1fPXmgU5/KmGvnU8RadJ+80tCc7gqhyPwrR9Q0OT/6QATv5Wx+hr6Fn4c0CZcSaHpzeubZB/KhsnAnC05OdCtVJ/2FKj8jTDVDePpqLzRWjgHoRKRg1r/a4ccvgKfruasXi3Q+HOFZ4ZYLRFMp5fDYlge+2aiprFlaaaZI9L8NeoY24AJ7bkVMFfSXBmIKWzq/QGPO5p44Lj1VY5W1ONxGQFiMu7n29cVE0kz6lfffLvlByfCQbBf8asThXTPvtys8qgRQEe4J9KSFMXDumCztPFkQeM4zv1A9KMgAnDjcjG/Q53P5V7sfL9Pp3rdVyQ2T6j67VpAPjVRHwnf7beGFRD89q+eNUs3W3cyxSrKX2ONgKvP7SrzFtb6ah2c+I/yHQVXrWpxyhNyfhz1qWKT9H0+5aUKl4Qx35OcqpNF4V12wmSWe4jmhDboCc8ud6PQaP94y0SJFInUqNvyrd7G9hQpNGskYGTy5298VMBS4kWIo0LADw8NjuaFS6hCs7iRsEjJI9a1kukisjKzjmbfzd6X2uJJQzKuebOTjc+1W0xa9pxDotpwmt394h8kWTHz+cuO3zqkeINXm1XUWuZM5ds8vZR6b1AmeeKci6jdWY55ZAQSPXBrjI5bzbADO2O/as6qTqcHhBJISwWT+EHofatYG50yScg43JqPPLNIkaSsSE+GukCkx+bOfmKC5H0rnUch3HYrihmq6GxiMhjWaEDzp1x70zK4C5C5IOMeldY8OnIw5iR0xW2dVlPwzptyMgSW5c4BVth9DQe/4NuYWP3a6ilHYOCp/pT3qKvDdPbzDKjJiJPUZ/lUGaBGUhAQG33PeoquLzR7+yXmuLVwg/iHmH4ioNWX/AKPMEOcnYsG2H+feg+padZ35dxD4cxzloxvn1I6Gopf0HUDY3Z5n5Y5Byt/Kmue8EmJ7LlM5jKP4gz8jmhOnaBCr81wxlI6LjAzR9bVI15/CAXoFXagEW13cyII72wtLyPcZZXB+e1a+DHAWaRWToAkeeVfbGaOeGpG4Oew6ctQ73lDBUTmUknOcdKBYv4fHE0gAVoyBtsDVtfYisVrpeoWxljacyRSsqjdVYYGarWZl+6hVYhpG35RuDT59nur2v/aiO2N2kiTwG2k8nKwcAFR07EEZ3pCn/V/vsGoQ3OnxwgtJ4bAqQ0o9CemBWX/iW98s6LhLgecEZ5W9aKXsDtAJObE8RyrAdR7ioN5/3uDLA5x9RWmXWMq8YJA8w326fOo9xbAR7AZ+daW8hj5UdmJ7URjXmGcDHXegi2UKKBzgLt/F2qXe6jY2Sr48wQE45u1DNRgHIXflCjOTgsQPrilmXSbjU5lW01ifGclFhU7emcbUDwuoWckCvDOjo3Q5qRbSxmMnmBGdz2oFpnDdrZ8vM88jgEnxZM7+uOlRr3SI74TK99extz+UQ7BMeg6H60BFV0e+1Gaa7itrn7unirI/K4j9flVVcdcUvxLqX3WzHJYQMQuP4yO9E9XikSeaOSd3Ma+Fn4cr78uKWhpngJzxRkqCSN8kfL1rNWCehwFnhgg3kkYKAc7k1cuk2EenWccCYJA8zY+I9zSL9mOleIJNVmjAUHw4Qwwc9yP0qw+YKpd22UZyOwqwaTnmZIEyGlO5x0QdT9en1qblQCxwAgyc9q4Q7nndfMwzv2XsKEcY6m1jp4toWHjXOQc9k7/0qhJ1u4/tXVZrsklWb9mP9wdKh+EVnWDBDMA0jY3APapKotujyyglVHlGOvtWtkhhUzytmWQ82/b2oCESJBEVOMAb4711MUco82xB2I7jHpUYyHlZuUAN0HQGu0Q8NOeflCqNj3BohJ4g0WZNRMkUjNayHZf9lq7zrJo2l/erRf26ENGEXmwRuTimL7wl1fC1ROaRmAVQcnNMt7pllomlXF1qABmliZEQH4ARhvlUxVFcT6lqOtTx32oyCUlAEYKAFHpgULRF5AD+vxU/DS/vaiCO2ENqpBVcZP40C1mfRrINFbsJZlOCoHQ+9TFB8IUGRhgPSvVcBfI6gfrQy4meVwzkYPTl7VItZESLlKq2/VqyL2iuI5SOVSrt26jPrXaNiJN1Pnz26/WoOlWk2oTmG3BCY80jfwj501rokVvZYJZnC7SM2/4V0ZJnFIiSKEhU8QyDlCjLH1oBOr8rMgPpj0OPyo7PBJqEzXE0TB1yoU9gKDTKYpz4infrt0qKDNHIOZmJyBvtv864vJIrEklQ3rsPmfanAcIXeqacbqydGmG6xAdfYn1pQvIXWZllwkkZKyKR8JB3zUV0t2RizAqXI6Dp9KnBg+WL7kY6dO3+flQXCRriEYxgMcbn3r1dQ5eYsh2Pm74FAXmkkWIlDuDkMe5xQe8nVQ7lgeVcAZ79ak6jerHboERhGRlmwSAfehTyGeHJAJJODsSdsdag66cIL/wozAZA75dST+ZozLaSxTw6uqGJHndLZhsxMRALH6/pXvCunGB42dArbNk/pTzxHpyHg3TmgUYtpnQ47cxzVkQd4c4im1jSD97iRJN0MitjmI747ZqQxRRzljgDOxpJ4YlaGYwNkDlyCe9H7u+dXWPIwdwQu+f6VpE9iDPlVyQAcgUUs3BVc7ZGcelC7RwQrF9sdaialq4hhkkVuWKPqyjJagYLuO25SdiWO+aj2c9nBJ4auviN0UdTSnpUt5rcv7S6MMHN0Xd8enoKYjo0MEMbacyxTxHKyOS3N6hu5zQHA6YBPLnHbtUC3KQ3lxHnlLebv5qF23FPh3ZttWsGtmU4EyHmjf69R9ag8U6yY+S5sTyxrGylm7k9AKBW4nkYardeGuRz9Qd81mg2cmpzR2hBBJydug7mhTzl5Q87czuckk7k1aPBujDTrLx5kxPOAxGN1XsKijlpDFa26QxLyogwNq9Zue58IY5IwGlPqT8K/wA/wrYOcnbKqdz6t2Fe2cDRRqrNzNks5/2nJyfwqokIoAZmP+8xqvNZvl1XWGnjbmjXyxZ2wBR7jnV2stLa1tpClxOuMj+FO/yzVf2Ooci4kxt0JH6UUS1MFporYBcKOd8dq8RGmYBQGjU4wRUWwn+9GWZ9g7eXJO4qVd3AhRUTeRsCMdMUR5k3d7yo/wCzi3J7ZqLq+qhSy8xC9sH867TSRaVYtzEczZJYnqe9V7c6m19dSGMkrnA7596lqmvSLvwbuO5IGUcNgdSRTNxFqL6zfoeiYB5T2XsKUNFhLeF47ooQAvnYA9q66hxLptpNNzTmaToEQZxj36UlE/XL+PStKkmTPitlIwOrMaqGUEuxZgWJzn1NGeINdudakXP7OGL4I1PQHuT60EYYJzUV4vWpCBGXLMM/hXBemPWu6NGq4IzjvUo+qZWsNLswZXjhQdNwKXdW4jF3GY7eQrADgsNiwotqPDdndNJNftLKvVB4hHh/ICodjommWdsGnByNy0pzmtsgq3K3TKoEshxjyg7fWvdO0r+19UeO9jaOCEb8pwSfQ0yabdafILmaGIGKI8ihRsx/6muN4LXTrMqZVthJl5SW3A6kDO+TQQ9Y1eHQNPmtNGwrDZWG4B/iO9VXf3Ba4lZ5MyO+W5iRkn+dENc4tW9uHjtoeYDyxJH/AAKNhk1DttFu9QcPIwjhJ6kbnNZqhjSq/MMAkHrjeh9lNzXdxGeY4ycHberGtOEooI8sw52xsOualf2FZB+aSASAZOGPT6Uw0u8J2Nr93R9bd2h35VA8vtk9aPz6ZYqZpoLeKKNAFjRVwMeua21W2jWwMaxhVCnHKMY26UXubQDS4WT/AO2CVAyegq4B1tbK1rGyoDgeuenejmhyRalbXGj3Pwzr5WO2HG6/pQvT2PI6A/MDvW0xe0uo54lCMpyGx1NVA+a0mtLwA84YHkYjbBFd9QF7FELjk5lQ+cgZ2+lOGoaSmtWkeqWWBcOo8VAdnPQ/X9aEEssLQykq4HKysNxQRNN1FZLabnxlEO2eorhFPFqKwRIvKvN5iB0xXikCMSBAFzyOR2PpRDQ4oIpnt5UA5/OpY9QfSg1veGoRM1zpki2d+y4BJbw5NtuYAjB96mst3bxtnUry3eNBhZYllVyAO4GQM0RmtmlTljxgDYmoslrrMFuziaLCjZcZ/Wgj2kt5qly8L3KvaRKPEcQchf1G++KTeONQWTWBawYWC3AHKD0b/OKatX1yPhvSzNczJLf3CjwowMczeuP9kVA4R4NW9QaprqM5lPiLExI5id8n29qihnAugSatqIvrxCLGBsqGGBK/bHqBVpyEqhEe8jbL8/X6da2igjgRUhVURVCqoGAoH9K5S4MihGYSyKQn+4vdvb/pVwZG4yCisyqfDj9z3b/PpUl3SCFpJDiNBkk1wtY02ZFCxIOWIY6L3P1oDxZqYXFpG+FXeTHr6UQu8S3H364eR/iY+UHt6Cl3VbGKLTc2uRKhw+5OQev61Je8aSZ2HRTtkdaHXt43gsDJhWA2A7A1FawXa2toqADmVMAY6CutrfOWFzelE2HIpOAB9aTdR1/wZpFt4+aUHHOw2U/LvQRmvtUnyfGuZTthQW/IVA08Z8Qpck29tLzDGMqQR70Csb9bKIGCLnkG+X7fhXG50PVbSNpbrTrqGNervEQB8zUJTgHc4G9BPn1W6uEIkkPKf4egqJzAL5vM3bJ7VyLe4+VeqwA6b564orzJycbGtTXYY5d9ie2OtcWOSdsUHq57GugSQjKBiPatEAPX5da7gNgYcCg+orrVHvCsNlGSTvzyDAH0qBdaTNdeJyTyZGzscBSe+B8qOzPbWspmJUbbk1XfGX2hJYGSDShG7ZIyTtn5VWRzUb7TdInitYGVeXMjKTgMR/jQCNP7T1OXUb92ZnOVXOVQdgBSVoouNQvXurqUyyyjzFt8D0HpTjaTMZOQnBXA6j0p1RCfSLRp/GWBR4mznl+I1MsLYJKAVQrGMAY9sdq8tD4gKl989vXtU2OFWTnUDzbk9KqNAgyuf4Tn6f0rlygnfAI9OgNSSoI5QQBjcD2716Iwo8ucYoAuoAyRPGyDBHSjUA+8aPA3LkGMCh9/BsXfYEbZ2rfQZRLpckatzCGQoy598j8jQRAjRXJ5dh/unNb3arKueU9MgkbVIniAdmyckZBHpUPPPIRykdcY/lQMPBl6YnNo7jkf4AfUUZ13Ro9QjMkREdwBs3ZvY0kwuYJg4BUq3ruP8aetD1IalYpJkGRfLIB2PrRQ7SeG4be2zcM5kmXE0ZwVPpXt7wvFcIvh3UkUkZzHJyglfb3FMB6V5ihgHDo1/Fyj79G4HXMZGaia1Lc2j29kHjlkuG8yqTlU7sfQU0dOnWq+W+msOJbuHWZFkMvmWQLgqgO3/L+lEddW06wKvez2MVzLbunhGbc5yO/pv0pxwRGrMrAHBAxjPtQC9iL6MzgZaRxLgenOD+lb8P6ncapLNc3mCYZOSFEXCIOm3q1AduJFhgeSTPIgy2OpPZR6k7bVwtI5jGXuRiaXzSAH4B2QfIfnk12nhXMTsxwjFkjPQv6n1xvXu59SMdR3oobxBq8Wj6fJM7BZWBWIerY/lVWNqN3cystwryhju4TJB9ferhmt4JseNDE/L05wDivQkUeyqi+wFKKUXR9ZeTw4bSeTnPldUIBz3yelFLf7P9Zu4h47w2y4xhjzHH0q1jv2Y+laSSKAc8q79SamCvNP+yXRI5mm1Waa7djzcgPIo/D3p70rR9M0qERWFlBboNvIgH511WeNgeVuYAb8o7V2jdyfgIH+91NUL2r8T2UGoSaXcW/OilFbbIJbcDFU59p3Dtro2rpPpsBisbiHIP8ACZAfMB6dquXVuEF1DVXvY7hoXcDxMAebHT8BVefbZLaWq6VpFvIZJYFeSbJyQW5cZ+gqUio+uc1tEPMCVyPSvWbByD0O1exMANxuelRXjZGQNgK5ipNsOeUxgc+VI2qU+g3+TyReJtzeUjNAPTA69DXXxCejYHpXEhlblYEEdq2DMoA6UDFrPGmr6uW8ecrG2wRNhj0oPbGSaaNF5iWcVEHQb9/Wp2loZLknnKKBksOtSiyOGtOYRKgHK535vWmI6W8cjNkYABA/nSXwzxFd6fIouInu7Rdg4HnUfLuPzqxE1G11KzWWxlDJjcgjatRKioXjcFenovapPiMWZFJToRjuKHGY28hWdSFzsxO3412v7lbaKG7Q5T4HI6DPQ/KqjdnlGF5x+prVb90KguynrnqRXEzKObIyWOR7D2qPfEfs2PVurev1oJl3fpInI7Fvp0+dDeHb37tq9zGWHJOOYDPwkf1BrnJIcsqksP4SRvmgWqPLYzQ3i7IGHMTuB/1qKer/AFCCI5VCdsEg7fhQuG88bygYYkkE9qimZJo45FVWjYZAPQ+9doCZGjWG3jD5wOXOH+YJ61UEJXZIC7jOegB3NMPA4W2Sea8lEHPhUjkOCe5NA5k16wYvHa6QiKAOd5Odx/yDfP1oFHxHPcalPpV5FN45blNxpy8wG3Ug77fOpouD+0tOJK/f7TI7GZQf1r0X1kxwt7an5Tp/WqXuuC7Fg0o1y4lkY5MYt9/fJrvY8PaTpzCdoppJQDyi9ZBze4QUVcyzQN8M8J+Uin+dVt9oGr6feX0dpYoks8WVlvCf2casCOXI67/SoltZXty3NBpsMMfUsIxkDHyqE0UttfXoMYaK5RUaHZuUj1HQDrQEIYdahsofumowXED+RlJIXlA657AVP4GS6a+kV3WNTmVObbJz1/Cu/A1nbLp08bgStHcsFJOTy7EA1L1lQdQQI4jjWPDco756VUM1yHF3CGYYCE/Ik/02rYqRkhGck+uKT4by9t5mkjm8RYU5mJ38o3x+GaZ7S/t7+3E1q6SggHHiYxn19KDuQwxhY1+Z6VqzEdZEHyG9eFlBzhBjrvkmudxcxxIHeVAM7ZwP1oPDGD8RlftucCtOSLKgxoPKds52odfa/Y2Yxc3AZ1XONyfwFD5NfW4nW302KS4Z9jjy8ooDzStCwUDKEZwowAKg6jxFZaZD4k9zFH5uXzHOPWhN3o2v6jzeDePZpuPMMltvypH1r7MeJJeeVbm3umH8LuQW/GpVHeIftaSKN7fRIQ7g4E8m4x7DvVQ6xqFxqN3Ld3cjSzSsWdj3JqfqHDGv6WM3ulzoAM8wXmA/Cgzqzcy8uJOmCMGsqitj069MV6hy2GO1bMm+M9O9exxkyDb8RVErTyovYzgEDHxCnyzuENyphUYbpj26VX0icqFlJJHSj9vLfCGKaG4iUFfICMcxHUZ7GoI3EunEakXii8MTsTvsCw60HHPDlGTcHuKcJ3uNbt1juNOuHmOPDeBgRzdj1oHdadfxTtHcWbmVDytlip+o9aCOunosXOzE+oHau1hCniII8A5y+fT2q6r/AOyGwkhZbLUriJj08aMOv5Yqu9S4C17h7UWM8AktWbyXMTZQ/PPT5GmAhpFnyqvKQCDnBA2otHphWczW8pguQMF41wW9iNwfqK4aRpl0ETmkjA7qTuKOwwSo0niLGVBHQ4zWojjBcXTERajbCSNsjxYt1+q9R+lZ90itYpGhkZrKRSJoDlgmf4l9hU2J+VgsvlcepyMfMVKEAOXiyHIz86IG6ZNGFWGQq7wnlLEAk46H6jBosbaO7j5SinboBjNKl9aiw1eOaPyLcHw3iB2B7EdqP+EbiyZVmKEdGziqPL+ztLS1Ml1JDDGML4jHlAJ6Cg1zw1f6zazW9giSBx5GaQKPnv8AKudyupXrNpX3teeYEKJHGG26AnvXmlavq3DF4kGv6FI0SryrNaDzZ9cdGqK90/griWziaG6s+dEH7N4blWPL3Uj9K72vC2qTSyPfLd2VmisGMbjxWJ28o32Hr+FNVtxnpVyYgBdJJsF57Z0OT0GD/Wj33q58Dxjalc/CrnlJ+namCtTwjBawoLHULtXY5RJYw5kPrzfrRzR+HYrePwQuAxy+erH3phSOSSczXLBpG7DoB6AVMjtwmCR8jVRytLWGNccg2Hp1ra70qx1CBoby1imjP+2ua7jzHJFdUJBxt86BNv8AhCOwhkbR3uYGLDkEN06hfmMnaoP/AGNlurl49U1i/nhPKGSIrEh+ZXenG9vraGXw5JVVieh71Fup7OSHMblZANmjbH/Wg107QrLhm0eHS4lRZ2z5MnJ9SScnaoc0SmJiGcyEkklcfrWkWpXY1AxSGA2arnykh8+/b50T5oLoEHPmG4z2IoB/DcfMsz8wYtkc3UKPnTFBYWvgrM8CvI8YV5eTDNj1/OoNtFHCgjiQInZRtRS1kzEByunL5ebHlNBB1Lh+11BIgJ7mJI2LcsMxUPt0b2oW3CulRsDJpBlIOeYXBJ/M00AHHOQFbO5XcGsB5lOwYeooBNtZWNuOaK1ktyzDIK82cdB32qQDBNho1icdz0INSTEGBMbupPvUO5R0bLKXQDPw537UEkARgBSyex3Br0PK3RUbB6g9aiR3kZCsspUsPg/69KkiQjqEYdMjbFB7kPhZosZx13FDdR4Z0bVEdLuxhcMCCwUA4+dFPFwSPDYD161jMAMjAGM9cZoKz1L7HNOlbm0++mt5SSFR8Op/nSJrXBmq8PMk11ErQyZCum4AHc+mc1e+spK+lSFWYXCo7RNH1yf6Ail3Xp5hbjStRQTxlC7RjBZlX4QfmcVLF1SM1j4yhnGM5HWoUgurKFlDAxvvjGQPTHoaZ57U2t1LasQXj7rUO5gEw8KSMFCc7Dc1lUDReJLvT2C8vMgYNtsQQc5FXNdaVY61KNR5sfeEVvKuewqnlsEjOOXJ5QOnpXqWd2gIh1C4jTOyiUgD8DV1MfSd5rLWht1u4ktvGD5Ej/CV37dc0RKwzqySoWR9mWRdiPSot7Yz3NzYTTG3QW5ZnjZWIYsuPKdsYohGkgOHYFT0wuD8q0K31vQ59H1craoJLWfzRc38A7r9P6V5Bp0rHxJpiqkgYQY/OnXi+F30d3hTmlRl5fqcH9arzW9YmsVWztiGkjADSdSW9BmgJzWlsyEMuAf4ubGaFsxsmcwXRuIgccpJ327Y/WuFna3UoWS+cyyEnZjkCpaoIG5fhx2GMZoiBrMk9/p2DbiFwwaOSQk4Iwe1cDrLchReZgAVyNs1MvoZZYsyYAz5gCcGtLGwj5AyjDdC3qPWoqA33m7PMUCDOcAb/j+FTUimljU3Uru6jlDSNkgVNIUS83JgjYY611XDELjHXC/zqoIcG6clxrAmdCRZx5BI/iO34073ihuQe5NBuCYOSxuJzj9rLtgdgKN3QwVz70VE5VA6VvzALnP41hXHWuLnlzlcg0Ru27ArggfnWgkdAzchdOuB8S/1qO0jqB4ZzgdB2ofqWrXNrC0ixoVHVnzt+FBB4j1nSbOONdUWN0fOAy7gfypfW74NvIGZJBHIB0W4Zfp1oZrPF1ubsNcSWxWLysRGXZz6bjArjfcRwx2x1K10SPwIsIZZIVAZz0UHG/qamqjJrel2euQfc7q6KeIAUEnMhz169sGrCtspKWIwVO2D1qgtY1a51O+N06RwgnKLEOUKKatI+0XW1VUlWGcDl+JMbe5FSUxdET8zcy5323qXZXSRXckDlg7qHBG4I6Gq6s/tJtG8NbywkQjqYnBA/Gu+q8W6fdTxzW0pjKJhSThgSd/ptV2CzmHMcq5Ujuh2PzFYHcE86qwAzzJsfwqo7Hj27008k3/eo+oYvhlp00XjTTdTKoWMUpwDzjB/HvTQ0lg3wFWGOhODXgOG6kezVxjuIpsSKyvkYAHXPzrdCQThzk/wuc1UaXumWd/Hi5hBOMBl2I+RFALvh3VLTnk0rUWlUDKQz7/g1NBIVck8nrnoa2OcgAbZ6j0oqvo+JdU0smHWbR48E5cLkH69KNQ8UafcQkyn4gdsZ2xTHcW8d1C0UsaOjjBDgH60n6pwPDlZtJdo2zvE26/4UEuHiKyn8WFrpEk8NpGZjgKpPb2A/Oq31fiJb3XNTgtpzyXM+ElG3lzv+QoRxrp02n3ETXSPA5fkb0Ofl2zQO1gfxQSSMrms2mGriKzs7O2sTb3HPLMjSPnc4zsTQmNtjzoWUDb51zhU7HBGTsetdinm5WJAJ6DvUVHnwjFgTjIOB3rpDIOTck532FaXskUTqG22AAFbJcIowtvIR65FBZ/2bcVanrnEEtteSoYBbs/hpGFGQRv+dPHEmuW3DVgl7PbtKryCMLGQDuCc71UX2G3KycS3DuwVVs5CzMcADmXrTJ9oHEUGq2t7FZvz21tGnKcfGxfBI9sbVRP1T7S9Pns57eOyuBMcBQWBBOaX9KiS8ne8ueXmY5VeoXNImnZlmLMPKOlHrLUPAmdckZO+/Smoa7y4EIKgYGdt8ZNR4FDM0m+fehN5eCaWAx7E/Ec7Citn+63HNzD+Ee/WtI6ycpV1RjkHf29a6KVhXlx3xgneolxOsZBOclsAr0G9SOWRxzrggfhQc3MgZjycvNsCTXuB4WOYM24HetucMOXlHYZxsDWuTyhB5mO23Y9KB84SiuY9JRblI1Unmi5CSxU929856dqJ3YflUpGWINctNW7jsoo3t4YuRQoHiltgOuwFYzyQgyXgDcuTzR7BR8jUVFnc8u4dSOtAdbvOIIZooNM0cztIvN4skoVV36HvmiC8VaTc3r29mHvLiLdjEvlB7Dm6ZqVcawYop5I4DcTqoxbpIo5fmx2FUKktjxd4PizG3R8bRwgsSewyT+dRW4Q1m8HPreveAh80kFuNsdwWNFrTiC7VJr3VgglwTHBAR4Vuvclz8THuegpU1fiy+4muDYaNEGtlwJZubAc91B9PU+lQRLbQbHWNcis9Hi57SCQSPJMc+IQd2+Q/PNTPtinghtNN0OACGJB478g6noP50zcL29rw5ZRxuY5766zIWQDHL7nsg9ar77SdWtuINchawbxI4IhEJcY8U5JLD23wPapQii3h8THiszDqQv5VKjtljg/ZjkJ3+dMMGjI9sHMYMoG+Rih8tu3mUDl7EelRQSZmQHLY26Vx+8kKCxyB39KnXtjMd1GRjpQueCRR5lxvQMnD91p11GsF5KbSdmxHPLl4W/vY3X5jI+VNr8M6/Y2xuI7GK/tCOZZ7GUSjHrgb1WOmSxLOY7nIhkGCe6Hsw+VFIJ9Usbn7nBeS27uV5eSUqjA99jigPDizUdOulFpLLEVPmjkGPyNW3w3dalqGg2mpKyStOhdkO2MEjb2pDgjVdIl4b4rWNdRM4liuroc2IyB+7k9cjodjVjf2az3fDx0F4k02wLCXfDcnLgLj37++9WI76TxJp1+REJ1EoyGjPUEdaJ88bDMcvLk4JQ5ANfPfEty9nruomJ2jZbmTHKSCPNTHoPGGox2MMscivGu0ikY3Hv71dMXLMSF5fN2ORWGRgFfG5Gw96T7HjITokbxlJiwAJOVJPc/L+VGZdatER8yocKfDQHdgDgfidzVAn7ReH01/he5CjM8K+NGw7kDP4YBqhNM1NUYQXTEYPlkI6exq7dY4wfSOHL/7wvPdeGyK3bcfyzXzzKxZi3TJqUh3jYLsWyQemO3rW2MsGJ8+M9cmlXTdTaFgkpJX+Fifhpit7hXPlGMgdKyr28iV1jOQArb77it0U48gHL2zWl2A9v13DDI+VeCUqAAQNvWgjcJ/u7//AMof/etMKf8AgOp/8CP/APqKysqiDon7p/8APpXr/wCmN/nsaysogvonxD5f/wChTDb9JPr+tZWVYPbj90v0/UVv/wDJm/vf1rKyqiPH8K/3j/Ou9n8Uf/FH61lZQWyvQfKkz7V/9VJv74/WsrKilb7KP3V58kqdD8Oqf+dP6CsrKID/AGjf6mN/eFQPs0/0E/8A7v0FZWVPqmHiv49Y/wDxYqrrH95H/n0rKylIcLL4v+RaDah+/PyrKylEK5+Mf3R/KhV98f4/pWVlRQpv3y/3aOap/oei/wDCP/uNZWUFn8df6sWn/Di/Sn7QP3EH/CX9BWVlaiPn7jT/AFk1P/zcv6muXDn/AINL/wAT+VZWVJ1TJa/uE/uit5O/zX9aysqo58d/6u3H95f1qrD1rKylI8HQ0xaV8KfI/pWVlSqI3f7ofX9a4j4E+VZWV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4" name="AutoShape 4" descr="data:image/jpeg;base64,/9j/4AAQSkZJRgABAQAAAQABAAD/2wBDAAkGBwgHBgkIBwgKCgkLDRYPDQwMDRsUFRAWIB0iIiAdHx8kKDQsJCYxJx8fLT0tMTU3Ojo6Iys/RD84QzQ5Ojf/2wBDAQoKCg0MDRoPDxo3JR8lNzc3Nzc3Nzc3Nzc3Nzc3Nzc3Nzc3Nzc3Nzc3Nzc3Nzc3Nzc3Nzc3Nzc3Nzc3Nzc3Nzf/wAARCACxARwDASIAAhEBAxEB/8QAHAAAAgIDAQEAAAAAAAAAAAAABQYEBwACAwEI/8QASRAAAgEDAgQEAwUFBAcGBwEAAQIDAAQRBSEGEjFBEyJRYTJxgQcUkaGxIzNCwdEVcuHwNDZSYnOC8RYkNXSSsiVDRVN1g7PC/8QAFwEBAQEBAAAAAAAAAAAAAAAAAAECA//EABkRAQEBAQEBAAAAAAAAAAAAAAABETEhQf/aAAwDAQACEQMRAD8ApCrF+yWQ8mpRnmxmNhg7A71XXarS+y+y8LQri7Yn/vE2AB6KMfqakQ4SHKcoPTbHsa6C3guoXt7mMGORCjj1Hp/jWvIRuBk/pWxlEMUsqKXaNGPTqAOm9aRSuozDStdvYLPme2imZEDsScA0N1KZbi4Myhgz7sCMYrfUJzfX15cy4WSWVn2GBuTmo1wkkZRZc5K5wQdqy05ZrK9ALHABJ9q73VlPaLGbiMp4gyoPXFER6zFG9E4V1bWuU2dsRG3SR9lI9aujh77M9AsdMSPULRLy6Zf2s0mTv/ujtVFJcLora5aPKwSJXBZz0FfRuj3EcMEcSMHOAVPTmB7g0v8AEnB2kxcLXdhYWqRu/L4ZA3D5GDVb6Q/EGmJcLDqsCrbEgW08hDMO/KO2KcHvE2pvf8Rajclj55mAOdx2H6VO0a/aJEU5z88H3pcUtI7E433zjpRW2V8q4ztWVNqT8y7OeVhuSdxXCW6wpCFs4wD60OgudsYzncZqUmHQHHxHof61pG6SF1BI5Rsfh/GpsRPIV5OYD+dcorXu2+evzopBHGfKRtj4jtVETT7Xw5GkZO5xj1rrcvh0P8ec4AxvUo/s/KAp+W+PlUaSMSAEfEOoOxohv0y5tZIR4bL2yAelGI3UrkbjtiqevUubTUUnsZ5EaRlDxjoR60z6vol7eYgTUroR8gYLF/ET2podXkjIYeIgbupYdKrrjbTIbto2RP2jzqpdTnIJxXtnwFcs5ee/vUydssDge/rRmXSYtJezt1aSTxJl3kPMdj1oF77QNCi8GxFusNuygooVAPKAMfnVbXKXFo5bIYKc5WrG+0zWo01lbUuAIY8MR2Y70mSy215GxSdS3LkCs1qH37MuMp9VnXSNSk8RxHmCVvi2/hPrtTHxrcLFok9tHIPEmkSPlVgT6mvnlLqS3uy8LNG6tsVOCMe9S4ryRpTJNcyIvMOZ8nJpqYuHRoLmCHIGQOmO1GEv5uVvDSUgHqBSZwbqGpRXMNs8jT2hXxFlfry/41rxJxFrVpd4s7lIrfm5VkMIKE+5q6mHxNW5mCyRMp7Z6mpV3dC3smnC5IGRmqy0TXNVt7oya6RcW0mPOgGYz6j2p2QDVNPaOKQ+HnMbKcA0gqLiRJJNTmnuAwdmJbsOtDrU/t1Q4C82Of0p14js4HklGDkev9aT1gTxM53GTv0rNaW5ovGWlQ2UEd9fI8yKFZwccwHffvTHb8QaTcRCWG4LIehRSRXzZNJLKxIGd+woxpXE+qaXai3sp5Y4y3OVUbZPX9KuoWKsLQ+OdM0jh+0sFt7mSaNDz+VQpYknrnpvVemjWhcPS6xbzTrcRxLGwXDKSWoG+H7RILm4WH7jPGHcKrCQNjO3SmlLpsTK/KSVwO/WkvR+H7XTJUmL/eJ9/MRsp9h/Oi73QyQjN1xucAVdFe6tYzQ3U4WPyq5Y8uPKDRTW7E3eg22rRxMTGkUUhUbAcuMn6iu0cn/x26t8Bst1O+PUb0ZgsruGxvtKt528CXzcvKCOTGcH671FLehaYkckN1MysNiFPQZ9acr3hGDiHlumu2VjGBGEGVXr1+dBtGs5dQ0CWKBFa5jQYA3OR2xQzS7OaK+8JtYlsrgnfJ5cfME0ReXCekrYWMccjRNIFAygwNh0Ao8kJLkHJHWqf0jWeItKlLy3UeqWCMEMgHLgnpg/ypc41vOJI9du0vL29WJm8SH9oyqIz05QNtun0q6L24giCWAlC45ZUJwO2f8AGqz+1ezsYNIkvljVLuWVI1Ze/c/kKq57y4k51fUJimejO+/51GuHkZgrTtKOoyxI/OmmNo725iI8OeRf+apMeuaigwLkkejKD/Kh4ViQApJPtW4hlIJEb/8ApNQFouJr+PPMsD5680fX8KJ2/HN1H8djbOOmxYUri2uD0gl/9BrBbT9oZP8A0GgeLbjwlh4mlqyjsJu/4UQg49tVGJNPmUHriQEVXAWSM+aN1PbykYrc3BOzYHlxTaqzRx5pbJhrS6GPTl/rXi8Z6c3wQXHKfXl6/LNVilw6nPNW8UhBByevSm0WZp2sW+ralDaxQuviHqxH6CrTgVrSaIMhCgAHHYV87aVqE1ndwXVs/LNGeZTnuKfrX7Srl5UOsWjOq7Ziblx770lSxcEkkZXKsCOhpH451NbJY7uHDSQElQehPapWncX6TqzBbO5WOUqcxy+Rj+PX6Uva5yXWoxW+SVUHn2+L1qiqde1C51K7ku7mTxJJWLMfeokc0YUER+HIOjDoaZW4b1CbXEsLaBp4rhyI3C9BnuewFWXpf2W6Na2lt9/YzTiQGUk4V9j5B7VJFUKcvKcdS3arG0nTIptKiEqDxo9m2796m/ajwhZaLeabqHD+nSRQMCbgJkxqQRynPYnJ/Cl611pobGdCWDSEggntQPehpNYWP3iS2/ZSHIYb4AqTqGg2mtWTCMnwyebkBwu/qO1IWjtqs5itprudYVGYuRiMfOnnQbmS0CvNM8s3NlmbGCKsR5BwbBHbhUjeMKNsOWH50b023WyjEceCqgewH9KlSaosxKJ0XfK+nvSzqupz+M0EBGCd37j2qoiX+gX17qbLblZInJbrjlzQ254JnsrqCVrhJkJ5iCnKMZ3ps4YtLm5s5pRKyMGHKc7HG9Zx5xHb2FnEsgCzyKAF9AOpqeK3t9OsSQpit022CLSLxPolumquIxygqD5BtXReO4kZUjtGffd+brUS84qiupjL92bpjdxTYK98J/LsfN096beF2a106QAjMj5IB9Kgahw9frMrWyvPGdxjqvtXe3EkESoymNgu5YHr3rKjBm5y/nZcny79KEazxA0Si3sGwwXDSj+XvQvUNQkfEaSScmd896GSZLDJycCqO9reSW9yJwSz5zknqan/APaC7W9S6idkddgfSg9bKObygDPvRDtwRqRtL+NyRyyHYnPXOd6tOXhPQ+IWSW8tAsxGSV2qoOGohc20kRZVkTIDA9/Wm7SuKr7RhHaTRyTzYKoqt1260gYeI9NseHdM+5WcXMWOcs++1ENWs7DWdP0sahbJLBNHvhsFMjse1V/xRqzyXK3WqTEhiBGiHaNtuvqKetXNsNM0m0t5hzSp5SHG2wOfkM1dAi++xXTpSXsNVuIVbdRIgkA+uxqpNb0S70fV7vTpo2d7eUxlkUkNjoR8xg1bcv2iJw2stnfP99lj2Q27ghx7ntQHhybU+MpNR1B3SN0uhL4hUt4S4+HA3OwoK3is7uSTlht52cdlQ5qZHaa1B5VtL1R6GFv6Vd+laDeR6mNQ064s7y0YkSxjmWVDjpg/pTQ3I6gjt1z1FMNfOEI4hhcOtre79vAbBH4VO/trX4cGSwkGBuWgcV9ARy4XzAjFd4rxSrKTuNqYa+dDxPqC7S2nbp5hXsXFYQ5lsY3PfJH9K+g0uEcphVYdGyoNSDYadPhpLC1fPXmgU5/KmGvnU8RadJ+80tCc7gqhyPwrR9Q0OT/6QATv5Wx+hr6Fn4c0CZcSaHpzeubZB/KhsnAnC05OdCtVJ/2FKj8jTDVDePpqLzRWjgHoRKRg1r/a4ccvgKfruasXi3Q+HOFZ4ZYLRFMp5fDYlge+2aiprFlaaaZI9L8NeoY24AJ7bkVMFfSXBmIKWzq/QGPO5p44Lj1VY5W1ONxGQFiMu7n29cVE0kz6lfffLvlByfCQbBf8asThXTPvtys8qgRQEe4J9KSFMXDumCztPFkQeM4zv1A9KMgAnDjcjG/Q53P5V7sfL9Pp3rdVyQ2T6j67VpAPjVRHwnf7beGFRD89q+eNUs3W3cyxSrKX2ONgKvP7SrzFtb6ah2c+I/yHQVXrWpxyhNyfhz1qWKT9H0+5aUKl4Qx35OcqpNF4V12wmSWe4jmhDboCc8ud6PQaP94y0SJFInUqNvyrd7G9hQpNGskYGTy5298VMBS4kWIo0LADw8NjuaFS6hCs7iRsEjJI9a1kukisjKzjmbfzd6X2uJJQzKuebOTjc+1W0xa9pxDotpwmt394h8kWTHz+cuO3zqkeINXm1XUWuZM5ds8vZR6b1AmeeKci6jdWY55ZAQSPXBrjI5bzbADO2O/as6qTqcHhBJISwWT+EHofatYG50yScg43JqPPLNIkaSsSE+GukCkx+bOfmKC5H0rnUch3HYrihmq6GxiMhjWaEDzp1x70zK4C5C5IOMeldY8OnIw5iR0xW2dVlPwzptyMgSW5c4BVth9DQe/4NuYWP3a6ilHYOCp/pT3qKvDdPbzDKjJiJPUZ/lUGaBGUhAQG33PeoquLzR7+yXmuLVwg/iHmH4ioNWX/AKPMEOcnYsG2H+feg+padZ35dxD4cxzloxvn1I6Gopf0HUDY3Z5n5Y5Byt/Kmue8EmJ7LlM5jKP4gz8jmhOnaBCr81wxlI6LjAzR9bVI15/CAXoFXagEW13cyII72wtLyPcZZXB+e1a+DHAWaRWToAkeeVfbGaOeGpG4Oew6ctQ73lDBUTmUknOcdKBYv4fHE0gAVoyBtsDVtfYisVrpeoWxljacyRSsqjdVYYGarWZl+6hVYhpG35RuDT59nur2v/aiO2N2kiTwG2k8nKwcAFR07EEZ3pCn/V/vsGoQ3OnxwgtJ4bAqQ0o9CemBWX/iW98s6LhLgecEZ5W9aKXsDtAJObE8RyrAdR7ioN5/3uDLA5x9RWmXWMq8YJA8w326fOo9xbAR7AZ+daW8hj5UdmJ7URjXmGcDHXegi2UKKBzgLt/F2qXe6jY2Sr48wQE45u1DNRgHIXflCjOTgsQPrilmXSbjU5lW01ifGclFhU7emcbUDwuoWckCvDOjo3Q5qRbSxmMnmBGdz2oFpnDdrZ8vM88jgEnxZM7+uOlRr3SI74TK99extz+UQ7BMeg6H60BFV0e+1Gaa7itrn7unirI/K4j9flVVcdcUvxLqX3WzHJYQMQuP4yO9E9XikSeaOSd3Ma+Fn4cr78uKWhpngJzxRkqCSN8kfL1rNWCehwFnhgg3kkYKAc7k1cuk2EenWccCYJA8zY+I9zSL9mOleIJNVmjAUHw4Qwwc9yP0qw+YKpd22UZyOwqwaTnmZIEyGlO5x0QdT9en1qblQCxwAgyc9q4Q7nndfMwzv2XsKEcY6m1jp4toWHjXOQc9k7/0qhJ1u4/tXVZrsklWb9mP9wdKh+EVnWDBDMA0jY3APapKotujyyglVHlGOvtWtkhhUzytmWQ82/b2oCESJBEVOMAb4711MUco82xB2I7jHpUYyHlZuUAN0HQGu0Q8NOeflCqNj3BohJ4g0WZNRMkUjNayHZf9lq7zrJo2l/erRf26ENGEXmwRuTimL7wl1fC1ROaRmAVQcnNMt7pllomlXF1qABmliZEQH4ARhvlUxVFcT6lqOtTx32oyCUlAEYKAFHpgULRF5AD+vxU/DS/vaiCO2ENqpBVcZP40C1mfRrINFbsJZlOCoHQ+9TFB8IUGRhgPSvVcBfI6gfrQy4meVwzkYPTl7VItZESLlKq2/VqyL2iuI5SOVSrt26jPrXaNiJN1Pnz26/WoOlWk2oTmG3BCY80jfwj501rokVvZYJZnC7SM2/4V0ZJnFIiSKEhU8QyDlCjLH1oBOr8rMgPpj0OPyo7PBJqEzXE0TB1yoU9gKDTKYpz4infrt0qKDNHIOZmJyBvtv864vJIrEklQ3rsPmfanAcIXeqacbqydGmG6xAdfYn1pQvIXWZllwkkZKyKR8JB3zUV0t2RizAqXI6Dp9KnBg+WL7kY6dO3+flQXCRriEYxgMcbn3r1dQ5eYsh2Pm74FAXmkkWIlDuDkMe5xQe8nVQ7lgeVcAZ79ak6jerHboERhGRlmwSAfehTyGeHJAJJODsSdsdag66cIL/wozAZA75dST+ZozLaSxTw6uqGJHndLZhsxMRALH6/pXvCunGB42dArbNk/pTzxHpyHg3TmgUYtpnQ47cxzVkQd4c4im1jSD97iRJN0MitjmI747ZqQxRRzljgDOxpJ4YlaGYwNkDlyCe9H7u+dXWPIwdwQu+f6VpE9iDPlVyQAcgUUs3BVc7ZGcelC7RwQrF9sdaialq4hhkkVuWKPqyjJagYLuO25SdiWO+aj2c9nBJ4auviN0UdTSnpUt5rcv7S6MMHN0Xd8enoKYjo0MEMbacyxTxHKyOS3N6hu5zQHA6YBPLnHbtUC3KQ3lxHnlLebv5qF23FPh3ZttWsGtmU4EyHmjf69R9ag8U6yY+S5sTyxrGylm7k9AKBW4nkYardeGuRz9Qd81mg2cmpzR2hBBJydug7mhTzl5Q87czuckk7k1aPBujDTrLx5kxPOAxGN1XsKijlpDFa26QxLyogwNq9Zue58IY5IwGlPqT8K/wA/wrYOcnbKqdz6t2Fe2cDRRqrNzNks5/2nJyfwqokIoAZmP+8xqvNZvl1XWGnjbmjXyxZ2wBR7jnV2stLa1tpClxOuMj+FO/yzVf2Ooci4kxt0JH6UUS1MFporYBcKOd8dq8RGmYBQGjU4wRUWwn+9GWZ9g7eXJO4qVd3AhRUTeRsCMdMUR5k3d7yo/wCzi3J7ZqLq+qhSy8xC9sH867TSRaVYtzEczZJYnqe9V7c6m19dSGMkrnA7596lqmvSLvwbuO5IGUcNgdSRTNxFqL6zfoeiYB5T2XsKUNFhLeF47ooQAvnYA9q66hxLptpNNzTmaToEQZxj36UlE/XL+PStKkmTPitlIwOrMaqGUEuxZgWJzn1NGeINdudakXP7OGL4I1PQHuT60EYYJzUV4vWpCBGXLMM/hXBemPWu6NGq4IzjvUo+qZWsNLswZXjhQdNwKXdW4jF3GY7eQrADgsNiwotqPDdndNJNftLKvVB4hHh/ICodjommWdsGnByNy0pzmtsgq3K3TKoEshxjyg7fWvdO0r+19UeO9jaOCEb8pwSfQ0yabdafILmaGIGKI8ihRsx/6muN4LXTrMqZVthJl5SW3A6kDO+TQQ9Y1eHQNPmtNGwrDZWG4B/iO9VXf3Ba4lZ5MyO+W5iRkn+dENc4tW9uHjtoeYDyxJH/AAKNhk1DttFu9QcPIwjhJ6kbnNZqhjSq/MMAkHrjeh9lNzXdxGeY4ycHberGtOEooI8sw52xsOualf2FZB+aSASAZOGPT6Uw0u8J2Nr93R9bd2h35VA8vtk9aPz6ZYqZpoLeKKNAFjRVwMeua21W2jWwMaxhVCnHKMY26UXubQDS4WT/AO2CVAyegq4B1tbK1rGyoDgeuenejmhyRalbXGj3Pwzr5WO2HG6/pQvT2PI6A/MDvW0xe0uo54lCMpyGx1NVA+a0mtLwA84YHkYjbBFd9QF7FELjk5lQ+cgZ2+lOGoaSmtWkeqWWBcOo8VAdnPQ/X9aEEssLQykq4HKysNxQRNN1FZLabnxlEO2eorhFPFqKwRIvKvN5iB0xXikCMSBAFzyOR2PpRDQ4oIpnt5UA5/OpY9QfSg1veGoRM1zpki2d+y4BJbw5NtuYAjB96mst3bxtnUry3eNBhZYllVyAO4GQM0RmtmlTljxgDYmoslrrMFuziaLCjZcZ/Wgj2kt5qly8L3KvaRKPEcQchf1G++KTeONQWTWBawYWC3AHKD0b/OKatX1yPhvSzNczJLf3CjwowMczeuP9kVA4R4NW9QaprqM5lPiLExI5id8n29qihnAugSatqIvrxCLGBsqGGBK/bHqBVpyEqhEe8jbL8/X6da2igjgRUhVURVCqoGAoH9K5S4MihGYSyKQn+4vdvb/pVwZG4yCisyqfDj9z3b/PpUl3SCFpJDiNBkk1wtY02ZFCxIOWIY6L3P1oDxZqYXFpG+FXeTHr6UQu8S3H364eR/iY+UHt6Cl3VbGKLTc2uRKhw+5OQev61Je8aSZ2HRTtkdaHXt43gsDJhWA2A7A1FawXa2toqADmVMAY6CutrfOWFzelE2HIpOAB9aTdR1/wZpFt4+aUHHOw2U/LvQRmvtUnyfGuZTthQW/IVA08Z8Qpck29tLzDGMqQR70Csb9bKIGCLnkG+X7fhXG50PVbSNpbrTrqGNervEQB8zUJTgHc4G9BPn1W6uEIkkPKf4egqJzAL5vM3bJ7VyLe4+VeqwA6b564orzJycbGtTXYY5d9ie2OtcWOSdsUHq57GugSQjKBiPatEAPX5da7gNgYcCg+orrVHvCsNlGSTvzyDAH0qBdaTNdeJyTyZGzscBSe+B8qOzPbWspmJUbbk1XfGX2hJYGSDShG7ZIyTtn5VWRzUb7TdInitYGVeXMjKTgMR/jQCNP7T1OXUb92ZnOVXOVQdgBSVoouNQvXurqUyyyjzFt8D0HpTjaTMZOQnBXA6j0p1RCfSLRp/GWBR4mznl+I1MsLYJKAVQrGMAY9sdq8tD4gKl989vXtU2OFWTnUDzbk9KqNAgyuf4Tn6f0rlygnfAI9OgNSSoI5QQBjcD2716Iwo8ucYoAuoAyRPGyDBHSjUA+8aPA3LkGMCh9/BsXfYEbZ2rfQZRLpckatzCGQoy598j8jQRAjRXJ5dh/unNb3arKueU9MgkbVIniAdmyckZBHpUPPPIRykdcY/lQMPBl6YnNo7jkf4AfUUZ13Ro9QjMkREdwBs3ZvY0kwuYJg4BUq3ruP8aetD1IalYpJkGRfLIB2PrRQ7SeG4be2zcM5kmXE0ZwVPpXt7wvFcIvh3UkUkZzHJyglfb3FMB6V5ihgHDo1/Fyj79G4HXMZGaia1Lc2j29kHjlkuG8yqTlU7sfQU0dOnWq+W+msOJbuHWZFkMvmWQLgqgO3/L+lEddW06wKvez2MVzLbunhGbc5yO/pv0pxwRGrMrAHBAxjPtQC9iL6MzgZaRxLgenOD+lb8P6ncapLNc3mCYZOSFEXCIOm3q1AduJFhgeSTPIgy2OpPZR6k7bVwtI5jGXuRiaXzSAH4B2QfIfnk12nhXMTsxwjFkjPQv6n1xvXu59SMdR3oobxBq8Wj6fJM7BZWBWIerY/lVWNqN3cystwryhju4TJB9ferhmt4JseNDE/L05wDivQkUeyqi+wFKKUXR9ZeTw4bSeTnPldUIBz3yelFLf7P9Zu4h47w2y4xhjzHH0q1jv2Y+laSSKAc8q79SamCvNP+yXRI5mm1Waa7djzcgPIo/D3p70rR9M0qERWFlBboNvIgH511WeNgeVuYAb8o7V2jdyfgIH+91NUL2r8T2UGoSaXcW/OilFbbIJbcDFU59p3Dtro2rpPpsBisbiHIP8ACZAfMB6dquXVuEF1DVXvY7hoXcDxMAebHT8BVefbZLaWq6VpFvIZJYFeSbJyQW5cZ+gqUio+uc1tEPMCVyPSvWbByD0O1exMANxuelRXjZGQNgK5ipNsOeUxgc+VI2qU+g3+TyReJtzeUjNAPTA69DXXxCejYHpXEhlblYEEdq2DMoA6UDFrPGmr6uW8ecrG2wRNhj0oPbGSaaNF5iWcVEHQb9/Wp2loZLknnKKBksOtSiyOGtOYRKgHK535vWmI6W8cjNkYABA/nSXwzxFd6fIouInu7Rdg4HnUfLuPzqxE1G11KzWWxlDJjcgjatRKioXjcFenovapPiMWZFJToRjuKHGY28hWdSFzsxO3412v7lbaKG7Q5T4HI6DPQ/KqjdnlGF5x+prVb90KguynrnqRXEzKObIyWOR7D2qPfEfs2PVurev1oJl3fpInI7Fvp0+dDeHb37tq9zGWHJOOYDPwkf1BrnJIcsqksP4SRvmgWqPLYzQ3i7IGHMTuB/1qKer/AFCCI5VCdsEg7fhQuG88bygYYkkE9qimZJo45FVWjYZAPQ+9doCZGjWG3jD5wOXOH+YJ61UEJXZIC7jOegB3NMPA4W2Sea8lEHPhUjkOCe5NA5k16wYvHa6QiKAOd5Odx/yDfP1oFHxHPcalPpV5FN45blNxpy8wG3Ug77fOpouD+0tOJK/f7TI7GZQf1r0X1kxwt7an5Tp/WqXuuC7Fg0o1y4lkY5MYt9/fJrvY8PaTpzCdoppJQDyi9ZBze4QUVcyzQN8M8J+Uin+dVt9oGr6feX0dpYoks8WVlvCf2casCOXI67/SoltZXty3NBpsMMfUsIxkDHyqE0UttfXoMYaK5RUaHZuUj1HQDrQEIYdahsofumowXED+RlJIXlA657AVP4GS6a+kV3WNTmVObbJz1/Cu/A1nbLp08bgStHcsFJOTy7EA1L1lQdQQI4jjWPDco756VUM1yHF3CGYYCE/Ik/02rYqRkhGck+uKT4by9t5mkjm8RYU5mJ38o3x+GaZ7S/t7+3E1q6SggHHiYxn19KDuQwxhY1+Z6VqzEdZEHyG9eFlBzhBjrvkmudxcxxIHeVAM7ZwP1oPDGD8RlftucCtOSLKgxoPKds52odfa/Y2Yxc3AZ1XONyfwFD5NfW4nW302KS4Z9jjy8ooDzStCwUDKEZwowAKg6jxFZaZD4k9zFH5uXzHOPWhN3o2v6jzeDePZpuPMMltvypH1r7MeJJeeVbm3umH8LuQW/GpVHeIftaSKN7fRIQ7g4E8m4x7DvVQ6xqFxqN3Ld3cjSzSsWdj3JqfqHDGv6WM3ulzoAM8wXmA/Cgzqzcy8uJOmCMGsqitj069MV6hy2GO1bMm+M9O9exxkyDb8RVErTyovYzgEDHxCnyzuENyphUYbpj26VX0icqFlJJHSj9vLfCGKaG4iUFfICMcxHUZ7GoI3EunEakXii8MTsTvsCw60HHPDlGTcHuKcJ3uNbt1juNOuHmOPDeBgRzdj1oHdadfxTtHcWbmVDytlip+o9aCOunosXOzE+oHau1hCniII8A5y+fT2q6r/AOyGwkhZbLUriJj08aMOv5Yqu9S4C17h7UWM8AktWbyXMTZQ/PPT5GmAhpFnyqvKQCDnBA2otHphWczW8pguQMF41wW9iNwfqK4aRpl0ETmkjA7qTuKOwwSo0niLGVBHQ4zWojjBcXTERajbCSNsjxYt1+q9R+lZ90itYpGhkZrKRSJoDlgmf4l9hU2J+VgsvlcepyMfMVKEAOXiyHIz86IG6ZNGFWGQq7wnlLEAk46H6jBosbaO7j5SinboBjNKl9aiw1eOaPyLcHw3iB2B7EdqP+EbiyZVmKEdGziqPL+ztLS1Ml1JDDGML4jHlAJ6Cg1zw1f6zazW9giSBx5GaQKPnv8AKudyupXrNpX3teeYEKJHGG26AnvXmlavq3DF4kGv6FI0SryrNaDzZ9cdGqK90/griWziaG6s+dEH7N4blWPL3Uj9K72vC2qTSyPfLd2VmisGMbjxWJ28o32Hr+FNVtxnpVyYgBdJJsF57Z0OT0GD/Wj33q58Dxjalc/CrnlJ+namCtTwjBawoLHULtXY5RJYw5kPrzfrRzR+HYrePwQuAxy+erH3phSOSSczXLBpG7DoB6AVMjtwmCR8jVRytLWGNccg2Hp1ra70qx1CBoby1imjP+2ua7jzHJFdUJBxt86BNv8AhCOwhkbR3uYGLDkEN06hfmMnaoP/AGNlurl49U1i/nhPKGSIrEh+ZXenG9vraGXw5JVVieh71Fup7OSHMblZANmjbH/Wg107QrLhm0eHS4lRZ2z5MnJ9SScnaoc0SmJiGcyEkklcfrWkWpXY1AxSGA2arnykh8+/b50T5oLoEHPmG4z2IoB/DcfMsz8wYtkc3UKPnTFBYWvgrM8CvI8YV5eTDNj1/OoNtFHCgjiQInZRtRS1kzEByunL5ebHlNBB1Lh+11BIgJ7mJI2LcsMxUPt0b2oW3CulRsDJpBlIOeYXBJ/M00AHHOQFbO5XcGsB5lOwYeooBNtZWNuOaK1ktyzDIK82cdB32qQDBNho1icdz0INSTEGBMbupPvUO5R0bLKXQDPw537UEkARgBSyex3Br0PK3RUbB6g9aiR3kZCsspUsPg/69KkiQjqEYdMjbFB7kPhZosZx13FDdR4Z0bVEdLuxhcMCCwUA4+dFPFwSPDYD161jMAMjAGM9cZoKz1L7HNOlbm0++mt5SSFR8Op/nSJrXBmq8PMk11ErQyZCum4AHc+mc1e+spK+lSFWYXCo7RNH1yf6Ail3Xp5hbjStRQTxlC7RjBZlX4QfmcVLF1SM1j4yhnGM5HWoUgurKFlDAxvvjGQPTHoaZ57U2t1LasQXj7rUO5gEw8KSMFCc7Dc1lUDReJLvT2C8vMgYNtsQQc5FXNdaVY61KNR5sfeEVvKuewqnlsEjOOXJ5QOnpXqWd2gIh1C4jTOyiUgD8DV1MfSd5rLWht1u4ktvGD5Ej/CV37dc0RKwzqySoWR9mWRdiPSot7Yz3NzYTTG3QW5ZnjZWIYsuPKdsYohGkgOHYFT0wuD8q0K31vQ59H1craoJLWfzRc38A7r9P6V5Bp0rHxJpiqkgYQY/OnXi+F30d3hTmlRl5fqcH9arzW9YmsVWztiGkjADSdSW9BmgJzWlsyEMuAf4ubGaFsxsmcwXRuIgccpJ327Y/WuFna3UoWS+cyyEnZjkCpaoIG5fhx2GMZoiBrMk9/p2DbiFwwaOSQk4Iwe1cDrLchReZgAVyNs1MvoZZYsyYAz5gCcGtLGwj5AyjDdC3qPWoqA33m7PMUCDOcAb/j+FTUimljU3Uru6jlDSNkgVNIUS83JgjYY611XDELjHXC/zqoIcG6clxrAmdCRZx5BI/iO34073ihuQe5NBuCYOSxuJzj9rLtgdgKN3QwVz70VE5VA6VvzALnP41hXHWuLnlzlcg0Ru27ArggfnWgkdAzchdOuB8S/1qO0jqB4ZzgdB2ofqWrXNrC0ixoVHVnzt+FBB4j1nSbOONdUWN0fOAy7gfypfW74NvIGZJBHIB0W4Zfp1oZrPF1ubsNcSWxWLysRGXZz6bjArjfcRwx2x1K10SPwIsIZZIVAZz0UHG/qamqjJrel2euQfc7q6KeIAUEnMhz169sGrCtspKWIwVO2D1qgtY1a51O+N06RwgnKLEOUKKatI+0XW1VUlWGcDl+JMbe5FSUxdET8zcy5323qXZXSRXckDlg7qHBG4I6Gq6s/tJtG8NbywkQjqYnBA/Gu+q8W6fdTxzW0pjKJhSThgSd/ptV2CzmHMcq5Ujuh2PzFYHcE86qwAzzJsfwqo7Hj27008k3/eo+oYvhlp00XjTTdTKoWMUpwDzjB/HvTQ0lg3wFWGOhODXgOG6kezVxjuIpsSKyvkYAHXPzrdCQThzk/wuc1UaXumWd/Hi5hBOMBl2I+RFALvh3VLTnk0rUWlUDKQz7/g1NBIVck8nrnoa2OcgAbZ6j0oqvo+JdU0smHWbR48E5cLkH69KNQ8UafcQkyn4gdsZ2xTHcW8d1C0UsaOjjBDgH60n6pwPDlZtJdo2zvE26/4UEuHiKyn8WFrpEk8NpGZjgKpPb2A/Oq31fiJb3XNTgtpzyXM+ElG3lzv+QoRxrp02n3ETXSPA5fkb0Ofl2zQO1gfxQSSMrms2mGriKzs7O2sTb3HPLMjSPnc4zsTQmNtjzoWUDb51zhU7HBGTsetdinm5WJAJ6DvUVHnwjFgTjIOB3rpDIOTck532FaXskUTqG22AAFbJcIowtvIR65FBZ/2bcVanrnEEtteSoYBbs/hpGFGQRv+dPHEmuW3DVgl7PbtKryCMLGQDuCc71UX2G3KycS3DuwVVs5CzMcADmXrTJ9oHEUGq2t7FZvz21tGnKcfGxfBI9sbVRP1T7S9Pns57eOyuBMcBQWBBOaX9KiS8ne8ueXmY5VeoXNImnZlmLMPKOlHrLUPAmdckZO+/Smoa7y4EIKgYGdt8ZNR4FDM0m+fehN5eCaWAx7E/Ec7Citn+63HNzD+Ee/WtI6ycpV1RjkHf29a6KVhXlx3xgneolxOsZBOclsAr0G9SOWRxzrggfhQc3MgZjycvNsCTXuB4WOYM24HetucMOXlHYZxsDWuTyhB5mO23Y9KB84SiuY9JRblI1Unmi5CSxU929856dqJ3YflUpGWINctNW7jsoo3t4YuRQoHiltgOuwFYzyQgyXgDcuTzR7BR8jUVFnc8u4dSOtAdbvOIIZooNM0cztIvN4skoVV36HvmiC8VaTc3r29mHvLiLdjEvlB7Dm6ZqVcawYop5I4DcTqoxbpIo5fmx2FUKktjxd4PizG3R8bRwgsSewyT+dRW4Q1m8HPreveAh80kFuNsdwWNFrTiC7VJr3VgglwTHBAR4Vuvclz8THuegpU1fiy+4muDYaNEGtlwJZubAc91B9PU+lQRLbQbHWNcis9Hi57SCQSPJMc+IQd2+Q/PNTPtinghtNN0OACGJB478g6noP50zcL29rw5ZRxuY5766zIWQDHL7nsg9ar77SdWtuINchawbxI4IhEJcY8U5JLD23wPapQii3h8THiszDqQv5VKjtljg/ZjkJ3+dMMGjI9sHMYMoG+Rih8tu3mUDl7EelRQSZmQHLY26Vx+8kKCxyB39KnXtjMd1GRjpQueCRR5lxvQMnD91p11GsF5KbSdmxHPLl4W/vY3X5jI+VNr8M6/Y2xuI7GK/tCOZZ7GUSjHrgb1WOmSxLOY7nIhkGCe6Hsw+VFIJ9Usbn7nBeS27uV5eSUqjA99jigPDizUdOulFpLLEVPmjkGPyNW3w3dalqGg2mpKyStOhdkO2MEjb2pDgjVdIl4b4rWNdRM4liuroc2IyB+7k9cjodjVjf2az3fDx0F4k02wLCXfDcnLgLj37++9WI76TxJp1+REJ1EoyGjPUEdaJ88bDMcvLk4JQ5ANfPfEty9nruomJ2jZbmTHKSCPNTHoPGGox2MMscivGu0ikY3Hv71dMXLMSF5fN2ORWGRgFfG5Gw96T7HjITokbxlJiwAJOVJPc/L+VGZdatER8yocKfDQHdgDgfidzVAn7ReH01/he5CjM8K+NGw7kDP4YBqhNM1NUYQXTEYPlkI6exq7dY4wfSOHL/7wvPdeGyK3bcfyzXzzKxZi3TJqUh3jYLsWyQemO3rW2MsGJ8+M9cmlXTdTaFgkpJX+Fifhpit7hXPlGMgdKyr28iV1jOQArb77it0U48gHL2zWl2A9v13DDI+VeCUqAAQNvWgjcJ/u7//AMof/etMKf8AgOp/8CP/APqKysqiDon7p/8APpXr/wCmN/nsaysogvonxD5f/wChTDb9JPr+tZWVYPbj90v0/UVv/wDJm/vf1rKyqiPH8K/3j/Ou9n8Uf/FH61lZQWyvQfKkz7V/9VJv74/WsrKilb7KP3V58kqdD8Oqf+dP6CsrKID/AGjf6mN/eFQPs0/0E/8A7v0FZWVPqmHiv49Y/wDxYqrrH95H/n0rKylIcLL4v+RaDah+/PyrKylEK5+Mf3R/KhV98f4/pWVlRQpv3y/3aOap/oei/wDCP/uNZWUFn8df6sWn/Di/Sn7QP3EH/CX9BWVlaiPn7jT/AFk1P/zcv6muXDn/AINL/wAT+VZWVJ1TJa/uE/uit5O/zX9aysqo58d/6u3H95f1qrD1rKylI8HQ0xaV8KfI/pWVlSqI3f7ofX9a4j4E+VZWV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5606" name="Picture 6" descr="http://vkurse.ua/i/2009-02/khrushchevskaya-krestnic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571744"/>
            <a:ext cx="3810000" cy="2857520"/>
          </a:xfrm>
          <a:prstGeom prst="rect">
            <a:avLst/>
          </a:prstGeom>
          <a:noFill/>
        </p:spPr>
      </p:pic>
      <p:pic>
        <p:nvPicPr>
          <p:cNvPr id="25608" name="Picture 8" descr="http://www.gazeta.lv/images/Nikita2_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500042"/>
            <a:ext cx="3838224" cy="2500330"/>
          </a:xfrm>
          <a:prstGeom prst="rect">
            <a:avLst/>
          </a:prstGeom>
          <a:noFill/>
        </p:spPr>
      </p:pic>
      <p:pic>
        <p:nvPicPr>
          <p:cNvPr id="25610" name="Picture 10" descr="https://encrypted-tbn2.gstatic.com/images?q=tbn:ANd9GcTLx1cNg5hjqg94x6u9IM1dXScrsUG5UXjWLEovzNvO7bEh2csm0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286124"/>
            <a:ext cx="3714776" cy="278249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1027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«</a:t>
            </a:r>
            <a:r>
              <a:rPr lang="ru-RU" sz="3200" dirty="0" err="1" smtClean="0"/>
              <a:t>Кукурудзяна</a:t>
            </a:r>
            <a:r>
              <a:rPr lang="ru-RU" sz="3200" dirty="0" smtClean="0"/>
              <a:t> </a:t>
            </a:r>
            <a:r>
              <a:rPr lang="ru-RU" sz="3200" dirty="0" err="1" smtClean="0"/>
              <a:t>епопея</a:t>
            </a:r>
            <a:r>
              <a:rPr lang="ru-RU" sz="3200" dirty="0" smtClean="0"/>
              <a:t>» </a:t>
            </a:r>
            <a:r>
              <a:rPr lang="ru-RU" sz="3200" dirty="0" err="1" smtClean="0"/>
              <a:t>засвідчила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 </a:t>
            </a:r>
            <a:r>
              <a:rPr lang="ru-RU" sz="3200" b="1" dirty="0" err="1" smtClean="0"/>
              <a:t>аграрна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політика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М.Хрущова</a:t>
            </a:r>
            <a:r>
              <a:rPr lang="ru-RU" sz="3200" b="1" dirty="0" smtClean="0"/>
              <a:t> часто не </a:t>
            </a:r>
            <a:r>
              <a:rPr lang="ru-RU" sz="3200" b="1" dirty="0" err="1" smtClean="0"/>
              <a:t>враховувала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об'єктивних</a:t>
            </a:r>
            <a:r>
              <a:rPr lang="ru-RU" sz="3200" b="1" dirty="0" smtClean="0"/>
              <a:t> умов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реальних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можливостей</a:t>
            </a:r>
            <a:r>
              <a:rPr lang="ru-RU" sz="3200" dirty="0" smtClean="0"/>
              <a:t> </a:t>
            </a:r>
            <a:r>
              <a:rPr lang="ru-RU" sz="3200" dirty="0" err="1" smtClean="0"/>
              <a:t>сільськогосподарського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виробництва</a:t>
            </a:r>
            <a:r>
              <a:rPr lang="ru-RU" sz="3200" dirty="0" smtClean="0"/>
              <a:t> </a:t>
            </a:r>
            <a:r>
              <a:rPr lang="ru-RU" sz="3200" dirty="0" err="1" smtClean="0"/>
              <a:t>різних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регіонів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.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1950 по 1958 </a:t>
            </a:r>
            <a:r>
              <a:rPr lang="ru-RU" sz="3200" dirty="0" err="1" smtClean="0"/>
              <a:t>рр</a:t>
            </a:r>
            <a:r>
              <a:rPr lang="ru-RU" sz="3200" dirty="0" smtClean="0"/>
              <a:t>. </a:t>
            </a:r>
            <a:r>
              <a:rPr lang="ru-RU" sz="3200" dirty="0" err="1" smtClean="0"/>
              <a:t>обсяг</a:t>
            </a:r>
            <a:r>
              <a:rPr lang="ru-RU" sz="3200" dirty="0" smtClean="0"/>
              <a:t> </a:t>
            </a:r>
            <a:r>
              <a:rPr lang="ru-RU" sz="3200" dirty="0" err="1" smtClean="0"/>
              <a:t>валової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сільського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господарства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 </a:t>
            </a:r>
            <a:r>
              <a:rPr lang="ru-RU" sz="3200" dirty="0" err="1" smtClean="0"/>
              <a:t>зріс</a:t>
            </a:r>
            <a:r>
              <a:rPr lang="ru-RU" sz="3200" dirty="0" smtClean="0"/>
              <a:t> на 65%, то в</a:t>
            </a:r>
            <a:r>
              <a:rPr lang="ru-RU" sz="3200" i="1" dirty="0" smtClean="0"/>
              <a:t> </a:t>
            </a:r>
            <a:r>
              <a:rPr lang="ru-RU" sz="3200" dirty="0" smtClean="0"/>
              <a:t>1958-1964 </a:t>
            </a:r>
            <a:r>
              <a:rPr lang="ru-RU" sz="3200" dirty="0" err="1" smtClean="0"/>
              <a:t>рр</a:t>
            </a:r>
            <a:r>
              <a:rPr lang="ru-RU" sz="3200" dirty="0" smtClean="0"/>
              <a:t>. – 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на 3%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strips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52950"/>
          </a:xfrm>
        </p:spPr>
        <p:txBody>
          <a:bodyPr/>
          <a:lstStyle/>
          <a:p>
            <a:r>
              <a:rPr lang="ru-RU" dirty="0" err="1" smtClean="0"/>
              <a:t>Безперечно</a:t>
            </a:r>
            <a:r>
              <a:rPr lang="ru-RU" dirty="0" smtClean="0"/>
              <a:t>,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реформ </a:t>
            </a:r>
            <a:r>
              <a:rPr lang="ru-RU" dirty="0" err="1" smtClean="0"/>
              <a:t>М.Хрущова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активізація</a:t>
            </a:r>
            <a:r>
              <a:rPr lang="ru-RU" dirty="0" smtClean="0"/>
              <a:t> </a:t>
            </a:r>
            <a:r>
              <a:rPr lang="ru-RU" dirty="0" err="1" smtClean="0"/>
              <a:t>соціальної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, яка </a:t>
            </a:r>
            <a:r>
              <a:rPr lang="ru-RU" dirty="0" err="1" smtClean="0"/>
              <a:t>охопила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хрущовських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здійснена</a:t>
            </a:r>
            <a:r>
              <a:rPr lang="ru-RU" dirty="0" smtClean="0"/>
              <a:t> </a:t>
            </a:r>
            <a:r>
              <a:rPr lang="ru-RU" dirty="0" err="1" smtClean="0"/>
              <a:t>справжня</a:t>
            </a:r>
            <a:r>
              <a:rPr lang="ru-RU" dirty="0" smtClean="0"/>
              <a:t> </a:t>
            </a:r>
            <a:r>
              <a:rPr lang="ru-RU" b="1" dirty="0" smtClean="0"/>
              <a:t>«</a:t>
            </a:r>
            <a:r>
              <a:rPr lang="ru-RU" b="1" dirty="0" err="1" smtClean="0"/>
              <a:t>пенсійна</a:t>
            </a:r>
            <a:r>
              <a:rPr lang="ru-RU" b="1" dirty="0" smtClean="0"/>
              <a:t> </a:t>
            </a:r>
            <a:r>
              <a:rPr lang="ru-RU" b="1" dirty="0" err="1" smtClean="0"/>
              <a:t>революція</a:t>
            </a:r>
            <a:r>
              <a:rPr lang="ru-RU" b="1" dirty="0" smtClean="0"/>
              <a:t>»</a:t>
            </a:r>
            <a:r>
              <a:rPr lang="ru-RU" dirty="0" smtClean="0"/>
              <a:t>, яка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знизила</a:t>
            </a:r>
            <a:r>
              <a:rPr lang="ru-RU" dirty="0" smtClean="0"/>
              <a:t> межу </a:t>
            </a:r>
            <a:r>
              <a:rPr lang="ru-RU" dirty="0" err="1" smtClean="0"/>
              <a:t>пенсійного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підвищила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пенсій</a:t>
            </a:r>
            <a:r>
              <a:rPr lang="ru-RU" dirty="0" smtClean="0"/>
              <a:t>.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 за 1953-1965 </a:t>
            </a:r>
            <a:r>
              <a:rPr lang="ru-RU" dirty="0" err="1" smtClean="0"/>
              <a:t>рр</a:t>
            </a:r>
            <a:r>
              <a:rPr lang="ru-RU" dirty="0" smtClean="0"/>
              <a:t>. у </a:t>
            </a:r>
            <a:r>
              <a:rPr lang="ru-RU" dirty="0" err="1" smtClean="0"/>
              <a:t>робітників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службовців</a:t>
            </a:r>
            <a:r>
              <a:rPr lang="ru-RU" dirty="0" smtClean="0"/>
              <a:t> </a:t>
            </a:r>
            <a:r>
              <a:rPr lang="ru-RU" dirty="0" err="1" smtClean="0"/>
              <a:t>зросла</a:t>
            </a:r>
            <a:r>
              <a:rPr lang="ru-RU" dirty="0" smtClean="0"/>
              <a:t> на </a:t>
            </a:r>
            <a:r>
              <a:rPr lang="ru-RU" dirty="0" err="1" smtClean="0"/>
              <a:t>третину</a:t>
            </a:r>
            <a:r>
              <a:rPr lang="ru-RU" dirty="0" smtClean="0"/>
              <a:t>, а </a:t>
            </a:r>
            <a:r>
              <a:rPr lang="ru-RU" dirty="0" err="1" smtClean="0"/>
              <a:t>мінімальна</a:t>
            </a:r>
            <a:r>
              <a:rPr lang="ru-RU" dirty="0" smtClean="0"/>
              <a:t> – </a:t>
            </a:r>
            <a:r>
              <a:rPr lang="ru-RU" dirty="0" err="1" smtClean="0"/>
              <a:t>з</a:t>
            </a:r>
            <a:r>
              <a:rPr lang="ru-RU" dirty="0" smtClean="0"/>
              <a:t> 27 до 45 </a:t>
            </a:r>
            <a:r>
              <a:rPr lang="ru-RU" dirty="0" err="1" smtClean="0"/>
              <a:t>крб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3352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Рівень життя населення. Стан продовольчого і товарного забезпечення</a:t>
            </a:r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>
            <a:normAutofit/>
          </a:bodyPr>
          <a:lstStyle/>
          <a:p>
            <a:r>
              <a:rPr lang="ru-RU" sz="2800" dirty="0" err="1" smtClean="0"/>
              <a:t>Восени</a:t>
            </a:r>
            <a:r>
              <a:rPr lang="ru-RU" sz="2800" dirty="0" smtClean="0"/>
              <a:t> 1953 р.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колективних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господарств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 </a:t>
            </a:r>
            <a:r>
              <a:rPr lang="ru-RU" sz="2800" b="1" dirty="0" smtClean="0"/>
              <a:t>списано всю </a:t>
            </a:r>
            <a:r>
              <a:rPr lang="ru-RU" sz="2800" b="1" dirty="0" err="1" smtClean="0"/>
              <a:t>заборгованість</a:t>
            </a:r>
            <a:r>
              <a:rPr lang="ru-RU" sz="2800" dirty="0" smtClean="0"/>
              <a:t> </a:t>
            </a:r>
            <a:r>
              <a:rPr lang="ru-RU" sz="2800" dirty="0" err="1" smtClean="0"/>
              <a:t>минулих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щодо</a:t>
            </a:r>
            <a:r>
              <a:rPr lang="ru-RU" sz="2800" dirty="0" smtClean="0"/>
              <a:t> поставок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тваринництва</a:t>
            </a:r>
            <a:r>
              <a:rPr lang="ru-RU" sz="2800" dirty="0" smtClean="0"/>
              <a:t>. </a:t>
            </a:r>
            <a:r>
              <a:rPr lang="ru-RU" sz="2800" dirty="0" err="1" smtClean="0"/>
              <a:t>Замість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традиційної</a:t>
            </a:r>
            <a:r>
              <a:rPr lang="ru-RU" sz="2800" dirty="0" smtClean="0"/>
              <a:t> оплати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за так </a:t>
            </a:r>
            <a:r>
              <a:rPr lang="ru-RU" sz="2800" dirty="0" err="1" smtClean="0"/>
              <a:t>званим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залишковим</a:t>
            </a:r>
            <a:r>
              <a:rPr lang="ru-RU" sz="2800" dirty="0" smtClean="0"/>
              <a:t> принципом (по </a:t>
            </a:r>
            <a:r>
              <a:rPr lang="ru-RU" sz="2800" dirty="0" err="1" smtClean="0"/>
              <a:t>закінченню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господарського</a:t>
            </a:r>
            <a:r>
              <a:rPr lang="ru-RU" sz="2800" dirty="0" smtClean="0"/>
              <a:t> року), </a:t>
            </a:r>
            <a:r>
              <a:rPr lang="ru-RU" sz="2800" dirty="0" err="1" smtClean="0"/>
              <a:t>поступово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запроваджувалося</a:t>
            </a:r>
            <a:r>
              <a:rPr lang="ru-RU" sz="2800" dirty="0" smtClean="0"/>
              <a:t> </a:t>
            </a:r>
            <a:r>
              <a:rPr lang="ru-RU" sz="2800" b="1" dirty="0" err="1" smtClean="0"/>
              <a:t>грошове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натуральне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авансування</a:t>
            </a:r>
            <a:r>
              <a:rPr lang="ru-RU" sz="2800" dirty="0" smtClean="0"/>
              <a:t>. В </a:t>
            </a:r>
            <a:r>
              <a:rPr lang="ru-RU" sz="2800" dirty="0" err="1" smtClean="0"/>
              <a:t>березні</a:t>
            </a:r>
            <a:r>
              <a:rPr lang="ru-RU" sz="2800" dirty="0" smtClean="0"/>
              <a:t> 1956 р.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прийнято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рішення</a:t>
            </a:r>
            <a:r>
              <a:rPr lang="ru-RU" sz="2800" dirty="0" smtClean="0"/>
              <a:t> про </a:t>
            </a:r>
            <a:r>
              <a:rPr lang="ru-RU" sz="2800" dirty="0" err="1" smtClean="0"/>
              <a:t>щомісячне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авансування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сільських</a:t>
            </a:r>
            <a:r>
              <a:rPr lang="ru-RU" sz="2800" dirty="0" smtClean="0"/>
              <a:t> </a:t>
            </a:r>
            <a:r>
              <a:rPr lang="ru-RU" sz="2800" dirty="0" err="1" smtClean="0"/>
              <a:t>трудівників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додаткову</a:t>
            </a:r>
            <a:r>
              <a:rPr lang="ru-RU" sz="2800" dirty="0" smtClean="0"/>
              <a:t> оплату </a:t>
            </a:r>
            <a:r>
              <a:rPr lang="ru-RU" sz="2800" dirty="0" err="1" smtClean="0"/>
              <a:t>праці</a:t>
            </a:r>
            <a:r>
              <a:rPr lang="ru-RU" sz="2800" dirty="0" smtClean="0"/>
              <a:t> в </a:t>
            </a:r>
            <a:r>
              <a:rPr lang="ru-RU" sz="2800" dirty="0" err="1" smtClean="0"/>
              <a:t>колгоспах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 1958 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 в </a:t>
            </a:r>
            <a:r>
              <a:rPr lang="ru-RU" sz="2800" dirty="0" err="1" smtClean="0"/>
              <a:t>обстановці</a:t>
            </a:r>
            <a:r>
              <a:rPr lang="ru-RU" sz="2800" dirty="0" smtClean="0"/>
              <a:t> </a:t>
            </a:r>
            <a:r>
              <a:rPr lang="ru-RU" sz="2800" dirty="0" err="1" smtClean="0"/>
              <a:t>суворої</a:t>
            </a:r>
            <a:r>
              <a:rPr lang="ru-RU" sz="2800" dirty="0" smtClean="0"/>
              <a:t> </a:t>
            </a:r>
            <a:r>
              <a:rPr lang="ru-RU" sz="2800" dirty="0" err="1" smtClean="0"/>
              <a:t>таємності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обговорювалися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питання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загального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оздоровлення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грошової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 СРСР, </a:t>
            </a:r>
            <a:r>
              <a:rPr lang="ru-RU" sz="2800" dirty="0" err="1" smtClean="0"/>
              <a:t>деномінаціїкарбованця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випуску</a:t>
            </a:r>
            <a:r>
              <a:rPr lang="ru-RU" sz="2800" dirty="0" smtClean="0"/>
              <a:t> грошей нового </a:t>
            </a:r>
            <a:r>
              <a:rPr lang="ru-RU" sz="2800" dirty="0" err="1" smtClean="0"/>
              <a:t>зразка</a:t>
            </a:r>
            <a:r>
              <a:rPr lang="ru-RU" sz="2800" dirty="0" smtClean="0"/>
              <a:t>. 24 лютого 1958 року Рада </a:t>
            </a:r>
            <a:r>
              <a:rPr lang="ru-RU" sz="2800" dirty="0" err="1" smtClean="0"/>
              <a:t>міністрів</a:t>
            </a:r>
            <a:r>
              <a:rPr lang="ru-RU" sz="2800" dirty="0" smtClean="0"/>
              <a:t> СРСР </a:t>
            </a:r>
            <a:r>
              <a:rPr lang="ru-RU" sz="2800" dirty="0" err="1" smtClean="0"/>
              <a:t>прийняла</a:t>
            </a:r>
            <a:r>
              <a:rPr lang="ru-RU" sz="2800" dirty="0" smtClean="0"/>
              <a:t> постанову про </a:t>
            </a:r>
            <a:r>
              <a:rPr lang="ru-RU" sz="2800" dirty="0" err="1" smtClean="0"/>
              <a:t>карбування</a:t>
            </a:r>
            <a:r>
              <a:rPr lang="ru-RU" sz="2800" dirty="0" smtClean="0"/>
              <a:t> монет нового </a:t>
            </a:r>
            <a:r>
              <a:rPr lang="ru-RU" sz="2800" dirty="0" err="1" smtClean="0"/>
              <a:t>зразка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/>
              <a:t>Грошова реформа в СРСР 1961 року</a:t>
            </a:r>
            <a:endParaRPr lang="ru-RU" sz="4000" dirty="0"/>
          </a:p>
        </p:txBody>
      </p:sp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10 рублів 1947 року</a:t>
            </a:r>
            <a:endParaRPr lang="ru-RU" sz="4800" dirty="0"/>
          </a:p>
        </p:txBody>
      </p:sp>
      <p:pic>
        <p:nvPicPr>
          <p:cNvPr id="26626" name="Picture 2" descr="Файл:10roubles194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500174"/>
            <a:ext cx="7620000" cy="4438651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1 рубль 1961 року</a:t>
            </a:r>
            <a:endParaRPr lang="ru-RU" sz="4800" dirty="0"/>
          </a:p>
        </p:txBody>
      </p:sp>
      <p:pic>
        <p:nvPicPr>
          <p:cNvPr id="31746" name="Picture 2" descr="Файл:Rouble-1961-Paper-1-Obver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620000" cy="393382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Залікувавши страшні рани війни, піднявши з</a:t>
            </a:r>
            <a:r>
              <a:rPr lang="uk-UA" i="1" cap="all" dirty="0" smtClean="0"/>
              <a:t> </a:t>
            </a:r>
            <a:r>
              <a:rPr lang="uk-UA" dirty="0" smtClean="0"/>
              <a:t>руїн народне господарство. радянські люди створили необхідні умови для подальшого розвитку економіки у масштабах, які перевищували довоєнні. Помітне місце на цьому шляху зайняв XX з'їзд КПРС, де була проголошена </a:t>
            </a:r>
            <a:r>
              <a:rPr lang="uk-UA" b="1" dirty="0" smtClean="0"/>
              <a:t>програма створення глиною народногосподарського комплексу</a:t>
            </a:r>
            <a:r>
              <a:rPr lang="uk-UA" dirty="0" smtClean="0"/>
              <a:t>, що мав охопити усі ланки суспільного виробництва, розподілу та обміну в межах усієї країни.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Раднаргоспи та їхній вплив на економічний розвиток України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https://encrypted-tbn0.gstatic.com/images?q=tbn:ANd9GcSHWD10mZxMmsS4eiG1V7spLa7MvmsXyhnncNYxsSVjoMN26oGR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928670"/>
            <a:ext cx="6143668" cy="4601823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XX з'їзд КПРС</a:t>
            </a:r>
            <a:endParaRPr lang="ru-RU" dirty="0"/>
          </a:p>
        </p:txBody>
      </p:sp>
      <p:pic>
        <p:nvPicPr>
          <p:cNvPr id="1026" name="Picture 2" descr="http://memorial.kiev.ua/expo/images/zyizd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428736"/>
            <a:ext cx="2928944" cy="5034996"/>
          </a:xfrm>
          <a:prstGeom prst="rect">
            <a:avLst/>
          </a:prstGeom>
          <a:noFill/>
        </p:spPr>
      </p:pic>
      <p:pic>
        <p:nvPicPr>
          <p:cNvPr id="1028" name="Picture 4" descr="http://www.day.kiev.ua/sites/default/files/main/openpublish_article/20060225/431-7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1571612"/>
            <a:ext cx="3214710" cy="471919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безперервний</a:t>
            </a:r>
            <a:r>
              <a:rPr lang="ru-RU" sz="3200" dirty="0" smtClean="0"/>
              <a:t> </a:t>
            </a:r>
            <a:r>
              <a:rPr lang="ru-RU" sz="3200" dirty="0" err="1" smtClean="0"/>
              <a:t>технічний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</a:t>
            </a:r>
            <a:r>
              <a:rPr lang="ru-RU" sz="3200" dirty="0" smtClean="0"/>
              <a:t>;</a:t>
            </a:r>
          </a:p>
          <a:p>
            <a:r>
              <a:rPr lang="ru-RU" sz="3200" dirty="0" err="1" smtClean="0"/>
              <a:t>швидке</a:t>
            </a:r>
            <a:r>
              <a:rPr lang="ru-RU" sz="3200" dirty="0" smtClean="0"/>
              <a:t> </a:t>
            </a:r>
            <a:r>
              <a:rPr lang="ru-RU" sz="3200" dirty="0" err="1" smtClean="0"/>
              <a:t>зростання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продуктивності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праці</a:t>
            </a:r>
            <a:r>
              <a:rPr lang="ru-RU" sz="3200" dirty="0" smtClean="0"/>
              <a:t>;</a:t>
            </a:r>
          </a:p>
          <a:p>
            <a:r>
              <a:rPr lang="ru-RU" sz="3200" dirty="0" err="1" smtClean="0"/>
              <a:t>подальший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розвиток</a:t>
            </a:r>
            <a:r>
              <a:rPr lang="ru-RU" sz="3200" dirty="0" smtClean="0"/>
              <a:t> </a:t>
            </a:r>
            <a:r>
              <a:rPr lang="ru-RU" sz="3200" dirty="0" err="1" smtClean="0"/>
              <a:t>усіх</a:t>
            </a:r>
            <a:r>
              <a:rPr lang="ru-RU" sz="3200" dirty="0" smtClean="0"/>
              <a:t> </a:t>
            </a:r>
            <a:r>
              <a:rPr lang="ru-RU" sz="3200" dirty="0" err="1" smtClean="0"/>
              <a:t>галузей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;</a:t>
            </a:r>
          </a:p>
          <a:p>
            <a:r>
              <a:rPr lang="ru-RU" sz="3200" dirty="0" err="1" smtClean="0"/>
              <a:t>підвищення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матеріального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культурного </a:t>
            </a:r>
            <a:r>
              <a:rPr lang="ru-RU" sz="3200" dirty="0" err="1" smtClean="0"/>
              <a:t>рівня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народу.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Важливими чинниками виконання цієї економічної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вважалися</a:t>
            </a:r>
            <a:r>
              <a:rPr lang="ru-RU" dirty="0" smtClean="0"/>
              <a:t>:</a:t>
            </a:r>
            <a:endParaRPr lang="ru-RU" dirty="0"/>
          </a:p>
        </p:txBody>
      </p:sp>
    </p:spTree>
  </p:cSld>
  <p:clrMapOvr>
    <a:masterClrMapping/>
  </p:clrMapOvr>
  <p:transition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/>
          <a:lstStyle/>
          <a:p>
            <a:r>
              <a:rPr lang="ru-RU" dirty="0" err="1" smtClean="0"/>
              <a:t>Серед</a:t>
            </a:r>
            <a:r>
              <a:rPr lang="ru-RU" dirty="0" smtClean="0"/>
              <a:t>  </a:t>
            </a:r>
            <a:r>
              <a:rPr lang="ru-RU" dirty="0" err="1" smtClean="0"/>
              <a:t>економічних</a:t>
            </a:r>
            <a:r>
              <a:rPr lang="ru-RU" dirty="0" smtClean="0"/>
              <a:t>  реформ </a:t>
            </a:r>
            <a:r>
              <a:rPr lang="ru-RU" dirty="0" err="1" smtClean="0"/>
              <a:t>М.Хрущова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відомою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суперечливою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радикальна</a:t>
            </a:r>
            <a:r>
              <a:rPr lang="ru-RU" b="1" dirty="0" err="1" smtClean="0"/>
              <a:t>децентралізація</a:t>
            </a:r>
            <a:r>
              <a:rPr lang="ru-RU" b="1" dirty="0" smtClean="0"/>
              <a:t> </a:t>
            </a:r>
            <a:r>
              <a:rPr lang="ru-RU" b="1" dirty="0" err="1" smtClean="0"/>
              <a:t>управління</a:t>
            </a:r>
            <a:r>
              <a:rPr lang="ru-RU" b="1" dirty="0" smtClean="0"/>
              <a:t> </a:t>
            </a:r>
            <a:r>
              <a:rPr lang="ru-RU" b="1" dirty="0" err="1" smtClean="0"/>
              <a:t>промисловістю</a:t>
            </a:r>
            <a:r>
              <a:rPr lang="ru-RU" dirty="0" smtClean="0"/>
              <a:t>. У </a:t>
            </a:r>
            <a:r>
              <a:rPr lang="ru-RU" dirty="0" err="1" smtClean="0"/>
              <a:t>відповідності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в лютому 1957 р.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ліквідовано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галузевих</a:t>
            </a:r>
            <a:r>
              <a:rPr lang="ru-RU" dirty="0" smtClean="0"/>
              <a:t> </a:t>
            </a:r>
            <a:r>
              <a:rPr lang="ru-RU" dirty="0" err="1" smtClean="0"/>
              <a:t>міністерств</a:t>
            </a:r>
            <a:r>
              <a:rPr lang="ru-RU" dirty="0" smtClean="0"/>
              <a:t>, а </a:t>
            </a:r>
            <a:r>
              <a:rPr lang="ru-RU" dirty="0" err="1" smtClean="0"/>
              <a:t>замість</a:t>
            </a:r>
            <a:r>
              <a:rPr lang="ru-RU" dirty="0" smtClean="0"/>
              <a:t> них створено </a:t>
            </a:r>
            <a:r>
              <a:rPr lang="ru-RU" dirty="0" err="1" smtClean="0"/>
              <a:t>територіальні</a:t>
            </a:r>
            <a:r>
              <a:rPr lang="ru-RU" dirty="0" smtClean="0"/>
              <a:t> ради народного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 –</a:t>
            </a:r>
            <a:r>
              <a:rPr lang="ru-RU" i="1" dirty="0" err="1" smtClean="0"/>
              <a:t>раднаргоспи</a:t>
            </a:r>
            <a:r>
              <a:rPr lang="ru-RU" i="1" dirty="0" smtClean="0"/>
              <a:t>. 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скорочено</a:t>
            </a:r>
            <a:r>
              <a:rPr lang="ru-RU" dirty="0" smtClean="0"/>
              <a:t> 10 </a:t>
            </a:r>
            <a:r>
              <a:rPr lang="ru-RU" dirty="0" err="1" smtClean="0"/>
              <a:t>загальносоюзних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15 </a:t>
            </a:r>
            <a:r>
              <a:rPr lang="ru-RU" dirty="0" err="1" smtClean="0"/>
              <a:t>союзно-республіканських</a:t>
            </a:r>
            <a:r>
              <a:rPr lang="ru-RU" dirty="0" smtClean="0"/>
              <a:t> </a:t>
            </a:r>
            <a:r>
              <a:rPr lang="ru-RU" dirty="0" err="1" smtClean="0"/>
              <a:t>міністерств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62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strips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Хрущов Микита Сергійович</a:t>
            </a:r>
            <a:endParaRPr lang="ru-RU" dirty="0"/>
          </a:p>
        </p:txBody>
      </p:sp>
      <p:pic>
        <p:nvPicPr>
          <p:cNvPr id="16386" name="Picture 2" descr="http://100v.com.ua/sites/100v.com.ua/files/hrushchev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643050"/>
            <a:ext cx="3071834" cy="4288282"/>
          </a:xfrm>
          <a:prstGeom prst="rect">
            <a:avLst/>
          </a:prstGeom>
          <a:noFill/>
        </p:spPr>
      </p:pic>
      <p:pic>
        <p:nvPicPr>
          <p:cNvPr id="16388" name="Picture 4" descr="http://www.wz.lviv.ua/image/2865/articles/34167-178x12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1857364"/>
            <a:ext cx="4517510" cy="3857652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Незважаючи</a:t>
            </a:r>
            <a:r>
              <a:rPr lang="ru-RU" sz="2800" dirty="0" smtClean="0"/>
              <a:t> на </a:t>
            </a:r>
            <a:r>
              <a:rPr lang="ru-RU" sz="2800" dirty="0" err="1" smtClean="0"/>
              <a:t>нескінченні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організаційні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зміни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керівництві</a:t>
            </a:r>
            <a:r>
              <a:rPr lang="ru-RU" sz="2800" dirty="0" smtClean="0"/>
              <a:t> </a:t>
            </a:r>
            <a:r>
              <a:rPr lang="ru-RU" sz="2800" dirty="0" err="1" smtClean="0"/>
              <a:t>народним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господарством</a:t>
            </a:r>
            <a:r>
              <a:rPr lang="ru-RU" sz="2800" dirty="0" smtClean="0"/>
              <a:t>, </a:t>
            </a:r>
            <a:r>
              <a:rPr lang="ru-RU" sz="2800" dirty="0" err="1" smtClean="0"/>
              <a:t>економіка</a:t>
            </a:r>
            <a:r>
              <a:rPr lang="ru-RU" sz="2800" dirty="0" smtClean="0"/>
              <a:t> </a:t>
            </a:r>
            <a:r>
              <a:rPr lang="ru-RU" sz="2800" dirty="0" err="1" smtClean="0"/>
              <a:t>республіки</a:t>
            </a:r>
            <a:r>
              <a:rPr lang="ru-RU" sz="2800" dirty="0" smtClean="0"/>
              <a:t> за </a:t>
            </a:r>
            <a:r>
              <a:rPr lang="ru-RU" sz="2800" dirty="0" err="1" smtClean="0"/>
              <a:t>часів</a:t>
            </a:r>
            <a:r>
              <a:rPr lang="ru-RU" sz="2800" dirty="0" smtClean="0"/>
              <a:t> </a:t>
            </a:r>
            <a:r>
              <a:rPr lang="ru-RU" sz="2800" dirty="0" err="1" smtClean="0"/>
              <a:t>Хрущова</a:t>
            </a:r>
            <a:r>
              <a:rPr lang="ru-RU" sz="2800" dirty="0" smtClean="0"/>
              <a:t> в </a:t>
            </a:r>
            <a:r>
              <a:rPr lang="ru-RU" sz="2800" dirty="0" err="1" smtClean="0"/>
              <a:t>цілому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розвивалася</a:t>
            </a:r>
            <a:r>
              <a:rPr lang="ru-RU" sz="2800" dirty="0" smtClean="0"/>
              <a:t> добре. </a:t>
            </a:r>
            <a:r>
              <a:rPr lang="ru-RU" sz="2800" dirty="0" err="1" smtClean="0"/>
              <a:t>Темпи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України</a:t>
            </a:r>
            <a:r>
              <a:rPr lang="ru-RU" sz="2800" b="1" dirty="0" err="1" smtClean="0"/>
              <a:t>перевищували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середні</a:t>
            </a:r>
            <a:r>
              <a:rPr lang="ru-RU" sz="2800" b="1" dirty="0" smtClean="0"/>
              <a:t> по </a:t>
            </a:r>
            <a:r>
              <a:rPr lang="ru-RU" sz="2800" b="1" dirty="0" err="1" smtClean="0"/>
              <a:t>Радянському</a:t>
            </a:r>
            <a:r>
              <a:rPr lang="ru-RU" sz="2800" b="1" dirty="0" smtClean="0"/>
              <a:t> Союзу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Зокрема</a:t>
            </a:r>
            <a:r>
              <a:rPr lang="ru-RU" sz="2800" dirty="0" smtClean="0"/>
              <a:t>, в </a:t>
            </a:r>
            <a:r>
              <a:rPr lang="ru-RU" sz="2800" dirty="0" err="1" smtClean="0"/>
              <a:t>Україні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збудовано</a:t>
            </a:r>
            <a:r>
              <a:rPr lang="ru-RU" sz="2800" dirty="0" smtClean="0"/>
              <a:t> </a:t>
            </a:r>
            <a:r>
              <a:rPr lang="ru-RU" sz="2800" dirty="0" err="1" smtClean="0"/>
              <a:t>цілу</a:t>
            </a:r>
            <a:r>
              <a:rPr lang="ru-RU" sz="2800" dirty="0" smtClean="0"/>
              <a:t> низку великих </a:t>
            </a:r>
            <a:r>
              <a:rPr lang="ru-RU" sz="2800" dirty="0" err="1" smtClean="0"/>
              <a:t>теплових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b="1" dirty="0" err="1" smtClean="0"/>
              <a:t>гідроелектростанцій</a:t>
            </a:r>
            <a:r>
              <a:rPr lang="ru-RU" sz="2800" b="1" dirty="0" smtClean="0"/>
              <a:t>. </a:t>
            </a:r>
            <a:r>
              <a:rPr lang="ru-RU" sz="2800" i="1" dirty="0" smtClean="0"/>
              <a:t> </a:t>
            </a:r>
            <a:r>
              <a:rPr lang="ru-RU" sz="2800" dirty="0" smtClean="0"/>
              <a:t>У </a:t>
            </a:r>
            <a:r>
              <a:rPr lang="ru-RU" sz="2800" dirty="0" err="1" smtClean="0"/>
              <a:t>республіці</a:t>
            </a:r>
            <a:r>
              <a:rPr lang="ru-RU" sz="2800" dirty="0" smtClean="0"/>
              <a:t>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</a:t>
            </a:r>
            <a:r>
              <a:rPr lang="ru-RU" sz="2800" dirty="0" err="1" smtClean="0"/>
              <a:t>освоєно</a:t>
            </a:r>
            <a:r>
              <a:rPr lang="ru-RU" sz="2800" dirty="0" smtClean="0"/>
              <a:t> </a:t>
            </a:r>
            <a:r>
              <a:rPr lang="ru-RU" sz="2800" b="1" dirty="0" err="1" smtClean="0"/>
              <a:t>нові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вугільні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басейни</a:t>
            </a:r>
            <a:r>
              <a:rPr lang="ru-RU" sz="2800" dirty="0" smtClean="0"/>
              <a:t> та</a:t>
            </a:r>
            <a:r>
              <a:rPr lang="ru-RU" sz="2800" i="1" dirty="0" smtClean="0"/>
              <a:t> </a:t>
            </a:r>
            <a:r>
              <a:rPr lang="ru-RU" sz="2800" dirty="0" err="1" smtClean="0"/>
              <a:t>газові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родовища</a:t>
            </a:r>
            <a:r>
              <a:rPr lang="ru-RU" sz="2800" dirty="0" smtClean="0"/>
              <a:t>. 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 Розвиток промисловості</a:t>
            </a:r>
            <a:endParaRPr lang="ru-RU" dirty="0"/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Доменний цех металургійного заводу «</a:t>
            </a:r>
            <a:r>
              <a:rPr lang="ru-RU" sz="3200" b="1" i="1" dirty="0" err="1" smtClean="0"/>
              <a:t>Криворіжсталь</a:t>
            </a:r>
            <a:r>
              <a:rPr lang="ru-RU" sz="3200" b="1" i="1" dirty="0" smtClean="0"/>
              <a:t>»</a:t>
            </a:r>
            <a:r>
              <a:rPr lang="ru-RU" sz="3200" dirty="0" smtClean="0"/>
              <a:t> </a:t>
            </a:r>
            <a:r>
              <a:rPr lang="ru-RU" sz="3200" b="1" i="1" dirty="0" err="1" smtClean="0"/>
              <a:t>ім</a:t>
            </a:r>
            <a:r>
              <a:rPr lang="ru-RU" sz="3200" b="1" i="1" dirty="0" smtClean="0"/>
              <a:t>. В.Леніна. Дніпропетровщина, 1955 р.</a:t>
            </a:r>
            <a:endParaRPr lang="ru-RU" sz="3200" dirty="0"/>
          </a:p>
        </p:txBody>
      </p:sp>
      <p:pic>
        <p:nvPicPr>
          <p:cNvPr id="19458" name="Picture 2" descr="http://ukrmap.su/program2010/uh11/uh11_13_files/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785926"/>
            <a:ext cx="7500990" cy="4777332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Все </a:t>
            </a:r>
            <a:r>
              <a:rPr lang="ru-RU" sz="3200" dirty="0" err="1" smtClean="0"/>
              <a:t>це</a:t>
            </a:r>
            <a:r>
              <a:rPr lang="ru-RU" sz="3200" dirty="0" smtClean="0"/>
              <a:t> дало </a:t>
            </a:r>
            <a:r>
              <a:rPr lang="ru-RU" sz="3200" dirty="0" err="1" smtClean="0"/>
              <a:t>змогу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Україні</a:t>
            </a:r>
            <a:r>
              <a:rPr lang="ru-RU" sz="3200" dirty="0" smtClean="0"/>
              <a:t> за </a:t>
            </a:r>
            <a:r>
              <a:rPr lang="ru-RU" sz="3200" dirty="0" err="1" smtClean="0"/>
              <a:t>рівнем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виробництва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металургійної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продукції</a:t>
            </a:r>
            <a:r>
              <a:rPr lang="ru-RU" sz="3200" dirty="0" smtClean="0"/>
              <a:t> на душу </a:t>
            </a:r>
            <a:r>
              <a:rPr lang="ru-RU" sz="3200" dirty="0" err="1" smtClean="0"/>
              <a:t>населення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випередити</a:t>
            </a:r>
            <a:r>
              <a:rPr lang="ru-RU" sz="3200" dirty="0" smtClean="0"/>
              <a:t> </a:t>
            </a:r>
            <a:r>
              <a:rPr lang="ru-RU" sz="3200" dirty="0" err="1" smtClean="0"/>
              <a:t>високорозвинуті</a:t>
            </a:r>
            <a:r>
              <a:rPr lang="ru-RU" sz="3200" dirty="0" smtClean="0"/>
              <a:t> 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світу</a:t>
            </a:r>
            <a:r>
              <a:rPr lang="ru-RU" sz="3200" dirty="0" smtClean="0"/>
              <a:t>. Правда, </a:t>
            </a:r>
            <a:r>
              <a:rPr lang="ru-RU" sz="3200" dirty="0" err="1" smtClean="0"/>
              <a:t>слід</a:t>
            </a:r>
            <a:r>
              <a:rPr lang="ru-RU" sz="3200" dirty="0" smtClean="0"/>
              <a:t> </a:t>
            </a:r>
            <a:r>
              <a:rPr lang="ru-RU" sz="3200" dirty="0" err="1" smtClean="0"/>
              <a:t>визнати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при </a:t>
            </a:r>
            <a:r>
              <a:rPr lang="ru-RU" sz="3200" dirty="0" err="1" smtClean="0"/>
              <a:t>цьому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якість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металу</a:t>
            </a:r>
            <a:r>
              <a:rPr lang="ru-RU" sz="3200" dirty="0" smtClean="0"/>
              <a:t> </a:t>
            </a:r>
            <a:r>
              <a:rPr lang="ru-RU" sz="3200" dirty="0" err="1" smtClean="0"/>
              <a:t>залишалася</a:t>
            </a:r>
            <a:r>
              <a:rPr lang="ru-RU" sz="3200" dirty="0" smtClean="0"/>
              <a:t> </a:t>
            </a:r>
            <a:r>
              <a:rPr lang="ru-RU" sz="3200" dirty="0" err="1" smtClean="0"/>
              <a:t>низькою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Величезний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обсяг</a:t>
            </a:r>
            <a:r>
              <a:rPr lang="ru-RU" sz="3200" dirty="0" smtClean="0"/>
              <a:t> </a:t>
            </a:r>
            <a:r>
              <a:rPr lang="ru-RU" sz="3200" dirty="0" err="1" smtClean="0"/>
              <a:t>робіт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здійснено</a:t>
            </a:r>
            <a:r>
              <a:rPr lang="ru-RU" sz="3200" dirty="0" smtClean="0"/>
              <a:t> в </a:t>
            </a:r>
            <a:r>
              <a:rPr lang="ru-RU" sz="3200" dirty="0" err="1" smtClean="0"/>
              <a:t>справі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розвитку</a:t>
            </a:r>
            <a:r>
              <a:rPr lang="ru-RU" sz="3200" dirty="0" smtClean="0"/>
              <a:t> </a:t>
            </a:r>
            <a:r>
              <a:rPr lang="ru-RU" sz="3200" dirty="0" err="1" smtClean="0"/>
              <a:t>хімічної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країни</a:t>
            </a:r>
            <a:r>
              <a:rPr lang="ru-RU" sz="3200" dirty="0" smtClean="0"/>
              <a:t>. В 1959-1963 </a:t>
            </a:r>
            <a:r>
              <a:rPr lang="ru-RU" sz="3200" dirty="0" err="1" smtClean="0"/>
              <a:t>рр</a:t>
            </a:r>
            <a:r>
              <a:rPr lang="ru-RU" sz="3200" dirty="0" smtClean="0"/>
              <a:t>. в </a:t>
            </a:r>
            <a:r>
              <a:rPr lang="ru-RU" sz="3200" dirty="0" err="1" smtClean="0"/>
              <a:t>Україні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було</a:t>
            </a:r>
            <a:r>
              <a:rPr lang="ru-RU" sz="3200" dirty="0" smtClean="0"/>
              <a:t> </a:t>
            </a:r>
            <a:r>
              <a:rPr lang="ru-RU" sz="3200" dirty="0" err="1" smtClean="0"/>
              <a:t>побудовано</a:t>
            </a:r>
            <a:r>
              <a:rPr lang="ru-RU" sz="3200" dirty="0" smtClean="0"/>
              <a:t> 35 </a:t>
            </a:r>
            <a:r>
              <a:rPr lang="ru-RU" sz="3200" dirty="0" err="1" smtClean="0"/>
              <a:t>нових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заводів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понад</a:t>
            </a:r>
            <a:r>
              <a:rPr lang="ru-RU" sz="3200" dirty="0" smtClean="0"/>
              <a:t> 250 великих </a:t>
            </a:r>
            <a:r>
              <a:rPr lang="ru-RU" sz="3200" dirty="0" err="1" smtClean="0"/>
              <a:t>хімічних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виробництв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190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55</TotalTime>
  <Words>254</Words>
  <Application>Microsoft Office PowerPoint</Application>
  <PresentationFormat>Экран (4:3)</PresentationFormat>
  <Paragraphs>32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 СТАН ЕКОНОМІКИ УКРАЇНИ наприкінці 50-х - у першій половині 60-х років</vt:lpstr>
      <vt:lpstr>Раднаргоспи та їхній вплив на економічний розвиток України</vt:lpstr>
      <vt:lpstr> XX з'їзд КПРС</vt:lpstr>
      <vt:lpstr>Важливими чинниками виконання цієї економічної програми вважалися:</vt:lpstr>
      <vt:lpstr>Слайд 5</vt:lpstr>
      <vt:lpstr>Хрущов Микита Сергійович</vt:lpstr>
      <vt:lpstr> Розвиток промисловості</vt:lpstr>
      <vt:lpstr>Доменний цех металургійного заводу «Криворіжсталь» ім. В.Леніна. Дніпропетровщина, 1955 р.</vt:lpstr>
      <vt:lpstr>Слайд 9</vt:lpstr>
      <vt:lpstr> Аграрна політика наприкінці 50-х - у першій половині 60-х років</vt:lpstr>
      <vt:lpstr>«Кукурудзяна епопея»</vt:lpstr>
      <vt:lpstr>Слайд 12</vt:lpstr>
      <vt:lpstr>Слайд 13</vt:lpstr>
      <vt:lpstr>Слайд 14</vt:lpstr>
      <vt:lpstr>Рівень життя населення. Стан продовольчого і товарного забезпечення</vt:lpstr>
      <vt:lpstr>Слайд 16</vt:lpstr>
      <vt:lpstr>Грошова реформа в СРСР 1961 року</vt:lpstr>
      <vt:lpstr>10 рублів 1947 року</vt:lpstr>
      <vt:lpstr>1 рубль 1961 року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СТАН ЕКОНОМІКИ УКРАЇНИ наприкінці 50-х - у першій половині 60-х років</dc:title>
  <dc:creator>Admin</dc:creator>
  <cp:lastModifiedBy>пк</cp:lastModifiedBy>
  <cp:revision>7</cp:revision>
  <dcterms:created xsi:type="dcterms:W3CDTF">2014-01-26T08:56:43Z</dcterms:created>
  <dcterms:modified xsi:type="dcterms:W3CDTF">2014-06-03T11:31:47Z</dcterms:modified>
</cp:coreProperties>
</file>