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3C7C32-FD0E-4252-93B8-657F420C447B}" type="datetimeFigureOut">
              <a:rPr lang="uk-UA" smtClean="0"/>
              <a:t>02.12.2014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9127BE-E7F7-4F9C-B1FF-0BC51D0B775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394327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127BE-E7F7-4F9C-B1FF-0BC51D0B7758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54233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9127BE-E7F7-4F9C-B1FF-0BC51D0B7758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47110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12/2/2014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‹№›</a:t>
            </a:fld>
            <a:endParaRPr lang="en-US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143000" y="914400"/>
            <a:ext cx="7315200" cy="373380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80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Поча</a:t>
            </a:r>
            <a:r>
              <a:rPr lang="ru-RU" sz="8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т</a:t>
            </a:r>
            <a:r>
              <a:rPr lang="ru-RU" sz="80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ок </a:t>
            </a:r>
            <a:br>
              <a:rPr lang="ru-RU" sz="80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ru-RU" sz="8000" b="1" i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Української</a:t>
            </a:r>
            <a:r>
              <a:rPr lang="ru-RU" sz="80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ru-RU" sz="8000" b="1" i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Революції</a:t>
            </a:r>
            <a:endParaRPr lang="ru-RU" sz="80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subTitle" idx="1"/>
          </p:nvPr>
        </p:nvSpPr>
        <p:spPr>
          <a:xfrm>
            <a:off x="5410200" y="5715000"/>
            <a:ext cx="3444240" cy="1143000"/>
          </a:xfrm>
        </p:spPr>
        <p:txBody>
          <a:bodyPr>
            <a:noAutofit/>
          </a:bodyPr>
          <a:lstStyle/>
          <a:p>
            <a:pPr algn="r"/>
            <a:r>
              <a:rPr lang="uk-UA" b="1" dirty="0" smtClean="0">
                <a:solidFill>
                  <a:srgbClr val="002060"/>
                </a:solidFill>
                <a:latin typeface="Comic Sans MS" pitchFamily="66" charset="0"/>
              </a:rPr>
              <a:t>Підготувала </a:t>
            </a:r>
          </a:p>
          <a:p>
            <a:pPr algn="r"/>
            <a:r>
              <a:rPr lang="uk-UA" b="1" dirty="0" smtClean="0">
                <a:solidFill>
                  <a:srgbClr val="002060"/>
                </a:solidFill>
                <a:latin typeface="Comic Sans MS" pitchFamily="66" charset="0"/>
              </a:rPr>
              <a:t>Камілла </a:t>
            </a:r>
            <a:r>
              <a:rPr lang="uk-UA" b="1" dirty="0" err="1" smtClean="0">
                <a:solidFill>
                  <a:srgbClr val="002060"/>
                </a:solidFill>
                <a:latin typeface="Comic Sans MS" pitchFamily="66" charset="0"/>
              </a:rPr>
              <a:t>Ружанська</a:t>
            </a:r>
            <a:endParaRPr lang="ru-RU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81000" y="457200"/>
            <a:ext cx="8153400" cy="3200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20000" dirty="0" smtClean="0">
                <a:solidFill>
                  <a:srgbClr val="002060"/>
                </a:solidFill>
              </a:rPr>
              <a:t>Дякую</a:t>
            </a:r>
            <a:endParaRPr lang="ru-RU" sz="20000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71802" y="3962400"/>
            <a:ext cx="3262432" cy="25908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uk-UA" sz="20000" dirty="0" smtClean="0">
                <a:solidFill>
                  <a:srgbClr val="FF0000"/>
                </a:solidFill>
              </a:rPr>
              <a:t>=)</a:t>
            </a:r>
            <a:endParaRPr lang="ru-RU" sz="20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Причини Української Революції</a:t>
            </a:r>
            <a:endParaRPr lang="ru-RU" sz="36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6800" y="1447800"/>
            <a:ext cx="8077200" cy="52578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ru-RU" sz="2500" dirty="0" smtClean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uk-UA" sz="2500" dirty="0" smtClean="0">
                <a:solidFill>
                  <a:srgbClr val="002060"/>
                </a:solidFill>
                <a:latin typeface="Comic Sans MS" pitchFamily="66" charset="0"/>
              </a:rPr>
              <a:t>Залежне і пригноблене становище України, великодержавницька політика щодо неї панівних кіл як Росії, так і Австро-Угорщини.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uk-UA" sz="2500" dirty="0" smtClean="0">
                <a:solidFill>
                  <a:srgbClr val="002060"/>
                </a:solidFill>
                <a:latin typeface="Comic Sans MS" pitchFamily="66" charset="0"/>
              </a:rPr>
              <a:t> Важке соціальне становище переважної частини населення. Невирішеність аграрного питання і соціального захисту робітництва. 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uk-UA" sz="2500" dirty="0" smtClean="0">
                <a:solidFill>
                  <a:srgbClr val="002060"/>
                </a:solidFill>
                <a:latin typeface="Comic Sans MS" pitchFamily="66" charset="0"/>
              </a:rPr>
              <a:t> Піднесення українського національно-визвольного руху, організаційне та ідеологічне його оформлення.</a:t>
            </a:r>
            <a:endParaRPr lang="uk-UA" sz="2500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600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Передумови</a:t>
            </a:r>
            <a:endParaRPr lang="ru-RU" sz="3600" b="1" i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9200" y="1981200"/>
            <a:ext cx="7714488" cy="4419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uk-UA" sz="2800" dirty="0" smtClean="0">
                <a:solidFill>
                  <a:srgbClr val="002060"/>
                </a:solidFill>
              </a:rPr>
              <a:t> </a:t>
            </a:r>
            <a:r>
              <a:rPr lang="uk-UA" sz="2800" dirty="0" smtClean="0">
                <a:solidFill>
                  <a:srgbClr val="002060"/>
                </a:solidFill>
                <a:latin typeface="Comic Sans MS" pitchFamily="66" charset="0"/>
              </a:rPr>
              <a:t>Лютнева демократична революція 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2800" dirty="0" smtClean="0">
                <a:solidFill>
                  <a:srgbClr val="002060"/>
                </a:solidFill>
                <a:latin typeface="Comic Sans MS" pitchFamily="66" charset="0"/>
              </a:rPr>
              <a:t>    1917 р. у Росії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uk-UA" sz="2800" dirty="0" smtClean="0">
                <a:solidFill>
                  <a:srgbClr val="002060"/>
                </a:solidFill>
                <a:latin typeface="Comic Sans MS" pitchFamily="66" charset="0"/>
              </a:rPr>
              <a:t>Піднесення українського національно-визвольного руху</a:t>
            </a:r>
            <a:endParaRPr lang="ru-RU" sz="28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</a:pPr>
            <a:r>
              <a:rPr lang="uk-UA" sz="2800" dirty="0" smtClean="0">
                <a:solidFill>
                  <a:srgbClr val="002060"/>
                </a:solidFill>
                <a:latin typeface="Comic Sans MS" pitchFamily="66" charset="0"/>
              </a:rPr>
              <a:t> Формування Української Центральної Ради 4 березня 1917 р.</a:t>
            </a:r>
            <a:endParaRPr lang="ru-RU" sz="28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v"/>
            </a:pPr>
            <a:endParaRPr lang="ru-RU" sz="2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i="1" dirty="0" smtClean="0">
                <a:solidFill>
                  <a:srgbClr val="0070C0"/>
                </a:solidFill>
                <a:latin typeface="Comic Sans MS" pitchFamily="66" charset="0"/>
              </a:rPr>
              <a:t>Лю</a:t>
            </a:r>
            <a:r>
              <a:rPr lang="uk-UA" sz="3600" b="1" dirty="0" smtClean="0">
                <a:solidFill>
                  <a:srgbClr val="0070C0"/>
                </a:solidFill>
                <a:latin typeface="Comic Sans MS" pitchFamily="66" charset="0"/>
              </a:rPr>
              <a:t>т</a:t>
            </a:r>
            <a:r>
              <a:rPr lang="uk-UA" sz="3600" b="1" i="1" dirty="0" smtClean="0">
                <a:solidFill>
                  <a:srgbClr val="0070C0"/>
                </a:solidFill>
                <a:latin typeface="Comic Sans MS" pitchFamily="66" charset="0"/>
              </a:rPr>
              <a:t>нева революція</a:t>
            </a:r>
            <a:endParaRPr lang="ru-RU" sz="3600" b="1" i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24400" y="1828800"/>
            <a:ext cx="4419600" cy="2209800"/>
          </a:xfrm>
        </p:spPr>
        <p:txBody>
          <a:bodyPr>
            <a:normAutofit fontScale="92500" lnSpcReduction="20000"/>
          </a:bodyPr>
          <a:lstStyle/>
          <a:p>
            <a:pPr marL="0" lvl="8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2700" dirty="0" smtClean="0">
                <a:solidFill>
                  <a:srgbClr val="002060"/>
                </a:solidFill>
                <a:latin typeface="Comic Sans MS" pitchFamily="66" charset="0"/>
              </a:rPr>
              <a:t>1. Почалася у кінці лютого 1917 р.</a:t>
            </a:r>
          </a:p>
          <a:p>
            <a:pPr marL="0" lvl="8"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2700" dirty="0" smtClean="0">
                <a:solidFill>
                  <a:srgbClr val="002060"/>
                </a:solidFill>
                <a:latin typeface="Comic Sans MS" pitchFamily="66" charset="0"/>
              </a:rPr>
              <a:t>2. Страйк 17 лютого у Петрограді</a:t>
            </a:r>
          </a:p>
          <a:p>
            <a:pPr lvl="8"/>
            <a:endParaRPr lang="uk-UA" sz="2400" dirty="0" smtClean="0">
              <a:solidFill>
                <a:srgbClr val="002060"/>
              </a:solidFill>
              <a:latin typeface="Comic Sans MS" pitchFamily="66" charset="0"/>
            </a:endParaRPr>
          </a:p>
        </p:txBody>
      </p:sp>
      <p:pic>
        <p:nvPicPr>
          <p:cNvPr id="5" name="Содержимое 4" descr="Anarkistimatruuseja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066800" y="1600200"/>
            <a:ext cx="3657600" cy="2495054"/>
          </a:xfrm>
        </p:spPr>
      </p:pic>
      <p:sp>
        <p:nvSpPr>
          <p:cNvPr id="7" name="TextBox 6"/>
          <p:cNvSpPr txBox="1"/>
          <p:nvPr/>
        </p:nvSpPr>
        <p:spPr>
          <a:xfrm>
            <a:off x="1143000" y="4114800"/>
            <a:ext cx="7543800" cy="33701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8">
              <a:lnSpc>
                <a:spcPct val="150000"/>
              </a:lnSpc>
            </a:pPr>
            <a:r>
              <a:rPr lang="uk-UA" sz="2500" dirty="0" smtClean="0">
                <a:solidFill>
                  <a:srgbClr val="002060"/>
                </a:solidFill>
                <a:latin typeface="Comic Sans MS" pitchFamily="66" charset="0"/>
              </a:rPr>
              <a:t>3. Зречення від влади  Миколи ІІ.</a:t>
            </a:r>
          </a:p>
          <a:p>
            <a:pPr marL="0" lvl="8">
              <a:lnSpc>
                <a:spcPct val="150000"/>
              </a:lnSpc>
            </a:pPr>
            <a:r>
              <a:rPr lang="uk-UA" sz="2500" dirty="0" smtClean="0">
                <a:solidFill>
                  <a:srgbClr val="002060"/>
                </a:solidFill>
                <a:latin typeface="Comic Sans MS" pitchFamily="66" charset="0"/>
              </a:rPr>
              <a:t>4. Перехід влади до Тимчасового уряду. </a:t>
            </a:r>
          </a:p>
          <a:p>
            <a:pPr marL="0" lvl="8">
              <a:lnSpc>
                <a:spcPct val="150000"/>
              </a:lnSpc>
            </a:pPr>
            <a:r>
              <a:rPr lang="uk-UA" sz="2500" dirty="0" smtClean="0">
                <a:solidFill>
                  <a:srgbClr val="002060"/>
                </a:solidFill>
                <a:latin typeface="Comic Sans MS" pitchFamily="66" charset="0"/>
              </a:rPr>
              <a:t>5. Виникнення Рад депутатів, активна робота партій</a:t>
            </a:r>
          </a:p>
          <a:p>
            <a:pPr marL="0" lvl="8">
              <a:lnSpc>
                <a:spcPct val="150000"/>
              </a:lnSpc>
            </a:pPr>
            <a:endParaRPr lang="ru-RU" sz="24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i="1" dirty="0" smtClean="0">
                <a:solidFill>
                  <a:srgbClr val="0070C0"/>
                </a:solidFill>
                <a:latin typeface="Comic Sans MS" pitchFamily="66" charset="0"/>
              </a:rPr>
              <a:t>У</a:t>
            </a:r>
            <a:r>
              <a:rPr lang="uk-UA" sz="3600" b="1" dirty="0" smtClean="0">
                <a:solidFill>
                  <a:srgbClr val="0070C0"/>
                </a:solidFill>
                <a:latin typeface="Comic Sans MS" pitchFamily="66" charset="0"/>
              </a:rPr>
              <a:t>т</a:t>
            </a:r>
            <a:r>
              <a:rPr lang="uk-UA" sz="3600" b="1" i="1" dirty="0" smtClean="0">
                <a:solidFill>
                  <a:srgbClr val="0070C0"/>
                </a:solidFill>
                <a:latin typeface="Comic Sans MS" pitchFamily="66" charset="0"/>
              </a:rPr>
              <a:t>ворення УЦР</a:t>
            </a:r>
            <a:endParaRPr lang="ru-RU" sz="3600" b="1" i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66800" y="1295400"/>
            <a:ext cx="8077200" cy="55626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2500" u="sng" dirty="0" smtClean="0">
                <a:solidFill>
                  <a:srgbClr val="002060"/>
                </a:solidFill>
                <a:latin typeface="Comic Sans MS" pitchFamily="66" charset="0"/>
              </a:rPr>
              <a:t>Створення</a:t>
            </a:r>
            <a:r>
              <a:rPr lang="uk-UA" sz="2500" dirty="0" smtClean="0">
                <a:solidFill>
                  <a:srgbClr val="002060"/>
                </a:solidFill>
                <a:latin typeface="Comic Sans MS" pitchFamily="66" charset="0"/>
              </a:rPr>
              <a:t>: 4 (17) березня 1917 р.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2500" dirty="0" smtClean="0">
                <a:solidFill>
                  <a:srgbClr val="002060"/>
                </a:solidFill>
                <a:latin typeface="Comic Sans MS" pitchFamily="66" charset="0"/>
              </a:rPr>
              <a:t>			  УНП+ТУП=УЦР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2500" u="sng" dirty="0" smtClean="0">
                <a:solidFill>
                  <a:srgbClr val="002060"/>
                </a:solidFill>
                <a:latin typeface="Comic Sans MS" pitchFamily="66" charset="0"/>
              </a:rPr>
              <a:t>Лідер:</a:t>
            </a:r>
            <a:r>
              <a:rPr lang="uk-UA" sz="2500" dirty="0" smtClean="0">
                <a:solidFill>
                  <a:srgbClr val="002060"/>
                </a:solidFill>
                <a:latin typeface="Comic Sans MS" pitchFamily="66" charset="0"/>
              </a:rPr>
              <a:t> Михайло Грушевський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2500" u="sng" dirty="0" smtClean="0">
                <a:solidFill>
                  <a:srgbClr val="002060"/>
                </a:solidFill>
                <a:latin typeface="Comic Sans MS" pitchFamily="66" charset="0"/>
              </a:rPr>
              <a:t>Склад</a:t>
            </a:r>
            <a:r>
              <a:rPr lang="uk-UA" sz="2500" dirty="0" smtClean="0">
                <a:solidFill>
                  <a:srgbClr val="002060"/>
                </a:solidFill>
                <a:latin typeface="Comic Sans MS" pitchFamily="66" charset="0"/>
              </a:rPr>
              <a:t>: 882 депутати (УСДРП, УПСР, УНП, інші українські національні партії, громадські організації)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2500" u="sng" dirty="0" smtClean="0">
                <a:solidFill>
                  <a:srgbClr val="002060"/>
                </a:solidFill>
                <a:latin typeface="Comic Sans MS" pitchFamily="66" charset="0"/>
              </a:rPr>
              <a:t>Мета:</a:t>
            </a:r>
            <a:r>
              <a:rPr lang="uk-UA" sz="2500" dirty="0" smtClean="0">
                <a:solidFill>
                  <a:srgbClr val="002060"/>
                </a:solidFill>
                <a:latin typeface="Comic Sans MS" pitchFamily="66" charset="0"/>
              </a:rPr>
              <a:t> 1. Здобуття національно-територіальної автономії України.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2500" dirty="0" smtClean="0">
                <a:solidFill>
                  <a:srgbClr val="002060"/>
                </a:solidFill>
                <a:latin typeface="Comic Sans MS" pitchFamily="66" charset="0"/>
              </a:rPr>
              <a:t>2. Захист національних інтересів України перед російським Тимчасовим урядом.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endParaRPr lang="uk-UA" sz="28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endParaRPr lang="ru-RU" sz="2800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i="1" dirty="0" smtClean="0">
                <a:solidFill>
                  <a:srgbClr val="0070C0"/>
                </a:solidFill>
                <a:latin typeface="Comic Sans MS" pitchFamily="66" charset="0"/>
              </a:rPr>
              <a:t>Українізація армії</a:t>
            </a:r>
            <a:endParaRPr lang="ru-RU" sz="3600" b="1" i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676400"/>
            <a:ext cx="7498080" cy="4572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uk-UA" sz="2500" dirty="0" smtClean="0">
                <a:solidFill>
                  <a:srgbClr val="002060"/>
                </a:solidFill>
                <a:latin typeface="Comic Sans MS" pitchFamily="66" charset="0"/>
              </a:rPr>
              <a:t>Ідеї українізації армії належали не УЦР, а самостійникам на чолі з Міхновським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uk-UA" sz="2500" dirty="0" smtClean="0">
                <a:solidFill>
                  <a:srgbClr val="002060"/>
                </a:solidFill>
                <a:latin typeface="Comic Sans MS" pitchFamily="66" charset="0"/>
              </a:rPr>
              <a:t> Створення </a:t>
            </a:r>
            <a:r>
              <a:rPr lang="uk-UA" sz="2500" dirty="0" err="1" smtClean="0">
                <a:solidFill>
                  <a:srgbClr val="002060"/>
                </a:solidFill>
                <a:latin typeface="Comic Sans MS" pitchFamily="66" charset="0"/>
              </a:rPr>
              <a:t>“Українського</a:t>
            </a:r>
            <a:r>
              <a:rPr lang="uk-UA" sz="2500" dirty="0" smtClean="0">
                <a:solidFill>
                  <a:srgbClr val="002060"/>
                </a:solidFill>
                <a:latin typeface="Comic Sans MS" pitchFamily="66" charset="0"/>
              </a:rPr>
              <a:t> військового клубу імені гетьмана Павла </a:t>
            </a:r>
            <a:r>
              <a:rPr lang="uk-UA" sz="2500" dirty="0" err="1" smtClean="0">
                <a:solidFill>
                  <a:srgbClr val="002060"/>
                </a:solidFill>
                <a:latin typeface="Comic Sans MS" pitchFamily="66" charset="0"/>
              </a:rPr>
              <a:t>Полуботка”</a:t>
            </a:r>
            <a:endParaRPr lang="uk-UA" sz="25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uk-UA" sz="2500" dirty="0" smtClean="0">
                <a:solidFill>
                  <a:srgbClr val="002060"/>
                </a:solidFill>
                <a:latin typeface="Comic Sans MS" pitchFamily="66" charset="0"/>
              </a:rPr>
              <a:t>Перший Український з</a:t>
            </a:r>
            <a:r>
              <a:rPr lang="en-US" sz="2500" dirty="0" smtClean="0">
                <a:solidFill>
                  <a:srgbClr val="002060"/>
                </a:solidFill>
                <a:latin typeface="Comic Sans MS" pitchFamily="66" charset="0"/>
              </a:rPr>
              <a:t>’</a:t>
            </a:r>
            <a:r>
              <a:rPr lang="uk-UA" sz="2500" dirty="0" smtClean="0">
                <a:solidFill>
                  <a:srgbClr val="002060"/>
                </a:solidFill>
                <a:latin typeface="Comic Sans MS" pitchFamily="66" charset="0"/>
              </a:rPr>
              <a:t>їзд у Києві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uk-UA" sz="2500" dirty="0" smtClean="0">
                <a:solidFill>
                  <a:srgbClr val="002060"/>
                </a:solidFill>
                <a:latin typeface="Comic Sans MS" pitchFamily="66" charset="0"/>
              </a:rPr>
              <a:t>Створення перших підрозділів Вільного козацтва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itchFamily="2" charset="2"/>
              <a:buChar char="Ø"/>
            </a:pPr>
            <a:endParaRPr lang="ru-RU" sz="2500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i="1" dirty="0" smtClean="0">
                <a:solidFill>
                  <a:srgbClr val="0070C0"/>
                </a:solidFill>
                <a:latin typeface="Comic Sans MS" pitchFamily="66" charset="0"/>
              </a:rPr>
              <a:t>Загальноукраїнські пар</a:t>
            </a:r>
            <a:r>
              <a:rPr lang="uk-UA" sz="3600" b="1" dirty="0" smtClean="0">
                <a:solidFill>
                  <a:srgbClr val="0070C0"/>
                </a:solidFill>
                <a:latin typeface="Comic Sans MS" pitchFamily="66" charset="0"/>
              </a:rPr>
              <a:t>т</a:t>
            </a:r>
            <a:r>
              <a:rPr lang="uk-UA" sz="3600" b="1" i="1" dirty="0" smtClean="0">
                <a:solidFill>
                  <a:srgbClr val="0070C0"/>
                </a:solidFill>
                <a:latin typeface="Comic Sans MS" pitchFamily="66" charset="0"/>
              </a:rPr>
              <a:t>ій</a:t>
            </a:r>
            <a:endParaRPr lang="ru-RU" sz="3600" b="1" i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90600" y="1371600"/>
            <a:ext cx="8153400" cy="54864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2500" u="sng" dirty="0" smtClean="0">
                <a:solidFill>
                  <a:srgbClr val="002060"/>
                </a:solidFill>
                <a:latin typeface="Comic Sans MS" pitchFamily="66" charset="0"/>
              </a:rPr>
              <a:t>За автономію: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uk-UA" sz="2500" dirty="0" smtClean="0">
                <a:solidFill>
                  <a:srgbClr val="002060"/>
                </a:solidFill>
                <a:latin typeface="Comic Sans MS" pitchFamily="66" charset="0"/>
              </a:rPr>
              <a:t>УПСР – есери – М.Грушевський</a:t>
            </a:r>
            <a:endParaRPr lang="ru-RU" sz="25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uk-UA" sz="2500" dirty="0" smtClean="0">
                <a:solidFill>
                  <a:srgbClr val="002060"/>
                </a:solidFill>
                <a:latin typeface="Comic Sans MS" pitchFamily="66" charset="0"/>
              </a:rPr>
              <a:t>УСДРП – есдеки – Винниченко, Петлюра, Порш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uk-UA" sz="2500" dirty="0" smtClean="0">
                <a:solidFill>
                  <a:srgbClr val="002060"/>
                </a:solidFill>
                <a:latin typeface="Comic Sans MS" pitchFamily="66" charset="0"/>
              </a:rPr>
              <a:t>УПСФ – </a:t>
            </a:r>
            <a:r>
              <a:rPr lang="uk-UA" sz="2500" dirty="0" err="1" smtClean="0">
                <a:solidFill>
                  <a:srgbClr val="002060"/>
                </a:solidFill>
                <a:latin typeface="Comic Sans MS" pitchFamily="66" charset="0"/>
              </a:rPr>
              <a:t>есефи</a:t>
            </a:r>
            <a:r>
              <a:rPr lang="uk-UA" sz="2500" dirty="0" smtClean="0">
                <a:solidFill>
                  <a:srgbClr val="002060"/>
                </a:solidFill>
                <a:latin typeface="Comic Sans MS" pitchFamily="66" charset="0"/>
              </a:rPr>
              <a:t> – Дорошенко, Єфремов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2500" u="sng" dirty="0" smtClean="0">
                <a:solidFill>
                  <a:srgbClr val="002060"/>
                </a:solidFill>
                <a:latin typeface="Comic Sans MS" pitchFamily="66" charset="0"/>
              </a:rPr>
              <a:t>За незалежність: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uk-UA" sz="2500" dirty="0" smtClean="0">
                <a:solidFill>
                  <a:srgbClr val="002060"/>
                </a:solidFill>
                <a:latin typeface="Comic Sans MS" pitchFamily="66" charset="0"/>
              </a:rPr>
              <a:t>УДХП – хліборобська партія – брати </a:t>
            </a:r>
            <a:r>
              <a:rPr lang="uk-UA" sz="2500" dirty="0" err="1" smtClean="0">
                <a:solidFill>
                  <a:srgbClr val="002060"/>
                </a:solidFill>
                <a:latin typeface="Comic Sans MS" pitchFamily="66" charset="0"/>
              </a:rPr>
              <a:t>Шемети</a:t>
            </a:r>
            <a:r>
              <a:rPr lang="uk-UA" sz="2500" dirty="0" smtClean="0">
                <a:solidFill>
                  <a:srgbClr val="002060"/>
                </a:solidFill>
                <a:latin typeface="Comic Sans MS" pitchFamily="66" charset="0"/>
              </a:rPr>
              <a:t>, Боярський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uk-UA" sz="2500" dirty="0" smtClean="0">
                <a:solidFill>
                  <a:srgbClr val="002060"/>
                </a:solidFill>
                <a:latin typeface="Comic Sans MS" pitchFamily="66" charset="0"/>
              </a:rPr>
              <a:t>УПСС – соціалісти-самостійники – брати </a:t>
            </a:r>
            <a:r>
              <a:rPr lang="uk-UA" sz="2500" dirty="0" err="1" smtClean="0">
                <a:solidFill>
                  <a:srgbClr val="002060"/>
                </a:solidFill>
                <a:latin typeface="Comic Sans MS" pitchFamily="66" charset="0"/>
              </a:rPr>
              <a:t>Макаренки</a:t>
            </a:r>
            <a:endParaRPr lang="uk-UA" sz="2500" dirty="0" smtClean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i="1" dirty="0" smtClean="0">
                <a:solidFill>
                  <a:srgbClr val="0070C0"/>
                </a:solidFill>
                <a:latin typeface="Comic Sans MS" pitchFamily="66" charset="0"/>
              </a:rPr>
              <a:t>Загальноросійські пар</a:t>
            </a:r>
            <a:r>
              <a:rPr lang="uk-UA" sz="3600" b="1" dirty="0" smtClean="0">
                <a:solidFill>
                  <a:srgbClr val="0070C0"/>
                </a:solidFill>
                <a:latin typeface="Comic Sans MS" pitchFamily="66" charset="0"/>
              </a:rPr>
              <a:t>т</a:t>
            </a:r>
            <a:r>
              <a:rPr lang="uk-UA" sz="3600" b="1" i="1" dirty="0" smtClean="0">
                <a:solidFill>
                  <a:srgbClr val="0070C0"/>
                </a:solidFill>
                <a:latin typeface="Comic Sans MS" pitchFamily="66" charset="0"/>
              </a:rPr>
              <a:t>ії</a:t>
            </a:r>
            <a:endParaRPr lang="ru-RU" sz="3600" b="1" i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90600" y="1447800"/>
            <a:ext cx="8153400" cy="54102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uk-UA" sz="2600" dirty="0" smtClean="0">
                <a:solidFill>
                  <a:srgbClr val="002060"/>
                </a:solidFill>
                <a:latin typeface="Comic Sans MS" pitchFamily="66" charset="0"/>
              </a:rPr>
              <a:t>Чорносотенці – відновлення монархії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uk-UA" sz="2600" dirty="0" smtClean="0">
                <a:solidFill>
                  <a:srgbClr val="002060"/>
                </a:solidFill>
                <a:latin typeface="Comic Sans MS" pitchFamily="66" charset="0"/>
              </a:rPr>
              <a:t>Кадети – конституційна монархія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uk-UA" sz="2600" dirty="0" smtClean="0">
                <a:solidFill>
                  <a:srgbClr val="002060"/>
                </a:solidFill>
                <a:latin typeface="Comic Sans MS" pitchFamily="66" charset="0"/>
              </a:rPr>
              <a:t>Есери – не заперечували автономії України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uk-UA" sz="2600" dirty="0" smtClean="0">
                <a:solidFill>
                  <a:srgbClr val="002060"/>
                </a:solidFill>
                <a:latin typeface="Comic Sans MS" pitchFamily="66" charset="0"/>
              </a:rPr>
              <a:t>Більшовики (РСДРПБ) - не заперечували автономії України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uk-UA" sz="2600" dirty="0" smtClean="0">
                <a:solidFill>
                  <a:srgbClr val="002060"/>
                </a:solidFill>
                <a:latin typeface="Comic Sans MS" pitchFamily="66" charset="0"/>
              </a:rPr>
              <a:t>Меншовики (РСДРПМ) - заперечували автономію України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uk-UA" sz="2600" dirty="0" smtClean="0">
                <a:solidFill>
                  <a:srgbClr val="002060"/>
                </a:solidFill>
                <a:latin typeface="Comic Sans MS" pitchFamily="66" charset="0"/>
              </a:rPr>
              <a:t>Октябристи - заперечували автономію України</a:t>
            </a:r>
            <a:endParaRPr lang="ru-RU" sz="2600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i="1" dirty="0" smtClean="0">
                <a:solidFill>
                  <a:srgbClr val="0070C0"/>
                </a:solidFill>
                <a:latin typeface="Comic Sans MS" pitchFamily="66" charset="0"/>
              </a:rPr>
              <a:t>Мета і вимоги </a:t>
            </a:r>
            <a:r>
              <a:rPr lang="uk-UA" sz="3600" b="1" i="1" dirty="0" err="1" smtClean="0">
                <a:solidFill>
                  <a:srgbClr val="0070C0"/>
                </a:solidFill>
                <a:latin typeface="Comic Sans MS" pitchFamily="66" charset="0"/>
              </a:rPr>
              <a:t>Укр.революції</a:t>
            </a:r>
            <a:endParaRPr lang="ru-RU" sz="3600" b="1" i="1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2800" u="sng" dirty="0" smtClean="0">
                <a:solidFill>
                  <a:srgbClr val="002060"/>
                </a:solidFill>
                <a:latin typeface="Comic Sans MS" pitchFamily="66" charset="0"/>
              </a:rPr>
              <a:t>Мета:</a:t>
            </a:r>
            <a:r>
              <a:rPr lang="uk-UA" sz="2800" dirty="0" smtClean="0">
                <a:solidFill>
                  <a:srgbClr val="002060"/>
                </a:solidFill>
                <a:latin typeface="Comic Sans MS" pitchFamily="66" charset="0"/>
              </a:rPr>
              <a:t> Здобуття автономії, як першого кроку до незалежності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2800" u="sng" dirty="0" smtClean="0">
                <a:solidFill>
                  <a:srgbClr val="002060"/>
                </a:solidFill>
                <a:latin typeface="Comic Sans MS" pitchFamily="66" charset="0"/>
              </a:rPr>
              <a:t>Вимоги</a:t>
            </a:r>
            <a:r>
              <a:rPr lang="uk-UA" sz="2800" dirty="0" smtClean="0">
                <a:solidFill>
                  <a:srgbClr val="002060"/>
                </a:solidFill>
                <a:latin typeface="Comic Sans MS" pitchFamily="66" charset="0"/>
              </a:rPr>
              <a:t>: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2800" dirty="0" smtClean="0">
                <a:solidFill>
                  <a:srgbClr val="002060"/>
                </a:solidFill>
                <a:latin typeface="Comic Sans MS" pitchFamily="66" charset="0"/>
              </a:rPr>
              <a:t>1. Ліквідація національного гніту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2800" dirty="0" smtClean="0">
                <a:solidFill>
                  <a:srgbClr val="002060"/>
                </a:solidFill>
                <a:latin typeface="Comic Sans MS" pitchFamily="66" charset="0"/>
              </a:rPr>
              <a:t>2. Рівноправність націй</a:t>
            </a:r>
          </a:p>
          <a:p>
            <a:pPr>
              <a:lnSpc>
                <a:spcPct val="150000"/>
              </a:lnSpc>
              <a:spcBef>
                <a:spcPts val="0"/>
              </a:spcBef>
              <a:buNone/>
            </a:pPr>
            <a:r>
              <a:rPr lang="uk-UA" sz="2800" dirty="0" smtClean="0">
                <a:solidFill>
                  <a:srgbClr val="002060"/>
                </a:solidFill>
                <a:latin typeface="Comic Sans MS" pitchFamily="66" charset="0"/>
              </a:rPr>
              <a:t>3. Рівний розвиток української мови та культури</a:t>
            </a:r>
            <a:endParaRPr lang="ru-RU" sz="2800" dirty="0">
              <a:solidFill>
                <a:srgbClr val="00206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124</TotalTime>
  <Words>292</Words>
  <Application>Microsoft Office PowerPoint</Application>
  <PresentationFormat>Екран (4:3)</PresentationFormat>
  <Paragraphs>55</Paragraphs>
  <Slides>10</Slides>
  <Notes>2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8" baseType="lpstr">
      <vt:lpstr>Calibri</vt:lpstr>
      <vt:lpstr>Comic Sans MS</vt:lpstr>
      <vt:lpstr>Corbel</vt:lpstr>
      <vt:lpstr>Gill Sans MT</vt:lpstr>
      <vt:lpstr>Verdana</vt:lpstr>
      <vt:lpstr>Wingdings</vt:lpstr>
      <vt:lpstr>Wingdings 2</vt:lpstr>
      <vt:lpstr>Солнцестояние</vt:lpstr>
      <vt:lpstr>Початок  Української Революції</vt:lpstr>
      <vt:lpstr>Причини Української Революції</vt:lpstr>
      <vt:lpstr>Передумови</vt:lpstr>
      <vt:lpstr>Лютнева революція</vt:lpstr>
      <vt:lpstr>Утворення УЦР</vt:lpstr>
      <vt:lpstr>Українізація армії</vt:lpstr>
      <vt:lpstr>Загальноукраїнські партій</vt:lpstr>
      <vt:lpstr>Загальноросійські партії</vt:lpstr>
      <vt:lpstr>Мета і вимоги Укр.революції</vt:lpstr>
      <vt:lpstr>Презентація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Початок  Української Революції</dc:title>
  <dc:creator>Гость</dc:creator>
  <cp:lastModifiedBy>Ружанська Камілла</cp:lastModifiedBy>
  <cp:revision>17</cp:revision>
  <dcterms:created xsi:type="dcterms:W3CDTF">2014-12-02T16:42:40Z</dcterms:created>
  <dcterms:modified xsi:type="dcterms:W3CDTF">2014-12-02T19:51:48Z</dcterms:modified>
</cp:coreProperties>
</file>