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5" r:id="rId6"/>
    <p:sldId id="259" r:id="rId7"/>
    <p:sldId id="291" r:id="rId8"/>
    <p:sldId id="288" r:id="rId9"/>
    <p:sldId id="289" r:id="rId10"/>
    <p:sldId id="295" r:id="rId11"/>
    <p:sldId id="296" r:id="rId12"/>
    <p:sldId id="290" r:id="rId13"/>
    <p:sldId id="297" r:id="rId14"/>
    <p:sldId id="292" r:id="rId15"/>
    <p:sldId id="293" r:id="rId16"/>
    <p:sldId id="298" r:id="rId17"/>
    <p:sldId id="294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82A4-EE13-4D69-8DC6-9962026256DC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89A6-0BF9-4896-AF5D-19E77CDCE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E0DF-08BB-41E7-9002-772192B23A90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3FD54-0AA4-418F-A54F-C07DF928A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992E-1B22-4788-8117-CFDC323D9A6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707E-9057-4904-9490-176779D4D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86F87-89F9-42F2-8D84-36DCF2906FE3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654D5-15DA-46A0-A189-E27EBBA22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B1720-50FF-4987-A39C-AFB65E11A06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DAFD-A0B6-4AD7-BCD0-37FDD68A7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74A28-AA87-4749-88B7-EDF76EAB66B9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6C3A-A5A4-47B5-A765-9DF0A0202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D4D3-AB1A-4FA5-A65F-516BA8DC5FF0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4A680-137D-4927-B13E-4BB57DC20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4D64-E92F-4D53-B061-19A22CC911F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D5F99-435D-4646-B045-857C3AF08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248E-F58D-4C05-A54C-CB231C96240D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5FE44-01FB-44A0-BF1D-C20ED77157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634F-8058-45BE-9059-B9F94B8A3ABA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256D-42F4-4F85-801C-E88DBDA54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1937-53D7-4534-A35D-E0094FBA1576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68BCB-BD69-436C-AAEA-F49BCA076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896AA3-CFB9-4518-A954-17B85576EE38}" type="datetimeFigureOut">
              <a:rPr lang="ru-RU"/>
              <a:pPr>
                <a:defRPr/>
              </a:pPr>
              <a:t>21.04.2012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5CEB24-6210-4502-8034-0D594416F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793" y="3501008"/>
            <a:ext cx="8458200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Початок першої світової війни. Україна в геополітичних планах країн </a:t>
            </a:r>
            <a:r>
              <a:rPr lang="uk-UA" dirty="0" err="1" smtClean="0"/>
              <a:t>антанти</a:t>
            </a:r>
            <a:r>
              <a:rPr lang="uk-UA" dirty="0" smtClean="0"/>
              <a:t> та троїстого союзу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Плани сторін щодо 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u="sng" dirty="0" smtClean="0"/>
              <a:t>ПЛАНИ </a:t>
            </a:r>
            <a:r>
              <a:rPr lang="ru-RU" b="1" i="1" u="sng" dirty="0" err="1" smtClean="0"/>
              <a:t>Росії</a:t>
            </a:r>
            <a:r>
              <a:rPr lang="ru-RU" b="1" i="1" u="sng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земель: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  </a:t>
            </a:r>
            <a:r>
              <a:rPr lang="ru-RU" dirty="0" err="1" smtClean="0"/>
              <a:t>приєднати</a:t>
            </a:r>
            <a:r>
              <a:rPr lang="ru-RU" dirty="0" smtClean="0"/>
              <a:t> </a:t>
            </a:r>
            <a:r>
              <a:rPr lang="ru-RU" dirty="0" err="1"/>
              <a:t>Східну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Галичину</a:t>
            </a:r>
            <a:r>
              <a:rPr lang="ru-RU" dirty="0"/>
              <a:t>, </a:t>
            </a:r>
            <a:r>
              <a:rPr lang="ru-RU" dirty="0" err="1"/>
              <a:t>Північну</a:t>
            </a:r>
            <a:r>
              <a:rPr lang="ru-RU" dirty="0"/>
              <a:t> </a:t>
            </a:r>
            <a:r>
              <a:rPr lang="ru-RU" dirty="0" err="1"/>
              <a:t>Буковину</a:t>
            </a:r>
            <a:r>
              <a:rPr lang="ru-RU" dirty="0"/>
              <a:t> та «</a:t>
            </a:r>
            <a:r>
              <a:rPr lang="ru-RU" dirty="0" err="1" smtClean="0"/>
              <a:t>Карпатську</a:t>
            </a:r>
            <a:r>
              <a:rPr lang="ru-RU" dirty="0" smtClean="0"/>
              <a:t> </a:t>
            </a:r>
            <a:r>
              <a:rPr lang="ru-RU" dirty="0"/>
              <a:t>Русь» (</a:t>
            </a:r>
            <a:r>
              <a:rPr lang="ru-RU" dirty="0" err="1"/>
              <a:t>Закарпаття</a:t>
            </a:r>
            <a:r>
              <a:rPr lang="ru-RU" dirty="0" smtClean="0"/>
              <a:t>);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   </a:t>
            </a:r>
            <a:r>
              <a:rPr lang="ru-RU" dirty="0" err="1"/>
              <a:t>Російський</a:t>
            </a:r>
            <a:r>
              <a:rPr lang="ru-RU" dirty="0"/>
              <a:t> </a:t>
            </a:r>
            <a:r>
              <a:rPr lang="ru-RU" dirty="0" smtClean="0"/>
              <a:t> уряд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моральне</a:t>
            </a:r>
            <a:r>
              <a:rPr lang="ru-RU" dirty="0"/>
              <a:t> право </a:t>
            </a:r>
            <a:r>
              <a:rPr lang="ru-RU" dirty="0" smtClean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перед </a:t>
            </a:r>
            <a:r>
              <a:rPr lang="ru-RU" dirty="0" err="1" smtClean="0"/>
              <a:t>слов’янськими</a:t>
            </a:r>
            <a:r>
              <a:rPr lang="ru-RU" dirty="0" smtClean="0"/>
              <a:t> </a:t>
            </a:r>
            <a:r>
              <a:rPr lang="ru-RU" dirty="0"/>
              <a:t>народами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 smtClean="0"/>
              <a:t>інтереси</a:t>
            </a:r>
            <a:r>
              <a:rPr lang="ru-RU" dirty="0"/>
              <a:t>. 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/>
              <a:t>ж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гаслом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«</a:t>
            </a:r>
            <a:r>
              <a:rPr lang="ru-RU" dirty="0" err="1"/>
              <a:t>єдинокровних</a:t>
            </a:r>
            <a:r>
              <a:rPr lang="ru-RU" dirty="0"/>
              <a:t> </a:t>
            </a:r>
            <a:r>
              <a:rPr lang="ru-RU" dirty="0" err="1" smtClean="0"/>
              <a:t>братів-русинів</a:t>
            </a:r>
            <a:r>
              <a:rPr lang="ru-RU" dirty="0"/>
              <a:t>» </a:t>
            </a:r>
            <a:r>
              <a:rPr lang="ru-RU" dirty="0" err="1"/>
              <a:t>планувалося</a:t>
            </a:r>
            <a:r>
              <a:rPr lang="ru-RU" dirty="0"/>
              <a:t> </a:t>
            </a:r>
            <a:r>
              <a:rPr lang="ru-RU" dirty="0" err="1"/>
              <a:t>відсунути</a:t>
            </a:r>
            <a:r>
              <a:rPr lang="ru-RU" dirty="0"/>
              <a:t> </a:t>
            </a:r>
            <a:r>
              <a:rPr lang="ru-RU" dirty="0" err="1"/>
              <a:t>кордони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 до </a:t>
            </a:r>
            <a:r>
              <a:rPr lang="ru-RU" dirty="0" err="1" smtClean="0"/>
              <a:t>карпатських</a:t>
            </a:r>
            <a:r>
              <a:rPr lang="ru-RU" dirty="0" smtClean="0"/>
              <a:t> </a:t>
            </a:r>
            <a:r>
              <a:rPr lang="ru-RU" dirty="0" err="1"/>
              <a:t>перевалів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u="sng" dirty="0" smtClean="0"/>
              <a:t>ПЛАНИ </a:t>
            </a:r>
            <a:r>
              <a:rPr lang="ru-RU" b="1" i="1" u="sng" dirty="0" err="1" smtClean="0"/>
              <a:t>Німеччини</a:t>
            </a:r>
            <a:r>
              <a:rPr lang="ru-RU" b="1" i="1" u="sng" dirty="0" smtClean="0"/>
              <a:t>: 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err="1" smtClean="0"/>
              <a:t>розчленування</a:t>
            </a:r>
            <a:r>
              <a:rPr lang="ru-RU" dirty="0" smtClean="0"/>
              <a:t> </a:t>
            </a:r>
            <a:r>
              <a:rPr lang="ru-RU" dirty="0" err="1"/>
              <a:t>Росії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загарбання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Білорусі</a:t>
            </a:r>
            <a:r>
              <a:rPr lang="ru-RU" dirty="0"/>
              <a:t>,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 smtClean="0"/>
              <a:t>прибалтійських</a:t>
            </a:r>
            <a:r>
              <a:rPr lang="ru-RU" dirty="0" smtClean="0"/>
              <a:t> </a:t>
            </a:r>
            <a:r>
              <a:rPr lang="ru-RU" dirty="0" err="1"/>
              <a:t>губерній</a:t>
            </a:r>
            <a:r>
              <a:rPr lang="ru-RU" dirty="0"/>
              <a:t> для </a:t>
            </a:r>
            <a:r>
              <a:rPr lang="ru-RU" dirty="0" err="1"/>
              <a:t>розселення</a:t>
            </a:r>
            <a:r>
              <a:rPr lang="ru-RU" dirty="0"/>
              <a:t> там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 smtClean="0"/>
              <a:t>колоністів</a:t>
            </a:r>
            <a:r>
              <a:rPr lang="ru-RU" dirty="0" smtClean="0"/>
              <a:t>; 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/>
              <a:t>о</a:t>
            </a:r>
            <a:r>
              <a:rPr lang="uk-UA" dirty="0" smtClean="0"/>
              <a:t>собливий інтерес виявляла щодо захоплення Донбасу, Одеси, Криму, </a:t>
            </a:r>
            <a:r>
              <a:rPr lang="uk-UA" dirty="0" err="1" smtClean="0"/>
              <a:t>Приазов»я</a:t>
            </a:r>
            <a:r>
              <a:rPr lang="uk-UA" dirty="0" smtClean="0"/>
              <a:t>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Приєднання українських земель до </a:t>
            </a:r>
            <a:r>
              <a:rPr lang="uk-UA" dirty="0" err="1" smtClean="0"/>
              <a:t>Великогерманської</a:t>
            </a:r>
            <a:r>
              <a:rPr lang="uk-UA" dirty="0" smtClean="0"/>
              <a:t> світової імперії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Плани щодо </a:t>
            </a:r>
            <a:r>
              <a:rPr lang="uk-UA" dirty="0" err="1" smtClean="0"/>
              <a:t>україни</a:t>
            </a:r>
            <a:endParaRPr lang="ru-RU" dirty="0"/>
          </a:p>
        </p:txBody>
      </p:sp>
      <p:sp>
        <p:nvSpPr>
          <p:cNvPr id="23554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smtClean="0"/>
              <a:t>Австро-Угорщина</a:t>
            </a:r>
            <a:r>
              <a:rPr lang="ru-RU" smtClean="0"/>
              <a:t> не тільки не допускала можливості втратити регіони, на які претендувала Росія, – вона прагнула власного територіального розширення за рахунок Волині та Поділля.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44450"/>
            <a:ext cx="9112250" cy="681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27088" y="476250"/>
            <a:ext cx="74898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Течії в українському національному русі з початком І світової війни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950" y="2420938"/>
            <a:ext cx="3743325" cy="1223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Українські партії та організації, які підтримали царський уряд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64163" y="2420938"/>
            <a:ext cx="3671887" cy="1223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Українські партії та організації, які підтримали кайзерівську Німеччину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55875" y="4437063"/>
            <a:ext cx="4319588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Українські партії та організації, які відстоювали український шлях розвитку країни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Союз визволення України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779838" y="1600200"/>
            <a:ext cx="5211762" cy="47244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4 </a:t>
            </a:r>
            <a:r>
              <a:rPr lang="ru-RU" dirty="0" err="1"/>
              <a:t>серпня</a:t>
            </a:r>
            <a:r>
              <a:rPr lang="ru-RU" dirty="0"/>
              <a:t> 1914 р. з </a:t>
            </a:r>
            <a:r>
              <a:rPr lang="ru-RU" dirty="0" err="1"/>
              <a:t>ініціативи</a:t>
            </a:r>
            <a:r>
              <a:rPr lang="ru-RU" dirty="0"/>
              <a:t> А. Жука у </a:t>
            </a:r>
            <a:r>
              <a:rPr lang="ru-RU" dirty="0" err="1"/>
              <a:t>Львові</a:t>
            </a:r>
            <a:r>
              <a:rPr lang="ru-RU" dirty="0"/>
              <a:t> </a:t>
            </a:r>
            <a:r>
              <a:rPr lang="ru-RU" dirty="0" err="1"/>
              <a:t>відбулася</a:t>
            </a:r>
            <a:r>
              <a:rPr lang="ru-RU" dirty="0"/>
              <a:t> </a:t>
            </a:r>
            <a:r>
              <a:rPr lang="ru-RU" dirty="0" err="1"/>
              <a:t>нарада</a:t>
            </a:r>
            <a:r>
              <a:rPr lang="ru-RU" dirty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Наддніпрянської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узяли</a:t>
            </a:r>
            <a:r>
              <a:rPr lang="ru-RU" dirty="0"/>
              <a:t> участь Д. Донцов, О. </a:t>
            </a:r>
            <a:r>
              <a:rPr lang="ru-RU" dirty="0" err="1" smtClean="0"/>
              <a:t>Назарук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.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smtClean="0"/>
              <a:t>Союзу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/>
              <a:t>(СВУ),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уособлювати</a:t>
            </a:r>
            <a:r>
              <a:rPr lang="ru-RU" dirty="0"/>
              <a:t> </a:t>
            </a:r>
            <a:r>
              <a:rPr lang="ru-RU" dirty="0" err="1"/>
              <a:t>безпартійну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репрезентацію</a:t>
            </a:r>
            <a:r>
              <a:rPr lang="ru-RU" dirty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Східної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Головою </a:t>
            </a:r>
            <a:r>
              <a:rPr lang="ru-RU" dirty="0"/>
              <a:t>СВУ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обрано</a:t>
            </a:r>
            <a:r>
              <a:rPr lang="ru-RU" dirty="0"/>
              <a:t> Д. Донцова.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1516063"/>
            <a:ext cx="3384550" cy="43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6"/>
          <p:cNvSpPr txBox="1">
            <a:spLocks noChangeArrowheads="1"/>
          </p:cNvSpPr>
          <p:nvPr/>
        </p:nvSpPr>
        <p:spPr bwMode="auto">
          <a:xfrm>
            <a:off x="468313" y="6092825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Дмитро Донцов</a:t>
            </a:r>
            <a:endParaRPr lang="ru-RU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Головна українська рада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 У перших числах </a:t>
            </a:r>
            <a:r>
              <a:rPr lang="ru-RU" dirty="0" err="1"/>
              <a:t>серпня</a:t>
            </a:r>
            <a:r>
              <a:rPr lang="ru-RU" dirty="0"/>
              <a:t> 1914 р.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національно-демократичної</a:t>
            </a:r>
            <a:r>
              <a:rPr lang="ru-RU" dirty="0"/>
              <a:t>, </a:t>
            </a:r>
            <a:r>
              <a:rPr lang="ru-RU" dirty="0" err="1"/>
              <a:t>Радикальної</a:t>
            </a:r>
            <a:r>
              <a:rPr lang="ru-RU" dirty="0"/>
              <a:t> й </a:t>
            </a:r>
            <a:r>
              <a:rPr lang="ru-RU" dirty="0" err="1" smtClean="0"/>
              <a:t>Соціал-демократичної</a:t>
            </a:r>
            <a:r>
              <a:rPr lang="ru-RU" dirty="0" smtClean="0"/>
              <a:t> </a:t>
            </a:r>
            <a:r>
              <a:rPr lang="ru-RU" dirty="0" err="1"/>
              <a:t>партій</a:t>
            </a:r>
            <a:r>
              <a:rPr lang="ru-RU" dirty="0"/>
              <a:t> створили у </a:t>
            </a:r>
            <a:r>
              <a:rPr lang="ru-RU" dirty="0" err="1"/>
              <a:t>Львові</a:t>
            </a:r>
            <a:r>
              <a:rPr lang="ru-RU" dirty="0"/>
              <a:t> Головну </a:t>
            </a:r>
            <a:r>
              <a:rPr lang="ru-RU" dirty="0" err="1"/>
              <a:t>українську</a:t>
            </a:r>
            <a:r>
              <a:rPr lang="ru-RU" dirty="0"/>
              <a:t> раду (ГУР),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/>
              <a:t>мала </a:t>
            </a:r>
            <a:r>
              <a:rPr lang="ru-RU" dirty="0" err="1"/>
              <a:t>перебрати</a:t>
            </a:r>
            <a:r>
              <a:rPr lang="ru-RU" dirty="0"/>
              <a:t> на себе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представницького</a:t>
            </a:r>
            <a:r>
              <a:rPr lang="ru-RU" dirty="0"/>
              <a:t> органу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краю.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Очолив</a:t>
            </a:r>
            <a:r>
              <a:rPr lang="ru-RU" dirty="0" smtClean="0"/>
              <a:t> ГУР  К</a:t>
            </a:r>
            <a:r>
              <a:rPr lang="ru-RU" dirty="0"/>
              <a:t>. </a:t>
            </a:r>
            <a:r>
              <a:rPr lang="ru-RU" dirty="0" err="1"/>
              <a:t>Левицький</a:t>
            </a:r>
            <a:endParaRPr lang="ru-RU" dirty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" y="1268413"/>
            <a:ext cx="3705225" cy="469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1069975" y="6021388"/>
            <a:ext cx="2232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Кость Левицький</a:t>
            </a:r>
            <a:endParaRPr lang="ru-RU"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Програмові засади СВУ та ГУР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i="1" u="sng" dirty="0" smtClean="0"/>
              <a:t>СВУ: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Утворення самостійної Української держави;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Утвердження демократичного устрою, надання рівних прав і свобод представникам усіх національностей;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Співпраця з урядами </a:t>
            </a:r>
            <a:r>
              <a:rPr lang="uk-UA" dirty="0"/>
              <a:t>Н</a:t>
            </a:r>
            <a:r>
              <a:rPr lang="uk-UA" dirty="0" smtClean="0"/>
              <a:t>імеччини та </a:t>
            </a:r>
            <a:r>
              <a:rPr lang="uk-UA" dirty="0" err="1"/>
              <a:t>А</a:t>
            </a:r>
            <a:r>
              <a:rPr lang="uk-UA" dirty="0" err="1" smtClean="0"/>
              <a:t>встро</a:t>
            </a:r>
            <a:r>
              <a:rPr lang="uk-UA" dirty="0" smtClean="0"/>
              <a:t> - Угорщини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i="1" u="sng" dirty="0" smtClean="0"/>
              <a:t>ГУР: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Виступали за утворення незалежної Української держави.</a:t>
            </a:r>
            <a:endParaRPr lang="ru-RU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Посідали антиросійську позицію;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Підтримка австрійського уряду у війні;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Активна участь у формуванні військових підрозділів УСС;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Українські січові стрільці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Г</a:t>
            </a:r>
            <a:r>
              <a:rPr lang="ru-RU" dirty="0" err="1" smtClean="0"/>
              <a:t>оловна</a:t>
            </a:r>
            <a:r>
              <a:rPr lang="ru-RU" dirty="0" smtClean="0"/>
              <a:t> </a:t>
            </a:r>
            <a:r>
              <a:rPr lang="ru-RU" dirty="0" err="1"/>
              <a:t>Українська</a:t>
            </a:r>
            <a:r>
              <a:rPr lang="ru-RU" dirty="0"/>
              <a:t> Рада почала переговори з </a:t>
            </a:r>
            <a:r>
              <a:rPr lang="ru-RU" dirty="0" err="1"/>
              <a:t>габсбурзьким</a:t>
            </a:r>
            <a:r>
              <a:rPr lang="ru-RU" dirty="0"/>
              <a:t> урядом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національ</a:t>
            </a:r>
            <a:r>
              <a:rPr lang="ru-RU" dirty="0"/>
              <a:t> </a:t>
            </a:r>
            <a:r>
              <a:rPr lang="ru-RU" dirty="0" err="1"/>
              <a:t>ного</a:t>
            </a:r>
            <a:r>
              <a:rPr lang="ru-RU" dirty="0"/>
              <a:t> </a:t>
            </a:r>
            <a:r>
              <a:rPr lang="ru-RU" dirty="0" err="1"/>
              <a:t>збройного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з </a:t>
            </a:r>
            <a:r>
              <a:rPr lang="ru-RU" dirty="0" err="1"/>
              <a:t>українців</a:t>
            </a:r>
            <a:r>
              <a:rPr lang="ru-RU" dirty="0"/>
              <a:t>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/>
              <a:t>серпня</a:t>
            </a:r>
            <a:r>
              <a:rPr lang="ru-RU" dirty="0"/>
              <a:t> </a:t>
            </a:r>
            <a:r>
              <a:rPr lang="ru-RU" dirty="0" err="1"/>
              <a:t>Відень</a:t>
            </a:r>
            <a:r>
              <a:rPr lang="ru-RU" dirty="0"/>
              <a:t> </a:t>
            </a:r>
            <a:r>
              <a:rPr lang="ru-RU" dirty="0" err="1"/>
              <a:t>ухвалив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йшлося</a:t>
            </a:r>
            <a:r>
              <a:rPr lang="ru-RU" dirty="0"/>
              <a:t> про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/>
              <a:t>легіон</a:t>
            </a:r>
            <a:r>
              <a:rPr lang="ru-RU" dirty="0"/>
              <a:t>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До </a:t>
            </a:r>
            <a:r>
              <a:rPr lang="ru-RU" dirty="0" err="1"/>
              <a:t>легіону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січових</a:t>
            </a:r>
            <a:r>
              <a:rPr lang="ru-RU" dirty="0"/>
              <a:t> </a:t>
            </a:r>
            <a:r>
              <a:rPr lang="ru-RU" dirty="0" err="1"/>
              <a:t>стрільців</a:t>
            </a:r>
            <a:r>
              <a:rPr lang="ru-RU" dirty="0"/>
              <a:t> </a:t>
            </a:r>
            <a:r>
              <a:rPr lang="ru-RU" dirty="0" smtClean="0"/>
              <a:t> (УСС</a:t>
            </a:r>
            <a:r>
              <a:rPr lang="ru-RU" dirty="0"/>
              <a:t>) </a:t>
            </a:r>
            <a:r>
              <a:rPr lang="ru-RU" dirty="0" err="1"/>
              <a:t>увійшли</a:t>
            </a:r>
            <a:r>
              <a:rPr lang="ru-RU" dirty="0"/>
              <a:t> 10 </a:t>
            </a:r>
            <a:r>
              <a:rPr lang="ru-RU" dirty="0" err="1"/>
              <a:t>сотень</a:t>
            </a:r>
            <a:r>
              <a:rPr lang="ru-RU" dirty="0"/>
              <a:t> по 250 </a:t>
            </a:r>
            <a:r>
              <a:rPr lang="ru-RU" dirty="0" err="1"/>
              <a:t>вояків</a:t>
            </a:r>
            <a:r>
              <a:rPr lang="ru-RU" dirty="0"/>
              <a:t>. З них 2 </a:t>
            </a:r>
            <a:r>
              <a:rPr lang="ru-RU" dirty="0" err="1"/>
              <a:t>сотні</a:t>
            </a:r>
            <a:r>
              <a:rPr lang="ru-RU" dirty="0"/>
              <a:t> як резерв </a:t>
            </a:r>
            <a:r>
              <a:rPr lang="ru-RU" dirty="0" err="1" smtClean="0"/>
              <a:t>дислокулися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Закарпатті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командою Г. </a:t>
            </a:r>
            <a:r>
              <a:rPr lang="ru-RU" dirty="0" err="1"/>
              <a:t>Коссака</a:t>
            </a:r>
            <a:r>
              <a:rPr lang="ru-RU" dirty="0"/>
              <a:t>.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88" y="1557338"/>
            <a:ext cx="46132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еліта</a:t>
            </a:r>
            <a:r>
              <a:rPr lang="ru-RU" dirty="0"/>
              <a:t> </a:t>
            </a:r>
            <a:r>
              <a:rPr lang="ru-RU" dirty="0" err="1"/>
              <a:t>українства</a:t>
            </a:r>
            <a:r>
              <a:rPr lang="ru-RU" dirty="0"/>
              <a:t> </a:t>
            </a:r>
            <a:r>
              <a:rPr lang="ru-RU" dirty="0" smtClean="0"/>
              <a:t>мала </a:t>
            </a:r>
            <a:r>
              <a:rPr lang="ru-RU" dirty="0" err="1"/>
              <a:t>різні</a:t>
            </a:r>
            <a:r>
              <a:rPr lang="ru-RU" dirty="0"/>
              <a:t> погляди </a:t>
            </a:r>
            <a:r>
              <a:rPr lang="ru-RU" dirty="0" smtClean="0"/>
              <a:t>на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подіях</a:t>
            </a:r>
            <a:r>
              <a:rPr lang="ru-RU" dirty="0" smtClean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/>
              <a:t>«</a:t>
            </a:r>
            <a:r>
              <a:rPr lang="ru-RU" b="1" i="1" dirty="0" err="1"/>
              <a:t>Війна</a:t>
            </a:r>
            <a:r>
              <a:rPr lang="ru-RU" b="1" i="1" dirty="0"/>
              <a:t> </a:t>
            </a:r>
            <a:r>
              <a:rPr lang="ru-RU" b="1" i="1" dirty="0" err="1"/>
              <a:t>докорінно</a:t>
            </a:r>
            <a:r>
              <a:rPr lang="ru-RU" b="1" i="1" dirty="0"/>
              <a:t> </a:t>
            </a:r>
            <a:r>
              <a:rPr lang="ru-RU" b="1" i="1" dirty="0" err="1"/>
              <a:t>змінила</a:t>
            </a:r>
            <a:r>
              <a:rPr lang="ru-RU" b="1" i="1" dirty="0"/>
              <a:t> </a:t>
            </a:r>
            <a:r>
              <a:rPr lang="ru-RU" b="1" i="1" dirty="0" err="1"/>
              <a:t>національно-політичну</a:t>
            </a:r>
            <a:r>
              <a:rPr lang="ru-RU" b="1" i="1" dirty="0"/>
              <a:t> </a:t>
            </a:r>
            <a:r>
              <a:rPr lang="ru-RU" b="1" i="1" dirty="0" err="1"/>
              <a:t>ситуацію</a:t>
            </a:r>
            <a:r>
              <a:rPr lang="ru-RU" b="1" i="1" dirty="0"/>
              <a:t> для </a:t>
            </a:r>
            <a:r>
              <a:rPr lang="ru-RU" b="1" i="1" dirty="0" err="1"/>
              <a:t>українців</a:t>
            </a:r>
            <a:r>
              <a:rPr lang="ru-RU" b="1" i="1" dirty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/>
              <a:t>опинилися</a:t>
            </a:r>
            <a:r>
              <a:rPr lang="ru-RU" b="1" i="1" dirty="0"/>
              <a:t> </a:t>
            </a:r>
            <a:r>
              <a:rPr lang="ru-RU" b="1" i="1" dirty="0" err="1"/>
              <a:t>між</a:t>
            </a:r>
            <a:r>
              <a:rPr lang="ru-RU" b="1" i="1" dirty="0"/>
              <a:t> </a:t>
            </a:r>
            <a:r>
              <a:rPr lang="ru-RU" b="1" i="1" dirty="0" err="1"/>
              <a:t>двома</a:t>
            </a:r>
            <a:r>
              <a:rPr lang="ru-RU" b="1" i="1" dirty="0"/>
              <a:t> </a:t>
            </a:r>
            <a:r>
              <a:rPr lang="ru-RU" b="1" i="1" dirty="0" err="1"/>
              <a:t>ворогуючими</a:t>
            </a:r>
            <a:r>
              <a:rPr lang="ru-RU" b="1" i="1" dirty="0"/>
              <a:t> </a:t>
            </a:r>
            <a:r>
              <a:rPr lang="ru-RU" b="1" i="1" dirty="0" err="1"/>
              <a:t>країнами</a:t>
            </a:r>
            <a:r>
              <a:rPr lang="ru-RU" b="1" i="1" dirty="0"/>
              <a:t>. </a:t>
            </a:r>
            <a:r>
              <a:rPr lang="ru-RU" b="1" i="1" dirty="0" err="1"/>
              <a:t>Тепер</a:t>
            </a:r>
            <a:r>
              <a:rPr lang="ru-RU" b="1" i="1" dirty="0"/>
              <a:t> </a:t>
            </a:r>
            <a:r>
              <a:rPr lang="ru-RU" b="1" i="1" dirty="0" err="1"/>
              <a:t>змагання</a:t>
            </a:r>
            <a:r>
              <a:rPr lang="ru-RU" b="1" i="1" dirty="0"/>
              <a:t> за </a:t>
            </a:r>
            <a:r>
              <a:rPr lang="ru-RU" b="1" i="1" dirty="0" err="1" smtClean="0"/>
              <a:t>українську</a:t>
            </a:r>
            <a:r>
              <a:rPr lang="ru-RU" b="1" i="1" dirty="0" smtClean="0"/>
              <a:t> </a:t>
            </a:r>
            <a:r>
              <a:rPr lang="ru-RU" b="1" i="1" dirty="0" err="1"/>
              <a:t>державність</a:t>
            </a:r>
            <a:r>
              <a:rPr lang="ru-RU" b="1" i="1" dirty="0"/>
              <a:t> переходило </a:t>
            </a:r>
            <a:r>
              <a:rPr lang="ru-RU" b="1" i="1" dirty="0" err="1"/>
              <a:t>із</a:t>
            </a:r>
            <a:r>
              <a:rPr lang="ru-RU" b="1" i="1" dirty="0"/>
              <a:t> </a:t>
            </a:r>
            <a:r>
              <a:rPr lang="ru-RU" b="1" i="1" dirty="0" err="1"/>
              <a:t>загальнотеоретичної</a:t>
            </a:r>
            <a:r>
              <a:rPr lang="ru-RU" b="1" i="1" dirty="0"/>
              <a:t> у конкретно-</a:t>
            </a:r>
            <a:r>
              <a:rPr lang="ru-RU" b="1" i="1" dirty="0" err="1"/>
              <a:t>політичну</a:t>
            </a:r>
            <a:r>
              <a:rPr lang="ru-RU" b="1" i="1" dirty="0"/>
              <a:t> </a:t>
            </a:r>
            <a:r>
              <a:rPr lang="ru-RU" b="1" i="1" dirty="0" err="1" smtClean="0"/>
              <a:t>площину</a:t>
            </a:r>
            <a:r>
              <a:rPr lang="ru-RU" b="1" i="1" dirty="0"/>
              <a:t>». </a:t>
            </a:r>
            <a:r>
              <a:rPr lang="ru-RU" dirty="0"/>
              <a:t>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розумієте</a:t>
            </a:r>
            <a:r>
              <a:rPr lang="ru-RU" dirty="0"/>
              <a:t> </a:t>
            </a:r>
            <a:r>
              <a:rPr lang="ru-RU" dirty="0" err="1"/>
              <a:t>вислів</a:t>
            </a:r>
            <a:r>
              <a:rPr lang="ru-RU" dirty="0"/>
              <a:t> «</a:t>
            </a:r>
            <a:r>
              <a:rPr lang="ru-RU" dirty="0" err="1"/>
              <a:t>змагання</a:t>
            </a:r>
            <a:r>
              <a:rPr lang="ru-RU" dirty="0"/>
              <a:t> за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державність</a:t>
            </a:r>
            <a:r>
              <a:rPr lang="ru-RU" dirty="0"/>
              <a:t> </a:t>
            </a:r>
            <a:r>
              <a:rPr lang="ru-RU" dirty="0" smtClean="0"/>
              <a:t>переходило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загальнотеоретичної</a:t>
            </a:r>
            <a:r>
              <a:rPr lang="ru-RU" dirty="0"/>
              <a:t> в конкретно-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площину</a:t>
            </a:r>
            <a:r>
              <a:rPr lang="ru-RU" dirty="0"/>
              <a:t>»?  </a:t>
            </a:r>
            <a:r>
              <a:rPr lang="ru-RU" dirty="0" err="1"/>
              <a:t>Оцініть</a:t>
            </a:r>
            <a:r>
              <a:rPr lang="ru-RU" dirty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/>
              <a:t>змін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в </a:t>
            </a:r>
            <a:r>
              <a:rPr lang="ru-RU" dirty="0" err="1"/>
              <a:t>національно-визвольному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з початком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Завдання уроку</a:t>
            </a:r>
            <a:endParaRPr lang="ru-RU" dirty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Розкрити плани Антанти та Троїстого союзу щодо України;</a:t>
            </a:r>
          </a:p>
          <a:p>
            <a:r>
              <a:rPr lang="uk-UA" smtClean="0"/>
              <a:t>Показати зміни в українському національному русі з початком І світової війни;</a:t>
            </a:r>
          </a:p>
          <a:p>
            <a:r>
              <a:rPr lang="uk-UA" smtClean="0"/>
              <a:t>Встановлювати причинно - наслідкові зв»язки, працювати з історичними джерелами, робити висновки та узагальнення;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5362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Україна в планах воюючих країн.</a:t>
            </a:r>
          </a:p>
          <a:p>
            <a:r>
              <a:rPr lang="uk-UA" smtClean="0"/>
              <a:t>Створення Союзу визволення України</a:t>
            </a:r>
          </a:p>
          <a:p>
            <a:r>
              <a:rPr lang="uk-UA" smtClean="0"/>
              <a:t>Заснування головної української ради.</a:t>
            </a:r>
          </a:p>
          <a:p>
            <a:r>
              <a:rPr lang="uk-UA" smtClean="0"/>
              <a:t>Формування Легіону Українських Січових стрільців.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Опорні поняття: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Перша світова війна;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Антанта;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Троїстий союз;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Головна українська рада;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Союз визволення України;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Українські січові стрільці.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Опорні дати: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 серпня 1914р. – утворення Головної української ради;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4 серпня 1914 р. – утворення Союзу визволення України;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6 серпня 1914р. – початок формування легіону Українських Січових Стрільців.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Проблемне завдання</a:t>
            </a: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Чому політична еліта українства мала різні погляди на місце України в подіях Першої світової війни?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Які </a:t>
            </a:r>
            <a:r>
              <a:rPr lang="uk-UA" dirty="0" err="1" smtClean="0"/>
              <a:t>воєнно</a:t>
            </a:r>
            <a:r>
              <a:rPr lang="uk-UA" dirty="0" smtClean="0"/>
              <a:t> – політичні блоки сформувалися в Європі наприкінці ХІХ – на початку ХХ століття?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rgbClr val="FF0000"/>
                </a:solidFill>
              </a:rPr>
              <a:t>Антанта, </a:t>
            </a:r>
            <a:r>
              <a:rPr lang="uk-UA" dirty="0">
                <a:solidFill>
                  <a:srgbClr val="FF0000"/>
                </a:solidFill>
              </a:rPr>
              <a:t>Т</a:t>
            </a:r>
            <a:r>
              <a:rPr lang="uk-UA" dirty="0" smtClean="0">
                <a:solidFill>
                  <a:srgbClr val="FF0000"/>
                </a:solidFill>
              </a:rPr>
              <a:t>роїстий союз.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tx1"/>
                </a:solidFill>
              </a:rPr>
              <a:t>Які країни входили до складу цих </a:t>
            </a:r>
            <a:r>
              <a:rPr lang="uk-UA" dirty="0" err="1" smtClean="0">
                <a:solidFill>
                  <a:schemeClr val="tx1"/>
                </a:solidFill>
              </a:rPr>
              <a:t>воєнно</a:t>
            </a:r>
            <a:r>
              <a:rPr lang="uk-UA" dirty="0" smtClean="0">
                <a:solidFill>
                  <a:schemeClr val="tx1"/>
                </a:solidFill>
              </a:rPr>
              <a:t> – політичних блоків?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rgbClr val="FF0000"/>
                </a:solidFill>
              </a:rPr>
              <a:t>Антанта – у складі Англії, Франції, Росії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rgbClr val="FF0000"/>
                </a:solidFill>
              </a:rPr>
              <a:t>Троїстий союз – у складі Німеччини та </a:t>
            </a:r>
            <a:r>
              <a:rPr lang="uk-UA" dirty="0" err="1" smtClean="0">
                <a:solidFill>
                  <a:srgbClr val="FF0000"/>
                </a:solidFill>
              </a:rPr>
              <a:t>Австро</a:t>
            </a:r>
            <a:r>
              <a:rPr lang="uk-UA" dirty="0" smtClean="0">
                <a:solidFill>
                  <a:srgbClr val="FF0000"/>
                </a:solidFill>
              </a:rPr>
              <a:t> – Угорщини, Італії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Чому загострилися протиріччя між провідними європейськими державами на початку ХХ століття?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Протиріччя учасників війни</a:t>
            </a:r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988" y="1271588"/>
            <a:ext cx="7708900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61925" y="1557338"/>
            <a:ext cx="3887788" cy="1439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u="sng" dirty="0">
                <a:solidFill>
                  <a:srgbClr val="FF0000"/>
                </a:solidFill>
              </a:rPr>
              <a:t>АНТАНТА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u="sng" dirty="0">
                <a:solidFill>
                  <a:schemeClr val="tx1"/>
                </a:solidFill>
              </a:rPr>
              <a:t>Франція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u="sng" dirty="0">
                <a:solidFill>
                  <a:schemeClr val="tx1"/>
                </a:solidFill>
              </a:rPr>
              <a:t>Англія Росія</a:t>
            </a:r>
            <a:endParaRPr lang="ru-RU" b="1" i="1" u="sng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11738" y="1557338"/>
            <a:ext cx="4103687" cy="1439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u="sng" dirty="0">
                <a:solidFill>
                  <a:srgbClr val="FF0000"/>
                </a:solidFill>
              </a:rPr>
              <a:t>ТРОЇСТИЙ СОЮЗ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u="sng" dirty="0">
                <a:solidFill>
                  <a:schemeClr val="tx1"/>
                </a:solidFill>
              </a:rPr>
              <a:t>Німеччина, </a:t>
            </a:r>
            <a:r>
              <a:rPr lang="uk-UA" b="1" i="1" u="sng" dirty="0" err="1">
                <a:solidFill>
                  <a:schemeClr val="tx1"/>
                </a:solidFill>
              </a:rPr>
              <a:t>Австро</a:t>
            </a:r>
            <a:r>
              <a:rPr lang="uk-UA" b="1" i="1" u="sng" dirty="0">
                <a:solidFill>
                  <a:schemeClr val="tx1"/>
                </a:solidFill>
              </a:rPr>
              <a:t> – Угорщина, Італія</a:t>
            </a:r>
            <a:endParaRPr lang="ru-RU" b="1" i="1" u="sng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563938" y="2168525"/>
            <a:ext cx="828675" cy="215900"/>
          </a:xfrm>
          <a:prstGeom prst="rightArrow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>
            <a:off x="4597400" y="2178050"/>
            <a:ext cx="828675" cy="206375"/>
          </a:xfrm>
          <a:prstGeom prst="leftArrow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Причини першої світової війни</a:t>
            </a:r>
            <a:endParaRPr lang="ru-RU" dirty="0"/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395288" y="3357563"/>
            <a:ext cx="849788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uk-UA" sz="2400">
                <a:solidFill>
                  <a:srgbClr val="C00000"/>
                </a:solidFill>
                <a:latin typeface="Franklin Gothic Book"/>
              </a:rPr>
              <a:t>Встановлення світового панування.</a:t>
            </a:r>
          </a:p>
          <a:p>
            <a:pPr marL="342900" indent="-342900">
              <a:buFontTx/>
              <a:buAutoNum type="arabicPeriod"/>
            </a:pPr>
            <a:r>
              <a:rPr lang="uk-UA" sz="2400">
                <a:solidFill>
                  <a:srgbClr val="C00000"/>
                </a:solidFill>
                <a:latin typeface="Franklin Gothic Book"/>
              </a:rPr>
              <a:t>Загарбання чужих територій.</a:t>
            </a:r>
          </a:p>
          <a:p>
            <a:pPr marL="342900" indent="-342900">
              <a:buFontTx/>
              <a:buAutoNum type="arabicPeriod"/>
            </a:pPr>
            <a:r>
              <a:rPr lang="uk-UA" sz="2400">
                <a:solidFill>
                  <a:srgbClr val="C00000"/>
                </a:solidFill>
                <a:latin typeface="Franklin Gothic Book"/>
              </a:rPr>
              <a:t>Встановлення контролю за ринками збуту та джерелами сировини.</a:t>
            </a:r>
          </a:p>
          <a:p>
            <a:pPr marL="342900" indent="-342900">
              <a:buFontTx/>
              <a:buAutoNum type="arabicPeriod"/>
            </a:pPr>
            <a:r>
              <a:rPr lang="uk-UA" sz="2400">
                <a:solidFill>
                  <a:srgbClr val="C00000"/>
                </a:solidFill>
                <a:latin typeface="Franklin Gothic Book"/>
              </a:rPr>
              <a:t>Послаблення народних виступів за соціальне та національне визволення.</a:t>
            </a:r>
          </a:p>
          <a:p>
            <a:pPr marL="342900" indent="-342900">
              <a:buFontTx/>
              <a:buAutoNum type="arabicPeriod"/>
            </a:pPr>
            <a:r>
              <a:rPr lang="uk-UA" sz="2400">
                <a:solidFill>
                  <a:srgbClr val="C00000"/>
                </a:solidFill>
                <a:latin typeface="Franklin Gothic Book"/>
              </a:rPr>
              <a:t>Знешкодження опозиційних політичних сил.</a:t>
            </a:r>
            <a:endParaRPr lang="ru-RU" sz="2400">
              <a:solidFill>
                <a:srgbClr val="C00000"/>
              </a:solid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667742" y="836712"/>
            <a:ext cx="1632953" cy="4608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u="sng" dirty="0">
                <a:solidFill>
                  <a:srgbClr val="0070C0"/>
                </a:solidFill>
              </a:rPr>
              <a:t>УКРАЇНА</a:t>
            </a:r>
            <a:endParaRPr lang="ru-RU" sz="3600" b="1" i="1" u="sng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0" y="2420938"/>
            <a:ext cx="3887788" cy="1439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u="sng" dirty="0">
                <a:solidFill>
                  <a:srgbClr val="FF0000"/>
                </a:solidFill>
              </a:rPr>
              <a:t>АНТАНТА</a:t>
            </a:r>
          </a:p>
        </p:txBody>
      </p:sp>
      <p:sp>
        <p:nvSpPr>
          <p:cNvPr id="5" name="Овал 4"/>
          <p:cNvSpPr/>
          <p:nvPr/>
        </p:nvSpPr>
        <p:spPr>
          <a:xfrm>
            <a:off x="5053013" y="2420938"/>
            <a:ext cx="4103687" cy="1439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u="sng" dirty="0">
                <a:solidFill>
                  <a:srgbClr val="FF0000"/>
                </a:solidFill>
              </a:rPr>
              <a:t>ТРОЇСТИЙ СОЮЗ</a:t>
            </a:r>
            <a:endParaRPr lang="ru-RU" sz="3200" b="1" i="1" u="sng" dirty="0">
              <a:solidFill>
                <a:srgbClr val="FF0000"/>
              </a:solidFill>
            </a:endParaRPr>
          </a:p>
        </p:txBody>
      </p:sp>
      <p:sp>
        <p:nvSpPr>
          <p:cNvPr id="21508" name="Прямоугольник 2"/>
          <p:cNvSpPr>
            <a:spLocks noChangeArrowheads="1"/>
          </p:cNvSpPr>
          <p:nvPr/>
        </p:nvSpPr>
        <p:spPr bwMode="auto">
          <a:xfrm>
            <a:off x="360363" y="5589588"/>
            <a:ext cx="84248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>
                <a:latin typeface="Franklin Gothic Book"/>
              </a:rPr>
              <a:t>Вигідне географічне положення України  </a:t>
            </a:r>
          </a:p>
          <a:p>
            <a:pPr marL="342900" indent="-342900">
              <a:buFontTx/>
              <a:buAutoNum type="arabicPeriod"/>
            </a:pPr>
            <a:r>
              <a:rPr lang="ru-RU">
                <a:latin typeface="Franklin Gothic Book"/>
              </a:rPr>
              <a:t>Україна мала значний військово-економічний потенціал і людські ресурси.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354</TotalTime>
  <Words>599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18</vt:i4>
      </vt:variant>
    </vt:vector>
  </HeadingPairs>
  <TitlesOfParts>
    <vt:vector size="32" baseType="lpstr">
      <vt:lpstr>Franklin Gothic Book</vt:lpstr>
      <vt:lpstr>Arial</vt:lpstr>
      <vt:lpstr>Franklin Gothic Medium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Makas</cp:lastModifiedBy>
  <cp:revision>44</cp:revision>
  <dcterms:modified xsi:type="dcterms:W3CDTF">2012-04-21T17:51:50Z</dcterms:modified>
</cp:coreProperties>
</file>