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2B9F3A7-08BF-4036-A4F5-AEB4E84BC0AA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4136842-5C28-46F9-975E-758D7EBED01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16"/>
            <a:ext cx="542925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979486" cy="180500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Діяльність товариства </a:t>
            </a:r>
            <a:r>
              <a:rPr lang="uk-UA" dirty="0" err="1" smtClean="0"/>
              <a:t>“Просвіта”</a:t>
            </a:r>
            <a:r>
              <a:rPr lang="uk-UA" dirty="0" smtClean="0"/>
              <a:t> на Миколаївщині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Микола Аркас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14488"/>
            <a:ext cx="5214942" cy="4857784"/>
          </a:xfrm>
        </p:spPr>
        <p:txBody>
          <a:bodyPr>
            <a:normAutofit fontScale="40000" lnSpcReduction="20000"/>
          </a:bodyPr>
          <a:lstStyle/>
          <a:p>
            <a:r>
              <a:rPr lang="ru-RU" sz="4200" dirty="0" smtClean="0">
                <a:latin typeface="Constantia" pitchFamily="18" charset="0"/>
              </a:rPr>
              <a:t>   </a:t>
            </a:r>
            <a:r>
              <a:rPr lang="ru-RU" sz="4200" dirty="0" err="1" smtClean="0">
                <a:latin typeface="Constantia" pitchFamily="18" charset="0"/>
              </a:rPr>
              <a:t>Микола</a:t>
            </a:r>
            <a:r>
              <a:rPr lang="ru-RU" sz="4200" dirty="0" smtClean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Аркас</a:t>
            </a:r>
            <a:r>
              <a:rPr lang="ru-RU" sz="4200" dirty="0">
                <a:latin typeface="Constantia" pitchFamily="18" charset="0"/>
              </a:rPr>
              <a:t> – </a:t>
            </a:r>
            <a:r>
              <a:rPr lang="ru-RU" sz="4200" dirty="0" err="1">
                <a:latin typeface="Constantia" pitchFamily="18" charset="0"/>
              </a:rPr>
              <a:t>засновник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миколаївської</a:t>
            </a:r>
            <a:r>
              <a:rPr lang="ru-RU" sz="4200" dirty="0">
                <a:latin typeface="Constantia" pitchFamily="18" charset="0"/>
              </a:rPr>
              <a:t> «</a:t>
            </a:r>
            <a:r>
              <a:rPr lang="ru-RU" sz="4200" dirty="0" err="1">
                <a:latin typeface="Constantia" pitchFamily="18" charset="0"/>
              </a:rPr>
              <a:t>Просвіти</a:t>
            </a:r>
            <a:r>
              <a:rPr lang="ru-RU" sz="4200" dirty="0">
                <a:latin typeface="Constantia" pitchFamily="18" charset="0"/>
              </a:rPr>
              <a:t>»,</a:t>
            </a:r>
            <a:r>
              <a:rPr lang="ru-RU" sz="4200" dirty="0" err="1">
                <a:latin typeface="Constantia" pitchFamily="18" charset="0"/>
              </a:rPr>
              <a:t>історик</a:t>
            </a:r>
            <a:r>
              <a:rPr lang="ru-RU" sz="4200" dirty="0">
                <a:latin typeface="Constantia" pitchFamily="18" charset="0"/>
              </a:rPr>
              <a:t>, </a:t>
            </a:r>
            <a:r>
              <a:rPr lang="ru-RU" sz="4200" dirty="0" err="1">
                <a:latin typeface="Constantia" pitchFamily="18" charset="0"/>
              </a:rPr>
              <a:t>дослідник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і</a:t>
            </a:r>
            <a:endParaRPr lang="ru-RU" sz="4200" dirty="0">
              <a:latin typeface="Constantia" pitchFamily="18" charset="0"/>
            </a:endParaRPr>
          </a:p>
          <a:p>
            <a:r>
              <a:rPr lang="ru-RU" sz="4200" dirty="0">
                <a:latin typeface="Constantia" pitchFamily="18" charset="0"/>
              </a:rPr>
              <a:t> поборник </a:t>
            </a:r>
            <a:r>
              <a:rPr lang="ru-RU" sz="4200" dirty="0" err="1">
                <a:latin typeface="Constantia" pitchFamily="18" charset="0"/>
              </a:rPr>
              <a:t>української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культури</a:t>
            </a:r>
            <a:r>
              <a:rPr lang="ru-RU" sz="4200" dirty="0">
                <a:latin typeface="Constantia" pitchFamily="18" charset="0"/>
              </a:rPr>
              <a:t>, </a:t>
            </a:r>
            <a:r>
              <a:rPr lang="ru-RU" sz="4200" dirty="0" err="1">
                <a:latin typeface="Constantia" pitchFamily="18" charset="0"/>
              </a:rPr>
              <a:t>людина-патріот</a:t>
            </a:r>
            <a:r>
              <a:rPr lang="ru-RU" sz="4200" dirty="0">
                <a:latin typeface="Constantia" pitchFamily="18" charset="0"/>
              </a:rPr>
              <a:t>, </a:t>
            </a:r>
            <a:r>
              <a:rPr lang="ru-RU" sz="4200" dirty="0" err="1">
                <a:latin typeface="Constantia" pitchFamily="18" charset="0"/>
              </a:rPr>
              <a:t>культурно-просвітницький</a:t>
            </a:r>
            <a:endParaRPr lang="ru-RU" sz="4200" dirty="0">
              <a:latin typeface="Constantia" pitchFamily="18" charset="0"/>
            </a:endParaRPr>
          </a:p>
          <a:p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діяч</a:t>
            </a:r>
            <a:r>
              <a:rPr lang="ru-RU" sz="4200" dirty="0">
                <a:latin typeface="Constantia" pitchFamily="18" charset="0"/>
              </a:rPr>
              <a:t>, </a:t>
            </a:r>
            <a:r>
              <a:rPr lang="ru-RU" sz="4200" dirty="0" err="1">
                <a:latin typeface="Constantia" pitchFamily="18" charset="0"/>
              </a:rPr>
              <a:t>самовідданий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борець</a:t>
            </a:r>
            <a:r>
              <a:rPr lang="ru-RU" sz="4200" dirty="0">
                <a:latin typeface="Constantia" pitchFamily="18" charset="0"/>
              </a:rPr>
              <a:t> за </a:t>
            </a:r>
            <a:r>
              <a:rPr lang="ru-RU" sz="4200" dirty="0" err="1">
                <a:latin typeface="Constantia" pitchFamily="18" charset="0"/>
              </a:rPr>
              <a:t>відродження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слави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українського</a:t>
            </a:r>
            <a:r>
              <a:rPr lang="ru-RU" sz="4200" dirty="0">
                <a:latin typeface="Constantia" pitchFamily="18" charset="0"/>
              </a:rPr>
              <a:t> народу.</a:t>
            </a:r>
          </a:p>
          <a:p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Важко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окреслити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чинники</a:t>
            </a:r>
            <a:r>
              <a:rPr lang="ru-RU" sz="4200" dirty="0">
                <a:latin typeface="Constantia" pitchFamily="18" charset="0"/>
              </a:rPr>
              <a:t>, </a:t>
            </a:r>
            <a:r>
              <a:rPr lang="ru-RU" sz="4200" dirty="0" err="1">
                <a:latin typeface="Constantia" pitchFamily="18" charset="0"/>
              </a:rPr>
              <a:t>які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з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дитячих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літ</a:t>
            </a:r>
            <a:r>
              <a:rPr lang="ru-RU" sz="4200" dirty="0">
                <a:latin typeface="Constantia" pitchFamily="18" charset="0"/>
              </a:rPr>
              <a:t> так </a:t>
            </a:r>
            <a:r>
              <a:rPr lang="ru-RU" sz="4200" dirty="0" err="1">
                <a:latin typeface="Constantia" pitchFamily="18" charset="0"/>
              </a:rPr>
              <a:t>чи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інакше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сприяли</a:t>
            </a:r>
            <a:endParaRPr lang="ru-RU" sz="4200" dirty="0">
              <a:latin typeface="Constantia" pitchFamily="18" charset="0"/>
            </a:endParaRPr>
          </a:p>
          <a:p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формуванню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українсько-просвітницьких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поглядів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Миколи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Аркаса</a:t>
            </a:r>
            <a:r>
              <a:rPr lang="ru-RU" sz="4200" dirty="0">
                <a:latin typeface="Constantia" pitchFamily="18" charset="0"/>
              </a:rPr>
              <a:t>. </a:t>
            </a:r>
            <a:r>
              <a:rPr lang="ru-RU" sz="4200" dirty="0" err="1">
                <a:latin typeface="Constantia" pitchFamily="18" charset="0"/>
              </a:rPr>
              <a:t>Незаперечне</a:t>
            </a:r>
            <a:endParaRPr lang="ru-RU" sz="4200" dirty="0">
              <a:latin typeface="Constantia" pitchFamily="18" charset="0"/>
            </a:endParaRPr>
          </a:p>
          <a:p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одне</a:t>
            </a:r>
            <a:r>
              <a:rPr lang="ru-RU" sz="4200" dirty="0">
                <a:latin typeface="Constantia" pitchFamily="18" charset="0"/>
              </a:rPr>
              <a:t>: </a:t>
            </a:r>
            <a:r>
              <a:rPr lang="ru-RU" sz="4200" dirty="0" err="1">
                <a:latin typeface="Constantia" pitchFamily="18" charset="0"/>
              </a:rPr>
              <a:t>перші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паростки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патріотичних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почуттів</a:t>
            </a:r>
            <a:r>
              <a:rPr lang="ru-RU" sz="4200" dirty="0">
                <a:latin typeface="Constantia" pitchFamily="18" charset="0"/>
              </a:rPr>
              <a:t> у </a:t>
            </a:r>
            <a:r>
              <a:rPr lang="ru-RU" sz="4200" dirty="0" err="1">
                <a:latin typeface="Constantia" pitchFamily="18" charset="0"/>
              </a:rPr>
              <a:t>синовому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серці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випестувала</a:t>
            </a:r>
            <a:endParaRPr lang="ru-RU" sz="4200" dirty="0">
              <a:latin typeface="Constantia" pitchFamily="18" charset="0"/>
            </a:endParaRPr>
          </a:p>
          <a:p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мати</a:t>
            </a:r>
            <a:r>
              <a:rPr lang="ru-RU" sz="4200" dirty="0">
                <a:latin typeface="Constantia" pitchFamily="18" charset="0"/>
              </a:rPr>
              <a:t>, </a:t>
            </a:r>
            <a:r>
              <a:rPr lang="ru-RU" sz="4200" dirty="0" err="1">
                <a:latin typeface="Constantia" pitchFamily="18" charset="0"/>
              </a:rPr>
              <a:t>Софія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Петрівна</a:t>
            </a:r>
            <a:r>
              <a:rPr lang="ru-RU" sz="4200" dirty="0">
                <a:latin typeface="Constantia" pitchFamily="18" charset="0"/>
              </a:rPr>
              <a:t> – </a:t>
            </a:r>
            <a:r>
              <a:rPr lang="ru-RU" sz="4200" dirty="0" err="1">
                <a:latin typeface="Constantia" pitchFamily="18" charset="0"/>
              </a:rPr>
              <a:t>жінка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з</a:t>
            </a:r>
            <a:r>
              <a:rPr lang="ru-RU" sz="4200" dirty="0">
                <a:latin typeface="Constantia" pitchFamily="18" charset="0"/>
              </a:rPr>
              <a:t> роду </a:t>
            </a:r>
            <a:r>
              <a:rPr lang="ru-RU" sz="4200" dirty="0" err="1">
                <a:latin typeface="Constantia" pitchFamily="18" charset="0"/>
              </a:rPr>
              <a:t>Богдановичів</a:t>
            </a:r>
            <a:r>
              <a:rPr lang="ru-RU" sz="4200" dirty="0">
                <a:latin typeface="Constantia" pitchFamily="18" charset="0"/>
              </a:rPr>
              <a:t>. </a:t>
            </a:r>
            <a:r>
              <a:rPr lang="ru-RU" sz="4200" dirty="0" err="1">
                <a:latin typeface="Constantia" pitchFamily="18" charset="0"/>
              </a:rPr>
              <a:t>Саме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їй</a:t>
            </a:r>
            <a:r>
              <a:rPr lang="ru-RU" sz="4200" dirty="0">
                <a:latin typeface="Constantia" pitchFamily="18" charset="0"/>
              </a:rPr>
              <a:t>, </a:t>
            </a:r>
            <a:r>
              <a:rPr lang="ru-RU" sz="4200" dirty="0" err="1">
                <a:latin typeface="Constantia" pitchFamily="18" charset="0"/>
              </a:rPr>
              <a:t>першому</a:t>
            </a:r>
            <a:endParaRPr lang="ru-RU" sz="4200" dirty="0">
              <a:latin typeface="Constantia" pitchFamily="18" charset="0"/>
            </a:endParaRPr>
          </a:p>
          <a:p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своєму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другові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і</a:t>
            </a:r>
            <a:r>
              <a:rPr lang="ru-RU" sz="4200" dirty="0">
                <a:latin typeface="Constantia" pitchFamily="18" charset="0"/>
              </a:rPr>
              <a:t> наставнику, </a:t>
            </a:r>
            <a:r>
              <a:rPr lang="ru-RU" sz="4200" dirty="0" err="1">
                <a:latin typeface="Constantia" pitchFamily="18" charset="0"/>
              </a:rPr>
              <a:t>завдячував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Микола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Аркас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раннім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проникненням</a:t>
            </a:r>
            <a:endParaRPr lang="ru-RU" sz="4200" dirty="0">
              <a:latin typeface="Constantia" pitchFamily="18" charset="0"/>
            </a:endParaRPr>
          </a:p>
          <a:p>
            <a:r>
              <a:rPr lang="ru-RU" sz="4200" dirty="0">
                <a:latin typeface="Constantia" pitchFamily="18" charset="0"/>
              </a:rPr>
              <a:t> у </a:t>
            </a:r>
            <a:r>
              <a:rPr lang="ru-RU" sz="4200" dirty="0" err="1">
                <a:latin typeface="Constantia" pitchFamily="18" charset="0"/>
              </a:rPr>
              <a:t>таїну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краси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української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природи</a:t>
            </a:r>
            <a:r>
              <a:rPr lang="ru-RU" sz="4200" dirty="0">
                <a:latin typeface="Constantia" pitchFamily="18" charset="0"/>
              </a:rPr>
              <a:t>, </a:t>
            </a:r>
            <a:r>
              <a:rPr lang="ru-RU" sz="4200" dirty="0" err="1">
                <a:latin typeface="Constantia" pitchFamily="18" charset="0"/>
              </a:rPr>
              <a:t>народних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пісень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і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звичаїв</a:t>
            </a:r>
            <a:r>
              <a:rPr lang="ru-RU" sz="4200" dirty="0">
                <a:latin typeface="Constantia" pitchFamily="18" charset="0"/>
              </a:rPr>
              <a:t>, </a:t>
            </a:r>
            <a:r>
              <a:rPr lang="ru-RU" sz="4200" dirty="0" err="1">
                <a:latin typeface="Constantia" pitchFamily="18" charset="0"/>
              </a:rPr>
              <a:t>казок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й</a:t>
            </a:r>
            <a:endParaRPr lang="ru-RU" sz="4200" dirty="0">
              <a:latin typeface="Constantia" pitchFamily="18" charset="0"/>
            </a:endParaRPr>
          </a:p>
          <a:p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історичних</a:t>
            </a:r>
            <a:r>
              <a:rPr lang="ru-RU" sz="4200" dirty="0">
                <a:latin typeface="Constantia" pitchFamily="18" charset="0"/>
              </a:rPr>
              <a:t> </a:t>
            </a:r>
            <a:r>
              <a:rPr lang="ru-RU" sz="4200" dirty="0" err="1">
                <a:latin typeface="Constantia" pitchFamily="18" charset="0"/>
              </a:rPr>
              <a:t>персоналій</a:t>
            </a:r>
            <a:r>
              <a:rPr lang="ru-RU" sz="4200" dirty="0">
                <a:latin typeface="Constantia" pitchFamily="18" charset="0"/>
              </a:rPr>
              <a:t>.</a:t>
            </a:r>
          </a:p>
          <a:p>
            <a:endParaRPr lang="ru-RU" dirty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857652" cy="54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18"/>
            <a:ext cx="9144064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Пощастило</a:t>
            </a:r>
            <a:r>
              <a:rPr lang="ru-RU" dirty="0" smtClean="0"/>
              <a:t> </a:t>
            </a:r>
            <a:r>
              <a:rPr lang="ru-RU" dirty="0"/>
              <a:t>М. </a:t>
            </a:r>
            <a:r>
              <a:rPr lang="ru-RU" dirty="0" err="1"/>
              <a:t>Аркасу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у </a:t>
            </a:r>
            <a:r>
              <a:rPr lang="ru-RU" dirty="0" err="1"/>
              <a:t>сімейному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r>
              <a:rPr lang="ru-RU" dirty="0" smtClean="0"/>
              <a:t>Дочка </a:t>
            </a:r>
            <a:r>
              <a:rPr lang="ru-RU" dirty="0" err="1" smtClean="0"/>
              <a:t>військово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</a:t>
            </a:r>
            <a:r>
              <a:rPr lang="ru-RU" dirty="0" err="1" smtClean="0"/>
              <a:t>офіцера</a:t>
            </a:r>
            <a:r>
              <a:rPr lang="ru-RU" dirty="0" smtClean="0"/>
              <a:t> </a:t>
            </a:r>
            <a:r>
              <a:rPr lang="ru-RU" dirty="0"/>
              <a:t>Ольга </a:t>
            </a:r>
            <a:r>
              <a:rPr lang="ru-RU" dirty="0" err="1"/>
              <a:t>Шишкіна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 smtClean="0"/>
              <a:t>улюбленою</a:t>
            </a:r>
            <a:r>
              <a:rPr lang="ru-RU" dirty="0" smtClean="0"/>
              <a:t> дружиною</a:t>
            </a:r>
            <a:r>
              <a:rPr lang="ru-RU" dirty="0"/>
              <a:t>, народивши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– Оксану, Петра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Миколу</a:t>
            </a:r>
            <a:r>
              <a:rPr lang="ru-RU" dirty="0"/>
              <a:t>, 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вірним</a:t>
            </a:r>
            <a:r>
              <a:rPr lang="ru-RU" dirty="0"/>
              <a:t> другом, </a:t>
            </a:r>
            <a:r>
              <a:rPr lang="ru-RU" dirty="0" err="1" smtClean="0"/>
              <a:t>помічником</a:t>
            </a:r>
            <a:r>
              <a:rPr lang="ru-RU" dirty="0" smtClean="0"/>
              <a:t>, </a:t>
            </a:r>
            <a:r>
              <a:rPr lang="ru-RU" dirty="0" err="1" smtClean="0"/>
              <a:t>пройнялася</a:t>
            </a:r>
            <a:r>
              <a:rPr lang="ru-RU" dirty="0" smtClean="0"/>
              <a:t> </a:t>
            </a:r>
            <a:r>
              <a:rPr lang="ru-RU" dirty="0" err="1"/>
              <a:t>патріотичними</a:t>
            </a:r>
            <a:r>
              <a:rPr lang="ru-RU" dirty="0"/>
              <a:t> </a:t>
            </a:r>
            <a:r>
              <a:rPr lang="ru-RU" dirty="0" err="1"/>
              <a:t>поглядами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народу. </a:t>
            </a:r>
          </a:p>
          <a:p>
            <a:pPr>
              <a:buNone/>
            </a:pPr>
            <a:r>
              <a:rPr lang="ru-RU" dirty="0"/>
              <a:t> І </a:t>
            </a:r>
            <a:r>
              <a:rPr lang="ru-RU" dirty="0" err="1"/>
              <a:t>взагалі</a:t>
            </a:r>
            <a:r>
              <a:rPr lang="ru-RU" dirty="0"/>
              <a:t>,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коротке</a:t>
            </a:r>
            <a:r>
              <a:rPr lang="ru-RU" dirty="0"/>
              <a:t> (пожив 57 </a:t>
            </a:r>
            <a:r>
              <a:rPr lang="ru-RU" dirty="0" err="1"/>
              <a:t>років</a:t>
            </a:r>
            <a:r>
              <a:rPr lang="ru-RU" dirty="0"/>
              <a:t>),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динамічне</a:t>
            </a:r>
            <a:r>
              <a:rPr lang="ru-RU" dirty="0"/>
              <a:t>, </a:t>
            </a:r>
            <a:r>
              <a:rPr lang="ru-RU" dirty="0" err="1" smtClean="0"/>
              <a:t>вщерть</a:t>
            </a:r>
            <a:r>
              <a:rPr lang="ru-RU" dirty="0" smtClean="0"/>
              <a:t> </a:t>
            </a:r>
            <a:r>
              <a:rPr lang="ru-RU" dirty="0" err="1"/>
              <a:t>наповнене</a:t>
            </a:r>
            <a:r>
              <a:rPr lang="ru-RU" dirty="0"/>
              <a:t> </a:t>
            </a:r>
            <a:r>
              <a:rPr lang="ru-RU" dirty="0" err="1"/>
              <a:t>подіями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Миколи</a:t>
            </a:r>
            <a:r>
              <a:rPr lang="ru-RU" dirty="0"/>
              <a:t> </a:t>
            </a:r>
            <a:r>
              <a:rPr lang="ru-RU" dirty="0" err="1"/>
              <a:t>Аркаса</a:t>
            </a:r>
            <a:r>
              <a:rPr lang="ru-RU" dirty="0"/>
              <a:t> </a:t>
            </a:r>
            <a:r>
              <a:rPr lang="ru-RU" dirty="0" err="1"/>
              <a:t>пройшло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endParaRPr lang="ru-RU" dirty="0"/>
          </a:p>
          <a:p>
            <a:pPr>
              <a:buNone/>
            </a:pPr>
            <a:r>
              <a:rPr lang="ru-RU" dirty="0" err="1" smtClean="0"/>
              <a:t>добрих</a:t>
            </a:r>
            <a:r>
              <a:rPr lang="ru-RU" dirty="0"/>
              <a:t>, </a:t>
            </a:r>
            <a:r>
              <a:rPr lang="ru-RU" dirty="0" err="1"/>
              <a:t>по-справжньому</a:t>
            </a:r>
            <a:r>
              <a:rPr lang="ru-RU" dirty="0"/>
              <a:t> </a:t>
            </a:r>
            <a:r>
              <a:rPr lang="ru-RU" dirty="0" err="1"/>
              <a:t>талановитих</a:t>
            </a:r>
            <a:r>
              <a:rPr lang="ru-RU" dirty="0"/>
              <a:t>, </a:t>
            </a:r>
            <a:r>
              <a:rPr lang="ru-RU" dirty="0" smtClean="0"/>
              <a:t>духовно </a:t>
            </a:r>
            <a:r>
              <a:rPr lang="ru-RU" dirty="0" err="1" smtClean="0"/>
              <a:t>окрилених</a:t>
            </a:r>
            <a:r>
              <a:rPr lang="ru-RU" dirty="0" smtClean="0"/>
              <a:t> </a:t>
            </a:r>
            <a:r>
              <a:rPr lang="ru-RU" dirty="0"/>
              <a:t>людей – </a:t>
            </a:r>
            <a:r>
              <a:rPr lang="ru-RU" dirty="0" smtClean="0"/>
              <a:t>таких, </a:t>
            </a:r>
            <a:r>
              <a:rPr lang="ru-RU" dirty="0" err="1" smtClean="0"/>
              <a:t>зрештою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27860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260731"/>
            <a:ext cx="8643998" cy="35972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Миколаївську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Просвіту</a:t>
            </a:r>
            <a:r>
              <a:rPr lang="ru-RU" dirty="0"/>
              <a:t>» М. </a:t>
            </a:r>
            <a:r>
              <a:rPr lang="ru-RU" dirty="0" err="1"/>
              <a:t>Аркас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в 1907 р. </a:t>
            </a:r>
            <a:r>
              <a:rPr lang="ru-RU" dirty="0" smtClean="0"/>
              <a:t>Вона мала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/>
              <a:t>розроблений</a:t>
            </a:r>
            <a:r>
              <a:rPr lang="ru-RU" dirty="0"/>
              <a:t> статус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статусом </a:t>
            </a:r>
            <a:r>
              <a:rPr lang="ru-RU" dirty="0" err="1"/>
              <a:t>передбачалося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 smtClean="0"/>
              <a:t>  « </a:t>
            </a:r>
            <a:r>
              <a:rPr lang="ru-RU" dirty="0"/>
              <a:t>1. </a:t>
            </a:r>
            <a:r>
              <a:rPr lang="ru-RU" dirty="0" err="1"/>
              <a:t>Товариство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 smtClean="0"/>
              <a:t>розвоєві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і</a:t>
            </a:r>
            <a:endParaRPr lang="ru-RU" dirty="0"/>
          </a:p>
          <a:p>
            <a:pPr>
              <a:buNone/>
            </a:pPr>
            <a:r>
              <a:rPr lang="ru-RU" dirty="0"/>
              <a:t> першим чином – </a:t>
            </a:r>
            <a:r>
              <a:rPr lang="ru-RU" dirty="0" err="1"/>
              <a:t>українського</a:t>
            </a:r>
            <a:r>
              <a:rPr lang="ru-RU" dirty="0"/>
              <a:t> народу,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рідною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, </a:t>
            </a:r>
            <a:r>
              <a:rPr lang="ru-RU" dirty="0" err="1"/>
              <a:t>працюючи</a:t>
            </a:r>
            <a:r>
              <a:rPr lang="ru-RU" dirty="0"/>
              <a:t> в м.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err="1"/>
              <a:t>Миколаєві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79296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Для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цього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товариство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має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:</a:t>
            </a:r>
          </a:p>
          <a:p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а)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видавати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книжки,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журнали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часописи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т.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українською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мовою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;</a:t>
            </a:r>
          </a:p>
          <a:p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б)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запровадити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свої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книгозбірні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музеї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читальні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книгарні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т.</a:t>
            </a:r>
          </a:p>
          <a:p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в)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впоряджати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публічні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лекції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відчити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загально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просвітні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курси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спектаклі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літературно-музичні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вечори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концерти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т.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.;</a:t>
            </a:r>
          </a:p>
          <a:p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г)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заводити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стипендії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школи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бюро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праці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просвітні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добродійні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</a:p>
          <a:p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заклади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;</a:t>
            </a:r>
          </a:p>
          <a:p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д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)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оповіщати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конкурси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премії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найкращі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твори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письменника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, </a:t>
            </a:r>
          </a:p>
          <a:p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умілості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800" dirty="0" err="1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ін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.»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12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504825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 err="1">
                <a:latin typeface="Monotype Corsiva" pitchFamily="66" charset="0"/>
              </a:rPr>
              <a:t>Миколаївську</a:t>
            </a:r>
            <a:r>
              <a:rPr lang="ru-RU" sz="2400" dirty="0">
                <a:latin typeface="Monotype Corsiva" pitchFamily="66" charset="0"/>
              </a:rPr>
              <a:t> «</a:t>
            </a:r>
            <a:r>
              <a:rPr lang="ru-RU" sz="2400" dirty="0" err="1">
                <a:latin typeface="Monotype Corsiva" pitchFamily="66" charset="0"/>
              </a:rPr>
              <a:t>Просвіту</a:t>
            </a:r>
            <a:r>
              <a:rPr lang="ru-RU" sz="2400" dirty="0">
                <a:latin typeface="Monotype Corsiva" pitchFamily="66" charset="0"/>
              </a:rPr>
              <a:t>» М. </a:t>
            </a:r>
            <a:r>
              <a:rPr lang="ru-RU" sz="2400" dirty="0" err="1">
                <a:latin typeface="Monotype Corsiva" pitchFamily="66" charset="0"/>
              </a:rPr>
              <a:t>Аркас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заснував</a:t>
            </a:r>
            <a:r>
              <a:rPr lang="ru-RU" sz="2400" dirty="0">
                <a:latin typeface="Monotype Corsiva" pitchFamily="66" charset="0"/>
              </a:rPr>
              <a:t> як </a:t>
            </a:r>
            <a:r>
              <a:rPr lang="ru-RU" sz="2400" dirty="0" err="1">
                <a:latin typeface="Monotype Corsiva" pitchFamily="66" charset="0"/>
              </a:rPr>
              <a:t>виконання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відповідного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заповіту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Т. Г. </a:t>
            </a:r>
            <a:r>
              <a:rPr lang="ru-RU" sz="2400" dirty="0" err="1">
                <a:latin typeface="Monotype Corsiva" pitchFamily="66" charset="0"/>
              </a:rPr>
              <a:t>Шевченка</a:t>
            </a:r>
            <a:r>
              <a:rPr lang="ru-RU" sz="2400" dirty="0">
                <a:latin typeface="Monotype Corsiva" pitchFamily="66" charset="0"/>
              </a:rPr>
              <a:t> про </a:t>
            </a:r>
            <a:r>
              <a:rPr lang="ru-RU" sz="2400" dirty="0" err="1">
                <a:latin typeface="Monotype Corsiva" pitchFamily="66" charset="0"/>
              </a:rPr>
              <a:t>найширшу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освіту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народних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мас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прилучення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їх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до </a:t>
            </a:r>
            <a:r>
              <a:rPr lang="ru-RU" sz="2400" dirty="0" err="1">
                <a:latin typeface="Monotype Corsiva" pitchFamily="66" charset="0"/>
              </a:rPr>
              <a:t>віковічних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багатств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української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культури</a:t>
            </a:r>
            <a:r>
              <a:rPr lang="ru-RU" sz="2400" dirty="0">
                <a:latin typeface="Monotype Corsiva" pitchFamily="66" charset="0"/>
              </a:rPr>
              <a:t>. </a:t>
            </a:r>
            <a:r>
              <a:rPr lang="ru-RU" sz="2400" dirty="0" err="1">
                <a:latin typeface="Monotype Corsiva" pitchFamily="66" charset="0"/>
              </a:rPr>
              <a:t>Пропагуючи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ці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багатства</a:t>
            </a:r>
            <a:r>
              <a:rPr lang="ru-RU" sz="2400" dirty="0">
                <a:latin typeface="Monotype Corsiva" pitchFamily="66" charset="0"/>
              </a:rPr>
              <a:t>, М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>
                <a:latin typeface="Monotype Corsiva" pitchFamily="66" charset="0"/>
              </a:rPr>
              <a:t>Аркас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насамперед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мав</a:t>
            </a:r>
            <a:r>
              <a:rPr lang="ru-RU" sz="2400" dirty="0">
                <a:latin typeface="Monotype Corsiva" pitchFamily="66" charset="0"/>
              </a:rPr>
              <a:t> на </a:t>
            </a:r>
            <a:r>
              <a:rPr lang="ru-RU" sz="2400" dirty="0" err="1">
                <a:latin typeface="Monotype Corsiva" pitchFamily="66" charset="0"/>
              </a:rPr>
              <a:t>увазі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творчу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спадщину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геніального</a:t>
            </a:r>
            <a:r>
              <a:rPr lang="ru-RU" sz="2400" dirty="0">
                <a:latin typeface="Monotype Corsiva" pitchFamily="66" charset="0"/>
              </a:rPr>
              <a:t> Кобзаря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>
                <a:latin typeface="Monotype Corsiva" pitchFamily="66" charset="0"/>
              </a:rPr>
              <a:t>З </a:t>
            </a:r>
            <a:r>
              <a:rPr lang="ru-RU" sz="2400" dirty="0" err="1">
                <a:latin typeface="Monotype Corsiva" pitchFamily="66" charset="0"/>
              </a:rPr>
              <a:t>ім’ям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Шевченка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було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пов’язано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і</a:t>
            </a:r>
            <a:r>
              <a:rPr lang="ru-RU" sz="2400" dirty="0">
                <a:latin typeface="Monotype Corsiva" pitchFamily="66" charset="0"/>
              </a:rPr>
              <a:t> перший </a:t>
            </a:r>
            <a:r>
              <a:rPr lang="ru-RU" sz="2400" dirty="0" err="1">
                <a:latin typeface="Monotype Corsiva" pitchFamily="66" charset="0"/>
              </a:rPr>
              <a:t>масовий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захід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пропаганди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української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культури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який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незабаром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здійснила</a:t>
            </a:r>
            <a:r>
              <a:rPr lang="ru-RU" sz="2400" dirty="0">
                <a:latin typeface="Monotype Corsiva" pitchFamily="66" charset="0"/>
              </a:rPr>
              <a:t> у </a:t>
            </a:r>
            <a:r>
              <a:rPr lang="ru-RU" sz="2400" dirty="0" err="1">
                <a:latin typeface="Monotype Corsiva" pitchFamily="66" charset="0"/>
              </a:rPr>
              <a:t>Миколаєві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самодіяльна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організація</a:t>
            </a:r>
            <a:r>
              <a:rPr lang="ru-RU" sz="2400" dirty="0">
                <a:latin typeface="Monotype Corsiva" pitchFamily="66" charset="0"/>
              </a:rPr>
              <a:t>. </a:t>
            </a:r>
            <a:r>
              <a:rPr lang="ru-RU" sz="2400" dirty="0" err="1">
                <a:latin typeface="Monotype Corsiva" pitchFamily="66" charset="0"/>
              </a:rPr>
              <a:t>Це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було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урочисте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святкування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Шевченкових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роковин</a:t>
            </a:r>
            <a:r>
              <a:rPr lang="ru-RU" sz="2400" dirty="0">
                <a:latin typeface="Monotype Corsiva" pitchFamily="66" charset="0"/>
              </a:rPr>
              <a:t> у </a:t>
            </a:r>
            <a:r>
              <a:rPr lang="ru-RU" sz="2400" dirty="0" err="1" smtClean="0">
                <a:latin typeface="Monotype Corsiva" pitchFamily="66" charset="0"/>
              </a:rPr>
              <a:t>вигляді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великого </a:t>
            </a:r>
            <a:r>
              <a:rPr lang="ru-RU" sz="2400" dirty="0" err="1">
                <a:latin typeface="Monotype Corsiva" pitchFamily="66" charset="0"/>
              </a:rPr>
              <a:t>літературно-музичного</a:t>
            </a:r>
            <a:r>
              <a:rPr lang="ru-RU" sz="2400" dirty="0">
                <a:latin typeface="Monotype Corsiva" pitchFamily="66" charset="0"/>
              </a:rPr>
              <a:t> концерту на </a:t>
            </a:r>
            <a:r>
              <a:rPr lang="ru-RU" sz="2400" dirty="0" err="1">
                <a:latin typeface="Monotype Corsiva" pitchFamily="66" charset="0"/>
              </a:rPr>
              <a:t>сцені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місцевого</a:t>
            </a:r>
            <a:r>
              <a:rPr lang="ru-RU" sz="2400" dirty="0">
                <a:latin typeface="Monotype Corsiva" pitchFamily="66" charset="0"/>
              </a:rPr>
              <a:t> театру.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5000" contrast="-46000"/>
          </a:blip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786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Масові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культурно-освітні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заходи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Миколаївської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Просвіти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здійснювалися,як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правило,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завдяки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високому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особистому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авторитету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серед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громадськості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міста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керівника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чим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змушені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були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рахуватися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місцеві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можновладці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слава про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історичні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заслуги батька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дядька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Миколи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Миколайовича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у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культурно-освітньому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суспільно-політичному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розвитку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міста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були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широко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відомі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мешканцям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керівництвом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М.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Аркаса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миколаївська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Просвіта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розгорнула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досить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плідну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культурно-освітню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діяльність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протягом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1908 р.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відбулося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майже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півсотні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літературно-музичних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вечорів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</TotalTime>
  <Words>530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Діяльність товариства “Просвіта” на Миколаївщині</vt:lpstr>
      <vt:lpstr>Микола Аркас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товариства «Просвіта» на Миколаївщині</dc:title>
  <dc:creator>111</dc:creator>
  <cp:lastModifiedBy>111</cp:lastModifiedBy>
  <cp:revision>4</cp:revision>
  <dcterms:created xsi:type="dcterms:W3CDTF">2013-09-19T17:48:00Z</dcterms:created>
  <dcterms:modified xsi:type="dcterms:W3CDTF">2013-09-19T18:26:49Z</dcterms:modified>
</cp:coreProperties>
</file>