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83;&#1077;&#1089;&#1103;\Desktop\Kievskaya_Rus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6000" i="1" dirty="0" smtClean="0">
                <a:latin typeface="Comic Sans MS" pitchFamily="66" charset="0"/>
              </a:rPr>
              <a:t>Книжкова мініатюра</a:t>
            </a:r>
            <a:br>
              <a:rPr lang="uk-UA" sz="6000" i="1" dirty="0" smtClean="0">
                <a:latin typeface="Comic Sans MS" pitchFamily="66" charset="0"/>
              </a:rPr>
            </a:br>
            <a:r>
              <a:rPr lang="uk-UA" sz="6000" i="1" dirty="0" smtClean="0">
                <a:latin typeface="Comic Sans MS" pitchFamily="66" charset="0"/>
              </a:rPr>
              <a:t>в Київській Русі</a:t>
            </a:r>
            <a:endParaRPr lang="ru-RU" sz="6000" i="1" dirty="0"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Kievskaya_R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571472" y="3429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19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відома</a:t>
            </a:r>
            <a:r>
              <a:rPr lang="ru-RU" dirty="0" smtClean="0"/>
              <a:t> </a:t>
            </a:r>
            <a:r>
              <a:rPr lang="ru-RU" dirty="0" err="1" smtClean="0"/>
              <a:t>пам'ятка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мініатюри</a:t>
            </a:r>
            <a:r>
              <a:rPr lang="ru-RU" dirty="0" smtClean="0"/>
              <a:t> </a:t>
            </a:r>
            <a:r>
              <a:rPr lang="ru-RU" dirty="0" err="1" smtClean="0"/>
              <a:t>розглядуваного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- </a:t>
            </a:r>
            <a:r>
              <a:rPr lang="ru-RU" dirty="0" err="1" smtClean="0"/>
              <a:t>Київська</a:t>
            </a:r>
            <a:r>
              <a:rPr lang="ru-RU" dirty="0" smtClean="0"/>
              <a:t> </a:t>
            </a:r>
            <a:r>
              <a:rPr lang="ru-RU" dirty="0" err="1" smtClean="0"/>
              <a:t>псалтир</a:t>
            </a:r>
            <a:r>
              <a:rPr lang="ru-RU" dirty="0" smtClean="0"/>
              <a:t> 1397 р. Вона </a:t>
            </a:r>
            <a:r>
              <a:rPr lang="ru-RU" dirty="0" err="1" smtClean="0"/>
              <a:t>належить</a:t>
            </a:r>
            <a:r>
              <a:rPr lang="ru-RU" dirty="0" smtClean="0"/>
              <a:t> 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невеликій</a:t>
            </a:r>
            <a:r>
              <a:rPr lang="ru-RU" dirty="0" smtClean="0"/>
              <a:t> </a:t>
            </a:r>
            <a:r>
              <a:rPr lang="ru-RU" dirty="0" err="1" smtClean="0"/>
              <a:t>групі</a:t>
            </a:r>
            <a:r>
              <a:rPr lang="ru-RU" dirty="0" smtClean="0"/>
              <a:t> </a:t>
            </a:r>
            <a:r>
              <a:rPr lang="ru-RU" dirty="0" err="1" smtClean="0"/>
              <a:t>багатоілюстрованих</a:t>
            </a:r>
            <a:r>
              <a:rPr lang="ru-RU" dirty="0" smtClean="0"/>
              <a:t>  </a:t>
            </a:r>
            <a:r>
              <a:rPr lang="ru-RU" dirty="0" err="1" smtClean="0"/>
              <a:t>псалтирів</a:t>
            </a:r>
            <a:r>
              <a:rPr lang="ru-RU" dirty="0" smtClean="0"/>
              <a:t> </a:t>
            </a:r>
            <a:r>
              <a:rPr lang="ru-RU" dirty="0" err="1" smtClean="0"/>
              <a:t>візантійської</a:t>
            </a:r>
            <a:r>
              <a:rPr lang="ru-RU" dirty="0" smtClean="0"/>
              <a:t> </a:t>
            </a:r>
            <a:r>
              <a:rPr lang="ru-RU" dirty="0" err="1" smtClean="0"/>
              <a:t>традиції</a:t>
            </a:r>
            <a:r>
              <a:rPr lang="ru-RU" dirty="0" smtClean="0"/>
              <a:t>, а для </a:t>
            </a:r>
            <a:r>
              <a:rPr lang="ru-RU" dirty="0" err="1" smtClean="0"/>
              <a:t>художньої</a:t>
            </a:r>
            <a:r>
              <a:rPr lang="ru-RU" dirty="0" smtClean="0"/>
              <a:t> </a:t>
            </a:r>
            <a:r>
              <a:rPr lang="ru-RU" dirty="0" err="1" smtClean="0"/>
              <a:t>спадщини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земель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унікальною</a:t>
            </a:r>
            <a:r>
              <a:rPr lang="ru-RU" dirty="0" smtClean="0"/>
              <a:t> </a:t>
            </a:r>
            <a:r>
              <a:rPr lang="ru-RU" dirty="0" err="1" smtClean="0"/>
              <a:t>пам'яткою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5" name="Содержимое 4" descr="Kiev-psalt-05-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19620" y="1600200"/>
            <a:ext cx="3095759" cy="45259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8" presetClass="exit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прикрашають</a:t>
            </a:r>
            <a:r>
              <a:rPr lang="ru-RU" dirty="0" smtClean="0"/>
              <a:t> </a:t>
            </a:r>
            <a:r>
              <a:rPr lang="ru-RU" dirty="0" err="1" smtClean="0"/>
              <a:t>сторінки</a:t>
            </a:r>
            <a:r>
              <a:rPr lang="ru-RU" dirty="0" smtClean="0"/>
              <a:t> </a:t>
            </a:r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пов'язаних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текстом </a:t>
            </a:r>
            <a:r>
              <a:rPr lang="ru-RU" dirty="0" err="1" smtClean="0"/>
              <a:t>мініатюр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слідують</a:t>
            </a:r>
            <a:r>
              <a:rPr lang="ru-RU" dirty="0" smtClean="0"/>
              <a:t> </a:t>
            </a:r>
            <a:r>
              <a:rPr lang="ru-RU" dirty="0" err="1" smtClean="0"/>
              <a:t>оригіналу</a:t>
            </a:r>
            <a:r>
              <a:rPr lang="ru-RU" dirty="0" smtClean="0"/>
              <a:t> </a:t>
            </a:r>
            <a:r>
              <a:rPr lang="ru-RU" dirty="0" err="1" smtClean="0"/>
              <a:t>константинопольського</a:t>
            </a:r>
            <a:r>
              <a:rPr lang="ru-RU" dirty="0" smtClean="0"/>
              <a:t> </a:t>
            </a:r>
            <a:r>
              <a:rPr lang="ru-RU" dirty="0" err="1" smtClean="0"/>
              <a:t>імператорського</a:t>
            </a:r>
            <a:r>
              <a:rPr lang="ru-RU" dirty="0" smtClean="0"/>
              <a:t> </a:t>
            </a:r>
            <a:r>
              <a:rPr lang="ru-RU" dirty="0" err="1" smtClean="0"/>
              <a:t>скриптор</a:t>
            </a:r>
            <a:r>
              <a:rPr lang="uk-UA" dirty="0" smtClean="0"/>
              <a:t>і</a:t>
            </a:r>
            <a:r>
              <a:rPr lang="ru-RU" dirty="0" smtClean="0"/>
              <a:t>я XI </a:t>
            </a:r>
            <a:r>
              <a:rPr lang="uk-UA" dirty="0" smtClean="0"/>
              <a:t>ст.</a:t>
            </a:r>
            <a:r>
              <a:rPr lang="ru-RU" dirty="0" smtClean="0"/>
              <a:t>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орієнтація</a:t>
            </a:r>
            <a:r>
              <a:rPr lang="ru-RU" dirty="0" smtClean="0"/>
              <a:t> </a:t>
            </a:r>
            <a:r>
              <a:rPr lang="ru-RU" dirty="0" err="1" smtClean="0"/>
              <a:t>свідчить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про </a:t>
            </a:r>
            <a:r>
              <a:rPr lang="ru-RU" dirty="0" err="1" smtClean="0"/>
              <a:t>смаки</a:t>
            </a:r>
            <a:r>
              <a:rPr lang="ru-RU" dirty="0" smtClean="0"/>
              <a:t> </a:t>
            </a:r>
            <a:r>
              <a:rPr lang="ru-RU" dirty="0" err="1" smtClean="0"/>
              <a:t>замовників,але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орієнтири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 </a:t>
            </a:r>
            <a:r>
              <a:rPr lang="ru-RU" dirty="0" err="1" smtClean="0"/>
              <a:t>княжої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5" name="Содержимое 4" descr="normal_106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57787" y="1643050"/>
            <a:ext cx="3019425" cy="4357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26" dur="123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27" dur="123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28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29" dur="123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30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Содержимое 10" descr="i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214678" y="3857628"/>
            <a:ext cx="5245996" cy="28003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Содержимое 9" descr="Пересопницьке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214282" y="0"/>
            <a:ext cx="4038600" cy="3678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8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Особливим</a:t>
            </a:r>
            <a:r>
              <a:rPr lang="ru-RU" dirty="0" smtClean="0"/>
              <a:t> видом </a:t>
            </a:r>
            <a:r>
              <a:rPr lang="ru-RU" dirty="0" err="1" smtClean="0"/>
              <a:t>мистецтва</a:t>
            </a:r>
            <a:r>
              <a:rPr lang="ru-RU" dirty="0" smtClean="0"/>
              <a:t> </a:t>
            </a:r>
            <a:r>
              <a:rPr lang="ru-RU" dirty="0" err="1" smtClean="0"/>
              <a:t>Київської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книжкова</a:t>
            </a:r>
            <a:r>
              <a:rPr lang="ru-RU" dirty="0" smtClean="0"/>
              <a:t> </a:t>
            </a:r>
            <a:r>
              <a:rPr lang="ru-RU" dirty="0" err="1" smtClean="0"/>
              <a:t>мініатюра</a:t>
            </a:r>
            <a:r>
              <a:rPr lang="ru-RU" dirty="0" smtClean="0"/>
              <a:t>. Книгу на </a:t>
            </a:r>
            <a:r>
              <a:rPr lang="ru-RU" dirty="0" err="1" smtClean="0"/>
              <a:t>Русі</a:t>
            </a:r>
            <a:r>
              <a:rPr lang="ru-RU" dirty="0" smtClean="0"/>
              <a:t> любили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шанували</a:t>
            </a:r>
            <a:r>
              <a:rPr lang="ru-RU" dirty="0" smtClean="0"/>
              <a:t>. </a:t>
            </a:r>
            <a:r>
              <a:rPr lang="ru-RU" dirty="0" err="1" smtClean="0"/>
              <a:t>Рукописні</a:t>
            </a:r>
            <a:r>
              <a:rPr lang="ru-RU" dirty="0" smtClean="0"/>
              <a:t> книги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дорогими,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переплітали</a:t>
            </a:r>
            <a:r>
              <a:rPr lang="ru-RU" dirty="0" smtClean="0"/>
              <a:t> в </a:t>
            </a:r>
            <a:r>
              <a:rPr lang="ru-RU" dirty="0" err="1" smtClean="0"/>
              <a:t>міцні</a:t>
            </a:r>
            <a:r>
              <a:rPr lang="ru-RU" dirty="0" smtClean="0"/>
              <a:t> </a:t>
            </a:r>
            <a:r>
              <a:rPr lang="ru-RU" dirty="0" err="1" smtClean="0"/>
              <a:t>оправи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металевими</a:t>
            </a:r>
            <a:r>
              <a:rPr lang="ru-RU" dirty="0" smtClean="0"/>
              <a:t> замками, </a:t>
            </a:r>
            <a:r>
              <a:rPr lang="ru-RU" dirty="0" err="1" smtClean="0"/>
              <a:t>прикрашали</a:t>
            </a:r>
            <a:r>
              <a:rPr lang="ru-RU" dirty="0" smtClean="0"/>
              <a:t> </a:t>
            </a:r>
            <a:r>
              <a:rPr lang="ru-RU" dirty="0" err="1" smtClean="0"/>
              <a:t>численними</a:t>
            </a:r>
            <a:r>
              <a:rPr lang="ru-RU" dirty="0" smtClean="0"/>
              <a:t> </a:t>
            </a:r>
            <a:r>
              <a:rPr lang="ru-RU" dirty="0" err="1" smtClean="0"/>
              <a:t>ініціалами</a:t>
            </a:r>
            <a:r>
              <a:rPr lang="ru-RU" dirty="0" smtClean="0"/>
              <a:t>, заставками, </a:t>
            </a:r>
            <a:r>
              <a:rPr lang="ru-RU" dirty="0" err="1" smtClean="0"/>
              <a:t>мініатюрами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ікони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привозити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Візантії</a:t>
            </a:r>
            <a:r>
              <a:rPr lang="ru-RU" dirty="0" smtClean="0"/>
              <a:t>, то книги треба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перекладати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писати</a:t>
            </a:r>
            <a:r>
              <a:rPr lang="ru-RU" dirty="0" smtClean="0"/>
              <a:t> </a:t>
            </a:r>
            <a:r>
              <a:rPr lang="ru-RU" dirty="0" err="1" smtClean="0"/>
              <a:t>місцевою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endParaRPr lang="ru-RU" dirty="0"/>
          </a:p>
        </p:txBody>
      </p:sp>
      <p:pic>
        <p:nvPicPr>
          <p:cNvPr id="7" name="Содержимое 6" descr="1IMG_04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43504" y="1571612"/>
            <a:ext cx="2857520" cy="42333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457200" y="285728"/>
            <a:ext cx="3686172" cy="584043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. </a:t>
            </a:r>
            <a:r>
              <a:rPr lang="ru-RU" sz="2600" dirty="0" err="1" smtClean="0"/>
              <a:t>Книжкова</a:t>
            </a:r>
            <a:r>
              <a:rPr lang="ru-RU" sz="2600" dirty="0" smtClean="0"/>
              <a:t> </a:t>
            </a:r>
            <a:r>
              <a:rPr lang="ru-RU" sz="2600" dirty="0" err="1" smtClean="0"/>
              <a:t>мініатюра</a:t>
            </a:r>
            <a:r>
              <a:rPr lang="ru-RU" sz="2600" dirty="0" smtClean="0"/>
              <a:t> (</a:t>
            </a:r>
            <a:r>
              <a:rPr lang="ru-RU" sz="2600" dirty="0" err="1" smtClean="0"/>
              <a:t>хоч</a:t>
            </a:r>
            <a:r>
              <a:rPr lang="ru-RU" sz="2600" dirty="0" smtClean="0"/>
              <a:t> вона часто мала перед собою </a:t>
            </a:r>
            <a:r>
              <a:rPr lang="ru-RU" sz="2600" dirty="0" err="1" smtClean="0"/>
              <a:t>візантійський</a:t>
            </a:r>
            <a:r>
              <a:rPr lang="ru-RU" sz="2600" dirty="0" smtClean="0"/>
              <a:t> </a:t>
            </a:r>
            <a:r>
              <a:rPr lang="ru-RU" sz="2600" dirty="0" err="1" smtClean="0"/>
              <a:t>оригінал</a:t>
            </a:r>
            <a:r>
              <a:rPr lang="ru-RU" sz="2600" dirty="0" smtClean="0"/>
              <a:t>) </a:t>
            </a:r>
            <a:r>
              <a:rPr lang="ru-RU" sz="2600" dirty="0" err="1" smtClean="0"/>
              <a:t>виконувалася</a:t>
            </a:r>
            <a:r>
              <a:rPr lang="ru-RU" sz="2600" dirty="0" smtClean="0"/>
              <a:t> </a:t>
            </a:r>
            <a:r>
              <a:rPr lang="ru-RU" sz="2600" dirty="0" err="1" smtClean="0"/>
              <a:t>й</a:t>
            </a:r>
            <a:r>
              <a:rPr lang="ru-RU" sz="2600" dirty="0" smtClean="0"/>
              <a:t> </a:t>
            </a:r>
            <a:r>
              <a:rPr lang="ru-RU" sz="2600" dirty="0" err="1" smtClean="0"/>
              <a:t>ілюструвалася</a:t>
            </a:r>
            <a:r>
              <a:rPr lang="ru-RU" sz="2600" dirty="0" smtClean="0"/>
              <a:t> </a:t>
            </a:r>
            <a:r>
              <a:rPr lang="ru-RU" sz="2600" dirty="0" err="1" smtClean="0"/>
              <a:t>руськими</a:t>
            </a:r>
            <a:r>
              <a:rPr lang="ru-RU" sz="2600" dirty="0" smtClean="0"/>
              <a:t> </a:t>
            </a:r>
            <a:r>
              <a:rPr lang="ru-RU" sz="2600" dirty="0" err="1" smtClean="0"/>
              <a:t>писцями</a:t>
            </a:r>
            <a:r>
              <a:rPr lang="ru-RU" sz="2600" dirty="0" smtClean="0"/>
              <a:t> </a:t>
            </a:r>
            <a:r>
              <a:rPr lang="ru-RU" sz="2600" dirty="0" err="1" smtClean="0"/>
              <a:t>і</a:t>
            </a:r>
            <a:r>
              <a:rPr lang="ru-RU" sz="2600" dirty="0" smtClean="0"/>
              <a:t> художниками. До наших </a:t>
            </a:r>
            <a:r>
              <a:rPr lang="ru-RU" sz="2600" dirty="0" err="1" smtClean="0"/>
              <a:t>днів</a:t>
            </a:r>
            <a:r>
              <a:rPr lang="ru-RU" sz="2600" dirty="0" smtClean="0"/>
              <a:t> </a:t>
            </a:r>
            <a:r>
              <a:rPr lang="ru-RU" sz="2600" dirty="0" err="1" smtClean="0"/>
              <a:t>збереглося</a:t>
            </a:r>
            <a:r>
              <a:rPr lang="ru-RU" sz="2600" dirty="0" smtClean="0"/>
              <a:t> </a:t>
            </a:r>
            <a:r>
              <a:rPr lang="ru-RU" sz="2600" dirty="0" err="1" smtClean="0"/>
              <a:t>кілька</a:t>
            </a:r>
            <a:r>
              <a:rPr lang="ru-RU" sz="2600" dirty="0" smtClean="0"/>
              <a:t> </a:t>
            </a:r>
            <a:r>
              <a:rPr lang="ru-RU" sz="2600" dirty="0" err="1" smtClean="0"/>
              <a:t>рукописних</a:t>
            </a:r>
            <a:r>
              <a:rPr lang="ru-RU" sz="2600" dirty="0" smtClean="0"/>
              <a:t> книг XI—XII </a:t>
            </a:r>
            <a:r>
              <a:rPr lang="ru-RU" sz="2600" dirty="0" err="1" smtClean="0"/>
              <a:t>століть</a:t>
            </a:r>
            <a:r>
              <a:rPr lang="ru-RU" sz="2600" dirty="0" smtClean="0"/>
              <a:t>, </a:t>
            </a:r>
            <a:r>
              <a:rPr lang="ru-RU" sz="2600" dirty="0" err="1" smtClean="0"/>
              <a:t>переписаних</a:t>
            </a:r>
            <a:r>
              <a:rPr lang="ru-RU" sz="2600" dirty="0" smtClean="0"/>
              <a:t> та </a:t>
            </a:r>
            <a:r>
              <a:rPr lang="ru-RU" sz="2600" dirty="0" err="1" smtClean="0"/>
              <a:t>оздоблених</a:t>
            </a:r>
            <a:r>
              <a:rPr lang="ru-RU" sz="2600" dirty="0" smtClean="0"/>
              <a:t> </a:t>
            </a:r>
            <a:r>
              <a:rPr lang="ru-RU" sz="2600" dirty="0" err="1" smtClean="0"/>
              <a:t>київськими</a:t>
            </a:r>
            <a:r>
              <a:rPr lang="ru-RU" sz="2600" dirty="0" smtClean="0"/>
              <a:t> </a:t>
            </a:r>
            <a:r>
              <a:rPr lang="ru-RU" sz="2600" dirty="0" err="1" smtClean="0"/>
              <a:t>майстрами</a:t>
            </a:r>
            <a:r>
              <a:rPr lang="ru-RU" sz="2600" dirty="0" smtClean="0"/>
              <a:t>. </a:t>
            </a:r>
            <a:r>
              <a:rPr lang="ru-RU" sz="2600" dirty="0" err="1" smtClean="0"/>
              <a:t>Найдавніша</a:t>
            </a:r>
            <a:r>
              <a:rPr lang="ru-RU" sz="2600" dirty="0" smtClean="0"/>
              <a:t> </a:t>
            </a:r>
            <a:r>
              <a:rPr lang="ru-RU" sz="2600" dirty="0" err="1" smtClean="0"/>
              <a:t>з</a:t>
            </a:r>
            <a:r>
              <a:rPr lang="ru-RU" sz="2600" dirty="0" smtClean="0"/>
              <a:t> них — "Остромирове </a:t>
            </a:r>
            <a:r>
              <a:rPr lang="ru-RU" sz="2600" dirty="0" err="1" smtClean="0"/>
              <a:t>Євангеліє</a:t>
            </a:r>
            <a:r>
              <a:rPr lang="ru-RU" sz="2600" dirty="0" smtClean="0"/>
              <a:t>", </a:t>
            </a:r>
            <a:r>
              <a:rPr lang="ru-RU" sz="2600" dirty="0" err="1" smtClean="0"/>
              <a:t>написане</a:t>
            </a:r>
            <a:r>
              <a:rPr lang="ru-RU" sz="2600" dirty="0" smtClean="0"/>
              <a:t> у 1056—1057 </a:t>
            </a:r>
            <a:r>
              <a:rPr lang="ru-RU" sz="2600" dirty="0" err="1" smtClean="0"/>
              <a:t>pp</a:t>
            </a:r>
            <a:r>
              <a:rPr lang="ru-RU" sz="2600" dirty="0" smtClean="0"/>
              <a:t>. "</a:t>
            </a:r>
            <a:r>
              <a:rPr lang="ru-RU" sz="2600" dirty="0" err="1" smtClean="0"/>
              <a:t>Виконував</a:t>
            </a:r>
            <a:r>
              <a:rPr lang="ru-RU" sz="2600" dirty="0" smtClean="0"/>
              <a:t>" </a:t>
            </a:r>
            <a:r>
              <a:rPr lang="ru-RU" sz="2600" dirty="0" err="1" smtClean="0"/>
              <a:t>цю</a:t>
            </a:r>
            <a:r>
              <a:rPr lang="ru-RU" sz="2600" dirty="0" smtClean="0"/>
              <a:t> книгу </a:t>
            </a:r>
            <a:r>
              <a:rPr lang="ru-RU" sz="2600" dirty="0" err="1" smtClean="0"/>
              <a:t>диякон</a:t>
            </a:r>
            <a:r>
              <a:rPr lang="ru-RU" sz="2600" dirty="0" smtClean="0"/>
              <a:t> </a:t>
            </a:r>
            <a:r>
              <a:rPr lang="ru-RU" sz="2600" dirty="0" err="1" smtClean="0"/>
              <a:t>Григорій</a:t>
            </a:r>
            <a:r>
              <a:rPr lang="ru-RU" sz="2600" dirty="0" smtClean="0"/>
              <a:t>. </a:t>
            </a:r>
            <a:r>
              <a:rPr lang="ru-RU" sz="2600" dirty="0" err="1" smtClean="0"/>
              <a:t>Це</a:t>
            </a:r>
            <a:r>
              <a:rPr lang="ru-RU" sz="2600" dirty="0" smtClean="0"/>
              <a:t> </a:t>
            </a:r>
            <a:r>
              <a:rPr lang="ru-RU" sz="2600" dirty="0" err="1" smtClean="0"/>
              <a:t>урочистий</a:t>
            </a:r>
            <a:r>
              <a:rPr lang="ru-RU" sz="2600" dirty="0" smtClean="0"/>
              <a:t>, великий </a:t>
            </a:r>
            <a:r>
              <a:rPr lang="ru-RU" sz="2600" dirty="0" err="1" smtClean="0"/>
              <a:t>фоліант</a:t>
            </a:r>
            <a:r>
              <a:rPr lang="ru-RU" sz="2600" dirty="0" smtClean="0"/>
              <a:t>, написаний на </a:t>
            </a:r>
            <a:r>
              <a:rPr lang="ru-RU" sz="2600" dirty="0" err="1" smtClean="0"/>
              <a:t>пергаменті</a:t>
            </a:r>
            <a:r>
              <a:rPr lang="ru-RU" sz="2600" dirty="0" smtClean="0"/>
              <a:t> </a:t>
            </a:r>
            <a:r>
              <a:rPr lang="ru-RU" sz="2600" dirty="0" err="1" smtClean="0"/>
              <a:t>гарним</a:t>
            </a:r>
            <a:r>
              <a:rPr lang="ru-RU" sz="2600" dirty="0" smtClean="0"/>
              <a:t> </a:t>
            </a:r>
            <a:r>
              <a:rPr lang="ru-RU" sz="2600" dirty="0" err="1" smtClean="0"/>
              <a:t>урочистим</a:t>
            </a:r>
            <a:r>
              <a:rPr lang="ru-RU" sz="2600" dirty="0" smtClean="0"/>
              <a:t> шрифтом — так </a:t>
            </a:r>
            <a:r>
              <a:rPr lang="ru-RU" sz="2600" dirty="0" err="1" smtClean="0"/>
              <a:t>званим</a:t>
            </a:r>
            <a:r>
              <a:rPr lang="ru-RU" sz="2600" dirty="0" smtClean="0"/>
              <a:t> уставом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7" name="Содержимое 6" descr="Остромирове євангеліє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0" y="285728"/>
            <a:ext cx="4251026" cy="58531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 tmFilter="0,0; .5, 0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Зміст</a:t>
            </a:r>
            <a:r>
              <a:rPr lang="ru-RU" dirty="0" smtClean="0"/>
              <a:t> книги — </a:t>
            </a:r>
            <a:r>
              <a:rPr lang="ru-RU" dirty="0" err="1" smtClean="0"/>
              <a:t>євангельські</a:t>
            </a:r>
            <a:r>
              <a:rPr lang="ru-RU" dirty="0" smtClean="0"/>
              <a:t> </a:t>
            </a:r>
            <a:r>
              <a:rPr lang="ru-RU" dirty="0" err="1" smtClean="0"/>
              <a:t>щоденні</a:t>
            </a:r>
            <a:r>
              <a:rPr lang="ru-RU" dirty="0" smtClean="0"/>
              <a:t> </a:t>
            </a:r>
            <a:r>
              <a:rPr lang="ru-RU" dirty="0" err="1" smtClean="0"/>
              <a:t>читання</a:t>
            </a:r>
            <a:r>
              <a:rPr lang="ru-RU" dirty="0" smtClean="0"/>
              <a:t>. Переписано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болгарського</a:t>
            </a:r>
            <a:r>
              <a:rPr lang="ru-RU" dirty="0" smtClean="0"/>
              <a:t> </a:t>
            </a:r>
            <a:r>
              <a:rPr lang="ru-RU" dirty="0" err="1" smtClean="0"/>
              <a:t>оригіналу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давньоруських</a:t>
            </a:r>
            <a:r>
              <a:rPr lang="ru-RU" dirty="0" smtClean="0"/>
              <a:t> </a:t>
            </a:r>
            <a:r>
              <a:rPr lang="ru-RU" dirty="0" err="1" smtClean="0"/>
              <a:t>церковних</a:t>
            </a:r>
            <a:r>
              <a:rPr lang="ru-RU" dirty="0" smtClean="0"/>
              <a:t> книг того часу, прикрашено </a:t>
            </a:r>
            <a:r>
              <a:rPr lang="ru-RU" dirty="0" err="1" smtClean="0"/>
              <a:t>численними</a:t>
            </a:r>
            <a:r>
              <a:rPr lang="ru-RU" dirty="0" smtClean="0"/>
              <a:t> </a:t>
            </a:r>
            <a:r>
              <a:rPr lang="ru-RU" dirty="0" err="1" smtClean="0"/>
              <a:t>ініціалами</a:t>
            </a:r>
            <a:r>
              <a:rPr lang="ru-RU" dirty="0" smtClean="0"/>
              <a:t>, заставками та </a:t>
            </a:r>
            <a:r>
              <a:rPr lang="ru-RU" dirty="0" err="1" smtClean="0"/>
              <a:t>трьома</a:t>
            </a:r>
            <a:r>
              <a:rPr lang="ru-RU" dirty="0" smtClean="0"/>
              <a:t> великими, на весь </a:t>
            </a:r>
            <a:r>
              <a:rPr lang="ru-RU" dirty="0" err="1" smtClean="0"/>
              <a:t>аркуш</a:t>
            </a:r>
            <a:r>
              <a:rPr lang="ru-RU" dirty="0" smtClean="0"/>
              <a:t>, </a:t>
            </a:r>
            <a:r>
              <a:rPr lang="ru-RU" dirty="0" err="1" smtClean="0"/>
              <a:t>мініатюрами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зображенням</a:t>
            </a:r>
            <a:r>
              <a:rPr lang="ru-RU" dirty="0" smtClean="0"/>
              <a:t> </a:t>
            </a:r>
            <a:r>
              <a:rPr lang="ru-RU" dirty="0" err="1" smtClean="0"/>
              <a:t>євангелістів</a:t>
            </a:r>
            <a:r>
              <a:rPr lang="ru-RU" dirty="0" smtClean="0"/>
              <a:t> </a:t>
            </a:r>
            <a:r>
              <a:rPr lang="ru-RU" dirty="0" err="1" smtClean="0"/>
              <a:t>Іоанна</a:t>
            </a:r>
            <a:r>
              <a:rPr lang="ru-RU" dirty="0" smtClean="0"/>
              <a:t>, Марка та Луки. </a:t>
            </a:r>
            <a:r>
              <a:rPr lang="ru-RU" dirty="0" err="1" smtClean="0"/>
              <a:t>Колористична</a:t>
            </a:r>
            <a:r>
              <a:rPr lang="ru-RU" dirty="0" smtClean="0"/>
              <a:t> гама </a:t>
            </a:r>
            <a:r>
              <a:rPr lang="ru-RU" dirty="0" err="1" smtClean="0"/>
              <a:t>зображень</a:t>
            </a:r>
            <a:r>
              <a:rPr lang="ru-RU" dirty="0" smtClean="0"/>
              <a:t> </a:t>
            </a:r>
            <a:r>
              <a:rPr lang="ru-RU" dirty="0" err="1" smtClean="0"/>
              <a:t>яскрава</a:t>
            </a:r>
            <a:r>
              <a:rPr lang="ru-RU" dirty="0" smtClean="0"/>
              <a:t>, </a:t>
            </a:r>
            <a:r>
              <a:rPr lang="ru-RU" dirty="0" err="1" smtClean="0"/>
              <a:t>насичена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вишукана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Содержимое 6" descr="Остромирове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4876" y="1522316"/>
            <a:ext cx="3581399" cy="42934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Барвисті</a:t>
            </a:r>
            <a:r>
              <a:rPr lang="ru-RU" dirty="0" smtClean="0"/>
              <a:t> </a:t>
            </a:r>
            <a:r>
              <a:rPr lang="ru-RU" dirty="0" err="1" smtClean="0"/>
              <a:t>орнаменти</a:t>
            </a:r>
            <a:r>
              <a:rPr lang="ru-RU" dirty="0" smtClean="0"/>
              <a:t> </a:t>
            </a:r>
            <a:r>
              <a:rPr lang="ru-RU" dirty="0" err="1" smtClean="0"/>
              <a:t>довкола</a:t>
            </a:r>
            <a:r>
              <a:rPr lang="ru-RU" dirty="0" smtClean="0"/>
              <a:t> </a:t>
            </a:r>
            <a:r>
              <a:rPr lang="ru-RU" dirty="0" err="1" smtClean="0"/>
              <a:t>зображень</a:t>
            </a:r>
            <a:r>
              <a:rPr lang="ru-RU" dirty="0" smtClean="0"/>
              <a:t> </a:t>
            </a:r>
            <a:r>
              <a:rPr lang="ru-RU" dirty="0" err="1" smtClean="0"/>
              <a:t>подібні</a:t>
            </a:r>
            <a:r>
              <a:rPr lang="ru-RU" dirty="0" smtClean="0"/>
              <a:t> до </a:t>
            </a:r>
            <a:r>
              <a:rPr lang="ru-RU" dirty="0" err="1" smtClean="0"/>
              <a:t>орнаментів</a:t>
            </a:r>
            <a:r>
              <a:rPr lang="ru-RU" dirty="0" smtClean="0"/>
              <a:t> </a:t>
            </a:r>
            <a:r>
              <a:rPr lang="ru-RU" dirty="0" err="1" smtClean="0"/>
              <a:t>Софійського</a:t>
            </a:r>
            <a:r>
              <a:rPr lang="ru-RU" dirty="0" smtClean="0"/>
              <a:t> собору </a:t>
            </a:r>
            <a:r>
              <a:rPr lang="ru-RU" dirty="0" err="1" smtClean="0"/>
              <a:t>і</a:t>
            </a:r>
            <a:r>
              <a:rPr lang="ru-RU" dirty="0" smtClean="0"/>
              <a:t>, очевидно,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спільним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орнаменти</a:t>
            </a:r>
            <a:r>
              <a:rPr lang="ru-RU" dirty="0" smtClean="0"/>
              <a:t> </a:t>
            </a:r>
            <a:r>
              <a:rPr lang="ru-RU" dirty="0" err="1" smtClean="0"/>
              <a:t>візантійських</a:t>
            </a:r>
            <a:r>
              <a:rPr lang="ru-RU" dirty="0" smtClean="0"/>
              <a:t> та </a:t>
            </a:r>
            <a:r>
              <a:rPr lang="ru-RU" dirty="0" err="1" smtClean="0"/>
              <a:t>болгарських</a:t>
            </a:r>
            <a:r>
              <a:rPr lang="ru-RU" dirty="0" smtClean="0"/>
              <a:t> </a:t>
            </a:r>
            <a:r>
              <a:rPr lang="ru-RU" dirty="0" err="1" smtClean="0"/>
              <a:t>рукописних</a:t>
            </a:r>
            <a:r>
              <a:rPr lang="ru-RU" dirty="0" smtClean="0"/>
              <a:t> книг. </a:t>
            </a:r>
            <a:r>
              <a:rPr lang="ru-RU" dirty="0" err="1" smtClean="0"/>
              <a:t>Проте</a:t>
            </a:r>
            <a:r>
              <a:rPr lang="ru-RU" dirty="0" smtClean="0"/>
              <a:t>, як </a:t>
            </a:r>
            <a:r>
              <a:rPr lang="ru-RU" dirty="0" err="1" smtClean="0"/>
              <a:t>відзначають</a:t>
            </a:r>
            <a:r>
              <a:rPr lang="ru-RU" dirty="0" smtClean="0"/>
              <a:t> </a:t>
            </a:r>
            <a:r>
              <a:rPr lang="ru-RU" dirty="0" err="1" smtClean="0"/>
              <a:t>дослідники</a:t>
            </a:r>
            <a:r>
              <a:rPr lang="ru-RU" dirty="0" smtClean="0"/>
              <a:t>, </a:t>
            </a:r>
            <a:r>
              <a:rPr lang="ru-RU" dirty="0" err="1" smtClean="0"/>
              <a:t>особливістю</a:t>
            </a:r>
            <a:r>
              <a:rPr lang="ru-RU" dirty="0" smtClean="0"/>
              <a:t> </a:t>
            </a:r>
            <a:r>
              <a:rPr lang="ru-RU" dirty="0" err="1" smtClean="0"/>
              <a:t>мініатюр</a:t>
            </a:r>
            <a:r>
              <a:rPr lang="ru-RU" dirty="0" smtClean="0"/>
              <a:t> "</a:t>
            </a:r>
            <a:r>
              <a:rPr lang="ru-RU" dirty="0" err="1" smtClean="0"/>
              <a:t>Остромирового</a:t>
            </a:r>
            <a:r>
              <a:rPr lang="ru-RU" dirty="0" smtClean="0"/>
              <a:t> </a:t>
            </a:r>
            <a:r>
              <a:rPr lang="ru-RU" dirty="0" err="1" smtClean="0"/>
              <a:t>Євангелія</a:t>
            </a:r>
            <a:r>
              <a:rPr lang="ru-RU" dirty="0" smtClean="0"/>
              <a:t>"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їхня</a:t>
            </a:r>
            <a:r>
              <a:rPr lang="ru-RU" dirty="0" smtClean="0"/>
              <a:t> </a:t>
            </a:r>
            <a:r>
              <a:rPr lang="ru-RU" dirty="0" err="1" smtClean="0"/>
              <a:t>близькість</a:t>
            </a:r>
            <a:r>
              <a:rPr lang="ru-RU" dirty="0" smtClean="0"/>
              <a:t> до </a:t>
            </a:r>
            <a:r>
              <a:rPr lang="ru-RU" dirty="0" err="1" smtClean="0"/>
              <a:t>славетних</a:t>
            </a:r>
            <a:r>
              <a:rPr lang="ru-RU" dirty="0" smtClean="0"/>
              <a:t> </a:t>
            </a:r>
            <a:r>
              <a:rPr lang="ru-RU" dirty="0" err="1" smtClean="0"/>
              <a:t>київських</a:t>
            </a:r>
            <a:r>
              <a:rPr lang="ru-RU" dirty="0" smtClean="0"/>
              <a:t> </a:t>
            </a:r>
            <a:r>
              <a:rPr lang="ru-RU" dirty="0" err="1" smtClean="0"/>
              <a:t>перегородчастих</a:t>
            </a:r>
            <a:r>
              <a:rPr lang="ru-RU" dirty="0" smtClean="0"/>
              <a:t> </a:t>
            </a:r>
            <a:r>
              <a:rPr lang="ru-RU" dirty="0" err="1" smtClean="0"/>
              <a:t>емалей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підкреслюється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 в </a:t>
            </a:r>
            <a:r>
              <a:rPr lang="ru-RU" dirty="0" err="1" smtClean="0"/>
              <a:t>зображеннях</a:t>
            </a:r>
            <a:r>
              <a:rPr lang="ru-RU" dirty="0" smtClean="0"/>
              <a:t> </a:t>
            </a:r>
            <a:r>
              <a:rPr lang="ru-RU" dirty="0" err="1" smtClean="0"/>
              <a:t>виконано</a:t>
            </a:r>
            <a:r>
              <a:rPr lang="ru-RU" dirty="0" smtClean="0"/>
              <a:t> золотом.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Друга книга — "</a:t>
            </a:r>
            <a:r>
              <a:rPr lang="ru-RU" dirty="0" err="1" smtClean="0"/>
              <a:t>Ізборник</a:t>
            </a:r>
            <a:r>
              <a:rPr lang="ru-RU" dirty="0" smtClean="0"/>
              <a:t> Святослава", </a:t>
            </a:r>
            <a:r>
              <a:rPr lang="ru-RU" dirty="0" err="1" smtClean="0"/>
              <a:t>витворена</a:t>
            </a:r>
            <a:r>
              <a:rPr lang="ru-RU" dirty="0" smtClean="0"/>
              <a:t> </a:t>
            </a:r>
            <a:r>
              <a:rPr lang="ru-RU" dirty="0" err="1" smtClean="0"/>
              <a:t>дияконом</a:t>
            </a:r>
            <a:r>
              <a:rPr lang="ru-RU" dirty="0" smtClean="0"/>
              <a:t> </a:t>
            </a:r>
            <a:r>
              <a:rPr lang="ru-RU" dirty="0" err="1" smtClean="0"/>
              <a:t>Іоанном</a:t>
            </a:r>
            <a:r>
              <a:rPr lang="ru-RU" dirty="0" smtClean="0"/>
              <a:t> у 1073 </a:t>
            </a:r>
            <a:r>
              <a:rPr lang="ru-RU" dirty="0" err="1" smtClean="0"/>
              <a:t>p</a:t>
            </a:r>
            <a:r>
              <a:rPr lang="ru-RU" dirty="0" smtClean="0"/>
              <a:t>., </a:t>
            </a:r>
            <a:r>
              <a:rPr lang="ru-RU" dirty="0" err="1" smtClean="0"/>
              <a:t>цікава</a:t>
            </a:r>
            <a:r>
              <a:rPr lang="ru-RU" dirty="0" smtClean="0"/>
              <a:t> </a:t>
            </a:r>
            <a:r>
              <a:rPr lang="ru-RU" dirty="0" err="1" smtClean="0"/>
              <a:t>зображенням</a:t>
            </a:r>
            <a:r>
              <a:rPr lang="ru-RU" dirty="0" smtClean="0"/>
              <a:t> </a:t>
            </a:r>
            <a:r>
              <a:rPr lang="ru-RU" dirty="0" err="1" smtClean="0"/>
              <a:t>сім'ї</a:t>
            </a:r>
            <a:r>
              <a:rPr lang="ru-RU" dirty="0" smtClean="0"/>
              <a:t> Святослава Ярославовича, а </a:t>
            </a:r>
            <a:r>
              <a:rPr lang="ru-RU" dirty="0" err="1" smtClean="0"/>
              <a:t>також</a:t>
            </a:r>
            <a:r>
              <a:rPr lang="ru-RU" dirty="0" smtClean="0"/>
              <a:t> заставками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малюнками</a:t>
            </a:r>
            <a:r>
              <a:rPr lang="ru-RU" dirty="0" smtClean="0"/>
              <a:t> на полях.</a:t>
            </a:r>
          </a:p>
          <a:p>
            <a:endParaRPr lang="ru-RU" dirty="0"/>
          </a:p>
        </p:txBody>
      </p:sp>
      <p:pic>
        <p:nvPicPr>
          <p:cNvPr id="7" name="Содержимое 6" descr="Ізборник святослава.gif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857364"/>
            <a:ext cx="4038600" cy="35004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457200" y="285728"/>
            <a:ext cx="3008313" cy="5840435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Особливо </a:t>
            </a:r>
            <a:r>
              <a:rPr lang="ru-RU" sz="2000" dirty="0" err="1" smtClean="0"/>
              <a:t>слід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відзначити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мініатюри</a:t>
            </a:r>
            <a:r>
              <a:rPr lang="ru-RU" sz="2000" dirty="0" smtClean="0"/>
              <a:t> </a:t>
            </a:r>
            <a:r>
              <a:rPr lang="ru-RU" sz="2000" dirty="0" err="1" smtClean="0"/>
              <a:t>Радзивіллівського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літопису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дійшов</a:t>
            </a:r>
            <a:r>
              <a:rPr lang="ru-RU" sz="2000" dirty="0" smtClean="0"/>
              <a:t> до нас в </a:t>
            </a:r>
            <a:r>
              <a:rPr lang="ru-RU" sz="2000" dirty="0" err="1" smtClean="0"/>
              <a:t>копії</a:t>
            </a:r>
            <a:r>
              <a:rPr lang="ru-RU" sz="2000" dirty="0" smtClean="0"/>
              <a:t> XV ст.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оригінала</a:t>
            </a:r>
            <a:r>
              <a:rPr lang="ru-RU" sz="2000" dirty="0" smtClean="0"/>
              <a:t> лицевого, </a:t>
            </a:r>
            <a:r>
              <a:rPr lang="ru-RU" sz="2000" dirty="0" err="1" smtClean="0"/>
              <a:t>тобто</a:t>
            </a:r>
            <a:r>
              <a:rPr lang="ru-RU" sz="2000" dirty="0" smtClean="0"/>
              <a:t> </a:t>
            </a:r>
            <a:r>
              <a:rPr lang="ru-RU" sz="2000" dirty="0" err="1" smtClean="0"/>
              <a:t>ілюстрованого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зводу</a:t>
            </a:r>
            <a:r>
              <a:rPr lang="ru-RU" sz="2000" dirty="0" smtClean="0"/>
              <a:t> 1205 року. </a:t>
            </a:r>
            <a:r>
              <a:rPr lang="ru-RU" sz="2000" dirty="0" err="1" smtClean="0"/>
              <a:t>Мініатюри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відображають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основні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події</a:t>
            </a:r>
            <a:r>
              <a:rPr lang="ru-RU" sz="2000" dirty="0" smtClean="0"/>
              <a:t> </a:t>
            </a:r>
            <a:r>
              <a:rPr lang="ru-RU" sz="2000" dirty="0" err="1" smtClean="0"/>
              <a:t>історії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Київської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Русі</a:t>
            </a:r>
            <a:r>
              <a:rPr lang="ru-RU" sz="2000" dirty="0" smtClean="0"/>
              <a:t>. Вони </a:t>
            </a:r>
            <a:r>
              <a:rPr lang="ru-RU" sz="2000" dirty="0" err="1" smtClean="0"/>
              <a:t>доносять</a:t>
            </a:r>
            <a:r>
              <a:rPr lang="ru-RU" sz="2000" dirty="0" smtClean="0"/>
              <a:t> </a:t>
            </a:r>
            <a:r>
              <a:rPr lang="ru-RU" sz="2000" dirty="0" err="1" smtClean="0"/>
              <a:t>безцінні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відомості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архітектурні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споруди</a:t>
            </a:r>
            <a:r>
              <a:rPr lang="ru-RU" sz="2000" dirty="0" smtClean="0"/>
              <a:t> </a:t>
            </a:r>
            <a:r>
              <a:rPr lang="ru-RU" sz="2000" dirty="0" err="1" smtClean="0"/>
              <a:t>Київської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Русі</a:t>
            </a:r>
            <a:r>
              <a:rPr lang="ru-RU" sz="2000" dirty="0" smtClean="0"/>
              <a:t>, </a:t>
            </a:r>
            <a:r>
              <a:rPr lang="ru-RU" sz="2000" dirty="0" err="1" smtClean="0"/>
              <a:t>одяг</a:t>
            </a:r>
            <a:r>
              <a:rPr lang="ru-RU" sz="2000" dirty="0" smtClean="0"/>
              <a:t> та </a:t>
            </a:r>
            <a:r>
              <a:rPr lang="ru-RU" sz="2000" dirty="0" err="1" smtClean="0"/>
              <a:t>зброю</a:t>
            </a:r>
            <a:r>
              <a:rPr lang="ru-RU" sz="2000" dirty="0" smtClean="0"/>
              <a:t>, </a:t>
            </a:r>
            <a:r>
              <a:rPr lang="ru-RU" sz="2000" dirty="0" err="1" smtClean="0"/>
              <a:t>речі</a:t>
            </a:r>
            <a:r>
              <a:rPr lang="ru-RU" sz="2000" dirty="0" smtClean="0"/>
              <a:t> </a:t>
            </a:r>
            <a:r>
              <a:rPr lang="ru-RU" sz="2000" dirty="0" err="1" smtClean="0"/>
              <a:t>домашнього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вжитку</a:t>
            </a:r>
            <a:r>
              <a:rPr lang="ru-RU" sz="2000" dirty="0" smtClean="0"/>
              <a:t>, </a:t>
            </a:r>
            <a:r>
              <a:rPr lang="ru-RU" sz="2000" dirty="0" err="1" smtClean="0"/>
              <a:t>є</a:t>
            </a:r>
            <a:r>
              <a:rPr lang="ru-RU" sz="2000" dirty="0" smtClean="0"/>
              <a:t> "</a:t>
            </a:r>
            <a:r>
              <a:rPr lang="ru-RU" sz="2000" dirty="0" err="1" smtClean="0"/>
              <a:t>вікнами</a:t>
            </a:r>
            <a:r>
              <a:rPr lang="ru-RU" sz="2000" dirty="0" smtClean="0"/>
              <a:t>" у </a:t>
            </a:r>
            <a:r>
              <a:rPr lang="ru-RU" sz="2000" dirty="0" err="1" smtClean="0"/>
              <a:t>світ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давно </a:t>
            </a:r>
            <a:r>
              <a:rPr lang="ru-RU" sz="2000" dirty="0" err="1" smtClean="0"/>
              <a:t>зник</a:t>
            </a:r>
            <a:endParaRPr lang="ru-RU" sz="2000" dirty="0"/>
          </a:p>
        </p:txBody>
      </p:sp>
      <p:pic>
        <p:nvPicPr>
          <p:cNvPr id="7" name="Содержимое 6" descr="Радзивіллівського літопису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786182" y="642918"/>
            <a:ext cx="4642811" cy="50720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Стародавньої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 характерна </a:t>
            </a:r>
            <a:r>
              <a:rPr lang="ru-RU" dirty="0" err="1" smtClean="0"/>
              <a:t>площинність</a:t>
            </a:r>
            <a:r>
              <a:rPr lang="ru-RU" dirty="0" smtClean="0"/>
              <a:t>, </a:t>
            </a:r>
            <a:r>
              <a:rPr lang="ru-RU" dirty="0" err="1" smtClean="0"/>
              <a:t>графічна</a:t>
            </a:r>
            <a:r>
              <a:rPr lang="ru-RU" dirty="0" smtClean="0"/>
              <a:t> манера письма. Часто </a:t>
            </a:r>
            <a:r>
              <a:rPr lang="ru-RU" dirty="0" err="1" smtClean="0"/>
              <a:t>зустрічалися</a:t>
            </a:r>
            <a:r>
              <a:rPr lang="ru-RU" dirty="0" smtClean="0"/>
              <a:t> </a:t>
            </a:r>
            <a:r>
              <a:rPr lang="ru-RU" dirty="0" err="1" smtClean="0"/>
              <a:t>стилізовані</a:t>
            </a:r>
            <a:r>
              <a:rPr lang="ru-RU" dirty="0" smtClean="0"/>
              <a:t> </a:t>
            </a:r>
            <a:r>
              <a:rPr lang="ru-RU" dirty="0" err="1" smtClean="0"/>
              <a:t>силуети</a:t>
            </a:r>
            <a:r>
              <a:rPr lang="ru-RU" dirty="0" smtClean="0"/>
              <a:t> </a:t>
            </a:r>
            <a:r>
              <a:rPr lang="ru-RU" dirty="0" err="1" smtClean="0"/>
              <a:t>храмів</a:t>
            </a:r>
            <a:r>
              <a:rPr lang="ru-RU" dirty="0" smtClean="0"/>
              <a:t>, </a:t>
            </a:r>
            <a:r>
              <a:rPr lang="ru-RU" dirty="0" err="1" smtClean="0"/>
              <a:t>геометричний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стилізований</a:t>
            </a:r>
            <a:r>
              <a:rPr lang="ru-RU" dirty="0" smtClean="0"/>
              <a:t> </a:t>
            </a:r>
            <a:r>
              <a:rPr lang="ru-RU" dirty="0" err="1" smtClean="0"/>
              <a:t>рослинний</a:t>
            </a:r>
            <a:r>
              <a:rPr lang="ru-RU" dirty="0" smtClean="0"/>
              <a:t> орнамент. Орнамент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мотивами </a:t>
            </a:r>
            <a:r>
              <a:rPr lang="ru-RU" dirty="0" err="1" smtClean="0"/>
              <a:t>ювелірного</a:t>
            </a:r>
            <a:r>
              <a:rPr lang="ru-RU" dirty="0" smtClean="0"/>
              <a:t> та </a:t>
            </a:r>
            <a:r>
              <a:rPr lang="ru-RU" dirty="0" err="1" smtClean="0"/>
              <a:t>декоративно-ужиткового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. Заставки </a:t>
            </a:r>
            <a:r>
              <a:rPr lang="ru-RU" dirty="0" err="1" smtClean="0"/>
              <a:t>оточені</a:t>
            </a:r>
            <a:r>
              <a:rPr lang="ru-RU" dirty="0" smtClean="0"/>
              <a:t> </a:t>
            </a:r>
            <a:r>
              <a:rPr lang="ru-RU" dirty="0" err="1" smtClean="0"/>
              <a:t>численними</a:t>
            </a:r>
            <a:r>
              <a:rPr lang="ru-RU" dirty="0" smtClean="0"/>
              <a:t> </a:t>
            </a:r>
            <a:r>
              <a:rPr lang="ru-RU" dirty="0" err="1" smtClean="0"/>
              <a:t>зображеннями</a:t>
            </a:r>
            <a:r>
              <a:rPr lang="ru-RU" dirty="0" smtClean="0"/>
              <a:t> людей, </a:t>
            </a:r>
            <a:r>
              <a:rPr lang="ru-RU" dirty="0" err="1" smtClean="0"/>
              <a:t>тварин</a:t>
            </a:r>
            <a:r>
              <a:rPr lang="ru-RU" dirty="0" smtClean="0"/>
              <a:t>, </a:t>
            </a:r>
            <a:r>
              <a:rPr lang="ru-RU" dirty="0" err="1" smtClean="0"/>
              <a:t>птахів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8" name="Содержимое 7" descr="image038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928802"/>
            <a:ext cx="4038600" cy="37862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Содержимое 15"/>
          <p:cNvSpPr>
            <a:spLocks noGrp="1"/>
          </p:cNvSpPr>
          <p:nvPr>
            <p:ph sz="half" idx="1"/>
          </p:nvPr>
        </p:nvSpPr>
        <p:spPr>
          <a:xfrm>
            <a:off x="457200" y="285728"/>
            <a:ext cx="4038600" cy="5840435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ілюстрований</a:t>
            </a:r>
            <a:r>
              <a:rPr lang="ru-RU" dirty="0" smtClean="0"/>
              <a:t> </a:t>
            </a:r>
            <a:r>
              <a:rPr lang="ru-RU" dirty="0" err="1" smtClean="0"/>
              <a:t>рукопис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- "</a:t>
            </a:r>
            <a:r>
              <a:rPr lang="ru-RU" dirty="0" err="1" smtClean="0"/>
              <a:t>Бесіди</a:t>
            </a:r>
            <a:r>
              <a:rPr lang="ru-RU" dirty="0" smtClean="0"/>
              <a:t> св. </a:t>
            </a:r>
            <a:r>
              <a:rPr lang="ru-RU" dirty="0" err="1" smtClean="0"/>
              <a:t>Григорія</a:t>
            </a:r>
            <a:r>
              <a:rPr lang="ru-RU" dirty="0" smtClean="0"/>
              <a:t> </a:t>
            </a:r>
            <a:r>
              <a:rPr lang="ru-RU" dirty="0" err="1" smtClean="0"/>
              <a:t>Двоєслова</a:t>
            </a:r>
            <a:r>
              <a:rPr lang="ru-RU" dirty="0" smtClean="0"/>
              <a:t> на </a:t>
            </a:r>
            <a:r>
              <a:rPr lang="ru-RU" dirty="0" err="1" smtClean="0"/>
              <a:t>Євангеліє</a:t>
            </a:r>
            <a:r>
              <a:rPr lang="ru-RU" dirty="0" smtClean="0"/>
              <a:t>"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половини</a:t>
            </a:r>
            <a:r>
              <a:rPr lang="ru-RU" dirty="0" smtClean="0"/>
              <a:t> XIII ст. Кодекс </a:t>
            </a:r>
            <a:r>
              <a:rPr lang="ru-RU" dirty="0" err="1" smtClean="0"/>
              <a:t>прикрашає</a:t>
            </a:r>
            <a:r>
              <a:rPr lang="ru-RU" dirty="0" smtClean="0"/>
              <a:t> </a:t>
            </a:r>
            <a:r>
              <a:rPr lang="ru-RU" dirty="0" err="1" smtClean="0"/>
              <a:t>вихідна</a:t>
            </a:r>
            <a:r>
              <a:rPr lang="ru-RU" dirty="0" smtClean="0"/>
              <a:t> </a:t>
            </a:r>
            <a:r>
              <a:rPr lang="ru-RU" dirty="0" err="1" smtClean="0"/>
              <a:t>мініатюра</a:t>
            </a:r>
            <a:r>
              <a:rPr lang="ru-RU" dirty="0" smtClean="0"/>
              <a:t> "Спас </a:t>
            </a:r>
            <a:r>
              <a:rPr lang="ru-RU" dirty="0" err="1" smtClean="0"/>
              <a:t>зі</a:t>
            </a:r>
            <a:r>
              <a:rPr lang="ru-RU" dirty="0" smtClean="0"/>
              <a:t> св. </a:t>
            </a:r>
            <a:r>
              <a:rPr lang="ru-RU" dirty="0" err="1" smtClean="0"/>
              <a:t>Григорієм</a:t>
            </a:r>
            <a:r>
              <a:rPr lang="ru-RU" dirty="0" smtClean="0"/>
              <a:t> </a:t>
            </a:r>
            <a:r>
              <a:rPr lang="ru-RU" dirty="0" err="1" smtClean="0"/>
              <a:t>Двоесловом</a:t>
            </a:r>
            <a:r>
              <a:rPr lang="ru-RU" dirty="0" smtClean="0"/>
              <a:t>, </a:t>
            </a:r>
            <a:r>
              <a:rPr lang="ru-RU" dirty="0" err="1" smtClean="0"/>
              <a:t>Евстахием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ангелами". </a:t>
            </a:r>
            <a:r>
              <a:rPr lang="ru-RU" dirty="0" err="1" smtClean="0"/>
              <a:t>Побудована</a:t>
            </a:r>
            <a:r>
              <a:rPr lang="ru-RU" dirty="0" smtClean="0"/>
              <a:t> за схемою "</a:t>
            </a:r>
            <a:r>
              <a:rPr lang="ru-RU" dirty="0" err="1" smtClean="0"/>
              <a:t>Благання</a:t>
            </a:r>
            <a:r>
              <a:rPr lang="ru-RU" dirty="0" smtClean="0"/>
              <a:t>", </a:t>
            </a:r>
            <a:r>
              <a:rPr lang="ru-RU" dirty="0" err="1" smtClean="0"/>
              <a:t>композиція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фронтальним</a:t>
            </a:r>
            <a:r>
              <a:rPr lang="ru-RU" dirty="0" smtClean="0"/>
              <a:t> </a:t>
            </a:r>
            <a:r>
              <a:rPr lang="ru-RU" dirty="0" err="1" smtClean="0"/>
              <a:t>фігурою</a:t>
            </a:r>
            <a:r>
              <a:rPr lang="ru-RU" dirty="0" smtClean="0"/>
              <a:t> Христа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меншими</a:t>
            </a:r>
            <a:r>
              <a:rPr lang="ru-RU" dirty="0" smtClean="0"/>
              <a:t>, </a:t>
            </a:r>
            <a:r>
              <a:rPr lang="ru-RU" dirty="0" err="1" smtClean="0"/>
              <a:t>підпорядкованими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, </a:t>
            </a:r>
            <a:r>
              <a:rPr lang="ru-RU" dirty="0" err="1" smtClean="0"/>
              <a:t>простертими</a:t>
            </a:r>
            <a:r>
              <a:rPr lang="ru-RU" dirty="0" smtClean="0"/>
              <a:t> на </a:t>
            </a:r>
            <a:r>
              <a:rPr lang="ru-RU" dirty="0" err="1" smtClean="0"/>
              <a:t>площині</a:t>
            </a:r>
            <a:r>
              <a:rPr lang="ru-RU" dirty="0" smtClean="0"/>
              <a:t> </a:t>
            </a:r>
            <a:r>
              <a:rPr lang="ru-RU" dirty="0" err="1" smtClean="0"/>
              <a:t>фігурами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иэратичний</a:t>
            </a:r>
            <a:r>
              <a:rPr lang="ru-RU" dirty="0" smtClean="0"/>
              <a:t> характер.</a:t>
            </a:r>
            <a:endParaRPr lang="ru-RU" dirty="0"/>
          </a:p>
        </p:txBody>
      </p:sp>
      <p:pic>
        <p:nvPicPr>
          <p:cNvPr id="18" name="Содержимое 17" descr="Бесіди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643050"/>
            <a:ext cx="4038600" cy="41434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</TotalTime>
  <Words>512</Words>
  <PresentationFormat>Экран (4:3)</PresentationFormat>
  <Paragraphs>11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Книжкова мініатюра в Київській Русі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Книжкова мініатюра в Київській Русі</dc:title>
  <dc:creator>леся</dc:creator>
  <cp:lastModifiedBy>леся</cp:lastModifiedBy>
  <cp:revision>6</cp:revision>
  <dcterms:created xsi:type="dcterms:W3CDTF">2013-02-05T09:59:39Z</dcterms:created>
  <dcterms:modified xsi:type="dcterms:W3CDTF">2013-02-05T15:45:07Z</dcterms:modified>
</cp:coreProperties>
</file>