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272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F8032-1975-4E43-9760-59A941E53C58}" type="doc">
      <dgm:prSet loTypeId="urn:microsoft.com/office/officeart/2005/8/layout/vProcess5" loCatId="process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95FE1ABB-E5D9-4A81-BEE4-779D5C7B189F}">
      <dgm:prSet phldrT="[Текст]"/>
      <dgm:spPr/>
      <dgm:t>
        <a:bodyPr/>
        <a:lstStyle/>
        <a:p>
          <a:r>
            <a:rPr lang="uk-UA" b="1" dirty="0" smtClean="0"/>
            <a:t>1928р. – початок форсування створення колгоспів</a:t>
          </a:r>
          <a:endParaRPr lang="ru-RU" b="1" dirty="0"/>
        </a:p>
      </dgm:t>
    </dgm:pt>
    <dgm:pt modelId="{67EE69BD-5F22-4226-959A-52AF80A2FD87}" type="parTrans" cxnId="{58D81F47-E2BF-4A6D-9E25-FD8B6B337063}">
      <dgm:prSet/>
      <dgm:spPr/>
      <dgm:t>
        <a:bodyPr/>
        <a:lstStyle/>
        <a:p>
          <a:endParaRPr lang="ru-RU"/>
        </a:p>
      </dgm:t>
    </dgm:pt>
    <dgm:pt modelId="{74371BEF-339A-46CC-9DFC-ACADC9BA5DEB}" type="sibTrans" cxnId="{58D81F47-E2BF-4A6D-9E25-FD8B6B337063}">
      <dgm:prSet/>
      <dgm:spPr/>
      <dgm:t>
        <a:bodyPr/>
        <a:lstStyle/>
        <a:p>
          <a:endParaRPr lang="ru-RU"/>
        </a:p>
      </dgm:t>
    </dgm:pt>
    <dgm:pt modelId="{66DE1079-B8AF-4E15-988F-EA2A1CA2EAF8}">
      <dgm:prSet phldrT="[Текст]"/>
      <dgm:spPr/>
      <dgm:t>
        <a:bodyPr/>
        <a:lstStyle/>
        <a:p>
          <a:r>
            <a:rPr lang="uk-UA" b="1" dirty="0" smtClean="0"/>
            <a:t>1929р. – стаття Сталіна в газеті «Правда» «Рік великого перелому»</a:t>
          </a:r>
          <a:endParaRPr lang="ru-RU" b="1" dirty="0"/>
        </a:p>
      </dgm:t>
    </dgm:pt>
    <dgm:pt modelId="{C7C172A2-F889-443A-B82F-1B35FABF29B5}" type="parTrans" cxnId="{DACE0813-1A75-4757-B038-218D2370ABDF}">
      <dgm:prSet/>
      <dgm:spPr/>
      <dgm:t>
        <a:bodyPr/>
        <a:lstStyle/>
        <a:p>
          <a:endParaRPr lang="ru-RU"/>
        </a:p>
      </dgm:t>
    </dgm:pt>
    <dgm:pt modelId="{6B3A8F8C-D54F-403C-BFC6-6EA9D00B4D2E}" type="sibTrans" cxnId="{DACE0813-1A75-4757-B038-218D2370ABDF}">
      <dgm:prSet/>
      <dgm:spPr/>
      <dgm:t>
        <a:bodyPr/>
        <a:lstStyle/>
        <a:p>
          <a:endParaRPr lang="ru-RU"/>
        </a:p>
      </dgm:t>
    </dgm:pt>
    <dgm:pt modelId="{02BA44F8-727B-4755-A276-23E15E0D7DE2}">
      <dgm:prSet phldrT="[Текст]"/>
      <dgm:spPr/>
      <dgm:t>
        <a:bodyPr/>
        <a:lstStyle/>
        <a:p>
          <a:r>
            <a:rPr lang="uk-UA" b="1" dirty="0" smtClean="0"/>
            <a:t>1930р. – оголошення політики «ліквідації куркульства», голодомор 1932-1933рр.</a:t>
          </a:r>
          <a:endParaRPr lang="ru-RU" b="1" dirty="0"/>
        </a:p>
      </dgm:t>
    </dgm:pt>
    <dgm:pt modelId="{C55726FF-B3E9-43C0-8CE3-243057FB4C14}" type="parTrans" cxnId="{05D6A3B8-7C90-48BF-9B79-FA50126AB4C8}">
      <dgm:prSet/>
      <dgm:spPr/>
      <dgm:t>
        <a:bodyPr/>
        <a:lstStyle/>
        <a:p>
          <a:endParaRPr lang="ru-RU"/>
        </a:p>
      </dgm:t>
    </dgm:pt>
    <dgm:pt modelId="{930A4904-693C-4DF5-A8BB-B42A35F1643D}" type="sibTrans" cxnId="{05D6A3B8-7C90-48BF-9B79-FA50126AB4C8}">
      <dgm:prSet/>
      <dgm:spPr/>
      <dgm:t>
        <a:bodyPr/>
        <a:lstStyle/>
        <a:p>
          <a:endParaRPr lang="ru-RU"/>
        </a:p>
      </dgm:t>
    </dgm:pt>
    <dgm:pt modelId="{604E274F-88CA-4980-BCE6-050887761F2B}" type="pres">
      <dgm:prSet presAssocID="{0F7F8032-1975-4E43-9760-59A941E53C5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4F7E681-1D42-4741-8A1B-F6337F9F8237}" type="pres">
      <dgm:prSet presAssocID="{0F7F8032-1975-4E43-9760-59A941E53C58}" presName="dummyMaxCanvas" presStyleCnt="0">
        <dgm:presLayoutVars/>
      </dgm:prSet>
      <dgm:spPr/>
    </dgm:pt>
    <dgm:pt modelId="{1BFD4982-DD7A-425C-9128-83FB508226A3}" type="pres">
      <dgm:prSet presAssocID="{0F7F8032-1975-4E43-9760-59A941E53C58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97FF42-594F-4306-BE3F-94A481DB8FD1}" type="pres">
      <dgm:prSet presAssocID="{0F7F8032-1975-4E43-9760-59A941E53C58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0D3DA5-C03F-4E13-B342-54AE6252044D}" type="pres">
      <dgm:prSet presAssocID="{0F7F8032-1975-4E43-9760-59A941E53C58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B0D0DB-AC7C-4D66-A516-67F4A7C52E84}" type="pres">
      <dgm:prSet presAssocID="{0F7F8032-1975-4E43-9760-59A941E53C58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4C92F2-332D-4DE5-BDE4-728BD4E02181}" type="pres">
      <dgm:prSet presAssocID="{0F7F8032-1975-4E43-9760-59A941E53C58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FBBD9-1FAE-4E7C-9CC1-271F768C67F9}" type="pres">
      <dgm:prSet presAssocID="{0F7F8032-1975-4E43-9760-59A941E53C58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2412A8-F385-4917-9809-9AC8CA2A0F36}" type="pres">
      <dgm:prSet presAssocID="{0F7F8032-1975-4E43-9760-59A941E53C58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9E06CE-F4AA-4ADD-9F39-CAEFE4492DF8}" type="pres">
      <dgm:prSet presAssocID="{0F7F8032-1975-4E43-9760-59A941E53C58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8F5E2E3-06A2-4F9D-86B1-EAEF5BC8A0E1}" type="presOf" srcId="{02BA44F8-727B-4755-A276-23E15E0D7DE2}" destId="{3D9E06CE-F4AA-4ADD-9F39-CAEFE4492DF8}" srcOrd="1" destOrd="0" presId="urn:microsoft.com/office/officeart/2005/8/layout/vProcess5"/>
    <dgm:cxn modelId="{1D77AE83-D620-4E98-9C16-6D17A67ADF45}" type="presOf" srcId="{74371BEF-339A-46CC-9DFC-ACADC9BA5DEB}" destId="{37B0D0DB-AC7C-4D66-A516-67F4A7C52E84}" srcOrd="0" destOrd="0" presId="urn:microsoft.com/office/officeart/2005/8/layout/vProcess5"/>
    <dgm:cxn modelId="{BDA04E4F-3F34-4F06-9FEF-AD3D7164BFDE}" type="presOf" srcId="{66DE1079-B8AF-4E15-988F-EA2A1CA2EAF8}" destId="{352412A8-F385-4917-9809-9AC8CA2A0F36}" srcOrd="1" destOrd="0" presId="urn:microsoft.com/office/officeart/2005/8/layout/vProcess5"/>
    <dgm:cxn modelId="{C12AB242-D343-455B-97DE-42F4F326C950}" type="presOf" srcId="{95FE1ABB-E5D9-4A81-BEE4-779D5C7B189F}" destId="{1BFD4982-DD7A-425C-9128-83FB508226A3}" srcOrd="0" destOrd="0" presId="urn:microsoft.com/office/officeart/2005/8/layout/vProcess5"/>
    <dgm:cxn modelId="{946A4FDD-83E3-4F4C-B9A6-E23795B3AE6A}" type="presOf" srcId="{02BA44F8-727B-4755-A276-23E15E0D7DE2}" destId="{810D3DA5-C03F-4E13-B342-54AE6252044D}" srcOrd="0" destOrd="0" presId="urn:microsoft.com/office/officeart/2005/8/layout/vProcess5"/>
    <dgm:cxn modelId="{0FFAAB7E-1BBE-408E-A234-0DCD37A809E9}" type="presOf" srcId="{95FE1ABB-E5D9-4A81-BEE4-779D5C7B189F}" destId="{1D8FBBD9-1FAE-4E7C-9CC1-271F768C67F9}" srcOrd="1" destOrd="0" presId="urn:microsoft.com/office/officeart/2005/8/layout/vProcess5"/>
    <dgm:cxn modelId="{DACE0813-1A75-4757-B038-218D2370ABDF}" srcId="{0F7F8032-1975-4E43-9760-59A941E53C58}" destId="{66DE1079-B8AF-4E15-988F-EA2A1CA2EAF8}" srcOrd="1" destOrd="0" parTransId="{C7C172A2-F889-443A-B82F-1B35FABF29B5}" sibTransId="{6B3A8F8C-D54F-403C-BFC6-6EA9D00B4D2E}"/>
    <dgm:cxn modelId="{C17B4D6C-3F70-406B-AA60-9FAF687E3DBD}" type="presOf" srcId="{0F7F8032-1975-4E43-9760-59A941E53C58}" destId="{604E274F-88CA-4980-BCE6-050887761F2B}" srcOrd="0" destOrd="0" presId="urn:microsoft.com/office/officeart/2005/8/layout/vProcess5"/>
    <dgm:cxn modelId="{8CA9A84A-5461-4FF5-8ADA-47E95D7022B0}" type="presOf" srcId="{6B3A8F8C-D54F-403C-BFC6-6EA9D00B4D2E}" destId="{894C92F2-332D-4DE5-BDE4-728BD4E02181}" srcOrd="0" destOrd="0" presId="urn:microsoft.com/office/officeart/2005/8/layout/vProcess5"/>
    <dgm:cxn modelId="{EEDE9614-9932-47AB-A444-8567DF165E72}" type="presOf" srcId="{66DE1079-B8AF-4E15-988F-EA2A1CA2EAF8}" destId="{3097FF42-594F-4306-BE3F-94A481DB8FD1}" srcOrd="0" destOrd="0" presId="urn:microsoft.com/office/officeart/2005/8/layout/vProcess5"/>
    <dgm:cxn modelId="{05D6A3B8-7C90-48BF-9B79-FA50126AB4C8}" srcId="{0F7F8032-1975-4E43-9760-59A941E53C58}" destId="{02BA44F8-727B-4755-A276-23E15E0D7DE2}" srcOrd="2" destOrd="0" parTransId="{C55726FF-B3E9-43C0-8CE3-243057FB4C14}" sibTransId="{930A4904-693C-4DF5-A8BB-B42A35F1643D}"/>
    <dgm:cxn modelId="{58D81F47-E2BF-4A6D-9E25-FD8B6B337063}" srcId="{0F7F8032-1975-4E43-9760-59A941E53C58}" destId="{95FE1ABB-E5D9-4A81-BEE4-779D5C7B189F}" srcOrd="0" destOrd="0" parTransId="{67EE69BD-5F22-4226-959A-52AF80A2FD87}" sibTransId="{74371BEF-339A-46CC-9DFC-ACADC9BA5DEB}"/>
    <dgm:cxn modelId="{60A0363B-C95A-4702-9DBE-DFDF3530E79A}" type="presParOf" srcId="{604E274F-88CA-4980-BCE6-050887761F2B}" destId="{74F7E681-1D42-4741-8A1B-F6337F9F8237}" srcOrd="0" destOrd="0" presId="urn:microsoft.com/office/officeart/2005/8/layout/vProcess5"/>
    <dgm:cxn modelId="{3B76C572-44DA-4546-B09A-63CDAC5584D5}" type="presParOf" srcId="{604E274F-88CA-4980-BCE6-050887761F2B}" destId="{1BFD4982-DD7A-425C-9128-83FB508226A3}" srcOrd="1" destOrd="0" presId="urn:microsoft.com/office/officeart/2005/8/layout/vProcess5"/>
    <dgm:cxn modelId="{5F15D12A-5190-497A-A3D8-066C60A94476}" type="presParOf" srcId="{604E274F-88CA-4980-BCE6-050887761F2B}" destId="{3097FF42-594F-4306-BE3F-94A481DB8FD1}" srcOrd="2" destOrd="0" presId="urn:microsoft.com/office/officeart/2005/8/layout/vProcess5"/>
    <dgm:cxn modelId="{8A1743FB-99CF-41BE-89ED-BCD83F68924F}" type="presParOf" srcId="{604E274F-88CA-4980-BCE6-050887761F2B}" destId="{810D3DA5-C03F-4E13-B342-54AE6252044D}" srcOrd="3" destOrd="0" presId="urn:microsoft.com/office/officeart/2005/8/layout/vProcess5"/>
    <dgm:cxn modelId="{73CDCC9C-2647-4EBC-9161-D9E06AE23E78}" type="presParOf" srcId="{604E274F-88CA-4980-BCE6-050887761F2B}" destId="{37B0D0DB-AC7C-4D66-A516-67F4A7C52E84}" srcOrd="4" destOrd="0" presId="urn:microsoft.com/office/officeart/2005/8/layout/vProcess5"/>
    <dgm:cxn modelId="{E23C6715-E17C-46C2-A463-8B009E390165}" type="presParOf" srcId="{604E274F-88CA-4980-BCE6-050887761F2B}" destId="{894C92F2-332D-4DE5-BDE4-728BD4E02181}" srcOrd="5" destOrd="0" presId="urn:microsoft.com/office/officeart/2005/8/layout/vProcess5"/>
    <dgm:cxn modelId="{53A38438-EA90-4A12-A872-440E8E105A76}" type="presParOf" srcId="{604E274F-88CA-4980-BCE6-050887761F2B}" destId="{1D8FBBD9-1FAE-4E7C-9CC1-271F768C67F9}" srcOrd="6" destOrd="0" presId="urn:microsoft.com/office/officeart/2005/8/layout/vProcess5"/>
    <dgm:cxn modelId="{FC23C33F-F802-4386-BD2F-CDEAB5404325}" type="presParOf" srcId="{604E274F-88CA-4980-BCE6-050887761F2B}" destId="{352412A8-F385-4917-9809-9AC8CA2A0F36}" srcOrd="7" destOrd="0" presId="urn:microsoft.com/office/officeart/2005/8/layout/vProcess5"/>
    <dgm:cxn modelId="{5D8C3DBB-B10B-44AC-BCE0-E910D2B181FA}" type="presParOf" srcId="{604E274F-88CA-4980-BCE6-050887761F2B}" destId="{3D9E06CE-F4AA-4ADD-9F39-CAEFE4492DF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AE7C8-9CBB-40F2-B4BD-AA378509DB36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E48F-7489-4701-9FEE-70A64294D7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C5163-91C6-4187-A839-73DACD8C3E26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D246B-1CB3-48A2-AB12-23D50B04B5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EC64B-04F4-44D1-B231-7114C5A27E4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DB31A-56BC-4704-B6BF-D9ABBE90D8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A9300-2D52-4FCB-8F37-0EB16FC1B4C1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1C85-7A19-4E86-8A46-45D1E44D1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DD3B6-78C6-4B42-B4F5-A8459174DD3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ED478-7765-42D4-ABE4-724A5322828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33F15-7FE4-4FC2-81A7-8E940EB44557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932CF-BEEC-49B8-A183-6B5DC7C57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73AE4-F9F8-42DF-8A55-370F597CDF2A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6315E-7721-4DC0-996A-2AC2EA52FC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E577B-F607-45D7-9C16-A6635C837BEC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27B3F-F597-437D-B908-9662BCBC7FC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EE2C2-95F2-40B4-9A76-F3EF8F791B58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5952-6172-4452-8A1B-1E39196887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CCA556-E035-4D40-BF49-5243E7FF8C17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F8194-9CCE-4106-8AD8-650921F3B4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AA43C-0740-4258-A979-1EF278B29C16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E5E9-24A7-4DF5-80DA-E5346A05BF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2C4484-6F6C-433B-B90A-FC736D9EDA9F}" type="datetimeFigureOut">
              <a:rPr lang="ru-RU"/>
              <a:pPr>
                <a:defRPr/>
              </a:pPr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6B2332-3990-4CA8-976A-0AA8BA0E0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267325" cy="3946525"/>
          </a:xfrm>
        </p:spPr>
        <p:txBody>
          <a:bodyPr rtlCol="0"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3200" b="1" dirty="0" err="1" smtClean="0">
                <a:solidFill>
                  <a:srgbClr val="C00000"/>
                </a:solidFill>
              </a:rPr>
              <a:t>Колективіза́ція</a:t>
            </a:r>
            <a:r>
              <a:rPr lang="ru-RU" sz="2400" dirty="0" smtClean="0"/>
              <a:t> 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створення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великих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колективних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господарств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основі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селянських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дворів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Передбачалося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що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результатом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колективізації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стане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ріст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виробництва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сільськогосподарської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продукції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150%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Колективізація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мала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охопити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майже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всі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селянські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господарства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dirty="0" err="1">
                <a:solidFill>
                  <a:schemeClr val="accent2">
                    <a:lumMod val="75000"/>
                  </a:schemeClr>
                </a:solidFill>
              </a:rPr>
              <a:t>відтак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ліквідувавши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шкідливий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буржуазний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вплив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»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приватної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2">
                    <a:lumMod val="75000"/>
                  </a:schemeClr>
                </a:solidFill>
              </a:rPr>
              <a:t>власності</a:t>
            </a:r>
            <a: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br>
              <a:rPr lang="ru-RU" sz="24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4365625"/>
            <a:ext cx="8507413" cy="19431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</a:rPr>
              <a:t>Мета: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перетворення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всієї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робочої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сили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села, 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також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міста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, 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робітників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державних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підприємств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Це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дозволяло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встановити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повний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економічний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контроль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влади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над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громадянами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поширити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її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політичне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err="1">
                <a:solidFill>
                  <a:schemeClr val="accent1">
                    <a:lumMod val="50000"/>
                  </a:schemeClr>
                </a:solidFill>
              </a:rPr>
              <a:t>панування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економічно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самостійне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до 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цього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селянство,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ліквідація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куркульства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одержання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засобів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на </a:t>
            </a:r>
            <a:r>
              <a:rPr lang="ru-RU" sz="2400" dirty="0" err="1" smtClean="0">
                <a:solidFill>
                  <a:schemeClr val="accent1">
                    <a:lumMod val="50000"/>
                  </a:schemeClr>
                </a:solidFill>
              </a:rPr>
              <a:t>індустріалізацію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5963" y="334963"/>
            <a:ext cx="316865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253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4578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560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6626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7650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867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29698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072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03575" y="3500438"/>
            <a:ext cx="2311400" cy="3357562"/>
          </a:xfr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52775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0"/>
            <a:ext cx="6011862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8352" y="3805"/>
            <a:ext cx="9130685" cy="684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94213" y="0"/>
            <a:ext cx="46497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60350"/>
            <a:ext cx="4521200" cy="623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692275" y="0"/>
            <a:ext cx="7451725" cy="1412875"/>
          </a:xfrm>
        </p:spPr>
        <p:txBody>
          <a:bodyPr rtlCol="0"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chemeClr val="accent2">
                    <a:lumMod val="75000"/>
                  </a:schemeClr>
                </a:solidFill>
              </a:rPr>
              <a:t>Село -  основне джерело фінансування індустріалізації</a:t>
            </a:r>
            <a:r>
              <a:rPr lang="uk-UA" dirty="0" smtClean="0"/>
              <a:t>.</a:t>
            </a:r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051050" y="1412875"/>
            <a:ext cx="5854700" cy="1541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Основні етапи більшовицької </a:t>
            </a:r>
            <a:r>
              <a:rPr lang="uk-UA" sz="2800" b="1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аграрної реформи</a:t>
            </a:r>
            <a:endParaRPr lang="ru-RU" sz="2800" b="1" i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8313" y="3357563"/>
            <a:ext cx="2582862" cy="3240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1700" b="1">
                <a:solidFill>
                  <a:srgbClr val="FFFFFF"/>
                </a:solidFill>
                <a:cs typeface="Arial" charset="0"/>
              </a:rPr>
              <a:t>1917-1918рр. сасування приватної власності на землю (націоналізація);</a:t>
            </a:r>
          </a:p>
          <a:p>
            <a:pPr algn="ctr"/>
            <a:r>
              <a:rPr lang="uk-UA" sz="1700" b="1">
                <a:solidFill>
                  <a:srgbClr val="FFFFFF"/>
                </a:solidFill>
                <a:cs typeface="Arial" charset="0"/>
              </a:rPr>
              <a:t>Передача землі селянам без викупу;</a:t>
            </a:r>
          </a:p>
          <a:p>
            <a:pPr algn="ctr"/>
            <a:r>
              <a:rPr lang="uk-UA" sz="1700" b="1">
                <a:solidFill>
                  <a:srgbClr val="FFFFFF"/>
                </a:solidFill>
                <a:cs typeface="Arial" charset="0"/>
              </a:rPr>
              <a:t>Заборона оренди землі та найманої праці</a:t>
            </a:r>
            <a:endParaRPr lang="ru-RU" sz="1700" b="1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227763" y="3357563"/>
            <a:ext cx="2592387" cy="32400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1921-1929рр. – </a:t>
            </a:r>
            <a:r>
              <a:rPr lang="uk-UA" sz="2000" b="1" dirty="0" err="1"/>
              <a:t>впрвадження</a:t>
            </a:r>
            <a:r>
              <a:rPr lang="uk-UA" sz="2000" b="1" dirty="0"/>
              <a:t> різних форм кооперації, добровільне створення артілей, кооперативів</a:t>
            </a:r>
            <a:endParaRPr lang="ru-RU" sz="2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44875" y="3387725"/>
            <a:ext cx="2447925" cy="3240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/>
              <a:t>1919-1920рр.-</a:t>
            </a:r>
            <a:r>
              <a:rPr lang="uk-UA" b="1" dirty="0"/>
              <a:t>створення великих колективних підприємств на основі поміщицьких господарств; «воєнний комунізм</a:t>
            </a:r>
            <a:r>
              <a:rPr lang="uk-UA" dirty="0"/>
              <a:t>»</a:t>
            </a:r>
            <a:endParaRPr lang="ru-RU" dirty="0"/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889125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 стрелкой 10"/>
          <p:cNvCxnSpPr/>
          <p:nvPr/>
        </p:nvCxnSpPr>
        <p:spPr>
          <a:xfrm flipH="1">
            <a:off x="2411413" y="2954338"/>
            <a:ext cx="431800" cy="403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" idx="2"/>
          </p:cNvCxnSpPr>
          <p:nvPr/>
        </p:nvCxnSpPr>
        <p:spPr>
          <a:xfrm>
            <a:off x="4978400" y="2967038"/>
            <a:ext cx="0" cy="403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227763" y="2954338"/>
            <a:ext cx="504825" cy="4032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813"/>
            <a:ext cx="5267325" cy="3455987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У 1927 – 1929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рр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селяни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відмовлялися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добровільно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продавати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хліб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державі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через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надто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низькі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заготівельні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Ціни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промислові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товари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були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надто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високими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, тому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утворилися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так </a:t>
            </a:r>
            <a:r>
              <a:rPr lang="ru-RU" sz="2800" b="1" dirty="0" err="1">
                <a:solidFill>
                  <a:schemeClr val="accent2">
                    <a:lumMod val="75000"/>
                  </a:schemeClr>
                </a:solidFill>
              </a:rPr>
              <a:t>звані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</a:rPr>
              <a:t>ножиці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i="1" dirty="0" err="1">
                <a:solidFill>
                  <a:schemeClr val="accent2">
                    <a:lumMod val="75000"/>
                  </a:schemeClr>
                </a:solidFill>
              </a:rPr>
              <a:t>цін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</a:rPr>
              <a:t>».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388" y="4437063"/>
            <a:ext cx="5438775" cy="1808162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uk-UA" sz="2800" b="1" i="1" smtClean="0">
                <a:solidFill>
                  <a:srgbClr val="953735"/>
                </a:solidFill>
              </a:rPr>
              <a:t>Хлібозаготівельні кризи </a:t>
            </a:r>
            <a:r>
              <a:rPr lang="uk-UA" sz="2800" b="1" smtClean="0">
                <a:solidFill>
                  <a:srgbClr val="953735"/>
                </a:solidFill>
              </a:rPr>
              <a:t>– це невиконання плану по заготівлі хліба.</a:t>
            </a:r>
            <a:endParaRPr lang="ru-RU" sz="2800" b="1" smtClean="0">
              <a:solidFill>
                <a:srgbClr val="953735"/>
              </a:solidFill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04813"/>
            <a:ext cx="3419475" cy="587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u="sng" smtClean="0">
                <a:solidFill>
                  <a:srgbClr val="984807"/>
                </a:solidFill>
              </a:rPr>
              <a:t>Етапи колектитвізації</a:t>
            </a:r>
            <a:endParaRPr lang="ru-RU" b="1" u="sng" smtClean="0">
              <a:solidFill>
                <a:srgbClr val="984807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50" y="188913"/>
            <a:ext cx="8229600" cy="10795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b="1" dirty="0">
                <a:solidFill>
                  <a:schemeClr val="accent2">
                    <a:lumMod val="75000"/>
                  </a:schemeClr>
                </a:solidFill>
              </a:rPr>
              <a:t>Основні методи колективізації</a:t>
            </a:r>
            <a:br>
              <a:rPr lang="uk-UA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endParaRPr lang="ru-RU" sz="3100" dirty="0"/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341438"/>
            <a:ext cx="31686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9388" y="1341438"/>
            <a:ext cx="5545137" cy="51117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endParaRPr lang="uk-UA" sz="3200" b="1">
              <a:solidFill>
                <a:srgbClr val="D99694"/>
              </a:solidFill>
              <a:latin typeface="Arial" charset="0"/>
              <a:cs typeface="Arial" charset="0"/>
            </a:endParaRPr>
          </a:p>
          <a:p>
            <a:pPr algn="ctr"/>
            <a:r>
              <a:rPr lang="uk-UA" sz="3200" b="1" u="sng">
                <a:solidFill>
                  <a:srgbClr val="D99694"/>
                </a:solidFill>
                <a:cs typeface="Arial" charset="0"/>
              </a:rPr>
              <a:t>Розкуркулення</a:t>
            </a:r>
            <a:r>
              <a:rPr lang="uk-UA" sz="3200" b="1">
                <a:solidFill>
                  <a:srgbClr val="D99694"/>
                </a:solidFill>
                <a:cs typeface="Arial" charset="0"/>
              </a:rPr>
              <a:t>:</a:t>
            </a:r>
            <a:r>
              <a:rPr lang="uk-UA" sz="2400">
                <a:solidFill>
                  <a:srgbClr val="000000"/>
                </a:solidFill>
                <a:cs typeface="Arial" charset="0"/>
              </a:rPr>
              <a:t/>
            </a:r>
            <a:br>
              <a:rPr lang="uk-UA" sz="2400">
                <a:solidFill>
                  <a:srgbClr val="000000"/>
                </a:solidFill>
                <a:cs typeface="Arial" charset="0"/>
              </a:rPr>
            </a:br>
            <a:r>
              <a:rPr lang="uk-UA" sz="2800">
                <a:solidFill>
                  <a:srgbClr val="953735"/>
                </a:solidFill>
                <a:cs typeface="Arial" charset="0"/>
              </a:rPr>
              <a:t> </a:t>
            </a:r>
            <a:r>
              <a:rPr lang="uk-UA" sz="2400">
                <a:solidFill>
                  <a:srgbClr val="953735"/>
                </a:solidFill>
                <a:cs typeface="Arial" charset="0"/>
              </a:rPr>
              <a:t>- конфіскація майна,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виселення з будівель,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конфіскація засобів виробництва,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виселення куркулів, а згодом і середняків з рідних місць,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створення МТС (машинно-тракторні станції),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направлення в села «двадцятип</a:t>
            </a:r>
            <a:r>
              <a:rPr lang="en-US" sz="2400">
                <a:solidFill>
                  <a:srgbClr val="953735"/>
                </a:solidFill>
                <a:cs typeface="Arial" charset="0"/>
              </a:rPr>
              <a:t>’</a:t>
            </a:r>
            <a:r>
              <a:rPr lang="uk-UA" sz="2400">
                <a:solidFill>
                  <a:srgbClr val="953735"/>
                </a:solidFill>
                <a:cs typeface="Arial" charset="0"/>
              </a:rPr>
              <a:t>яти тисячників»,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r>
              <a:rPr lang="uk-UA" sz="2400">
                <a:solidFill>
                  <a:srgbClr val="953735"/>
                </a:solidFill>
                <a:cs typeface="Arial" charset="0"/>
              </a:rPr>
              <a:t> - агітація в пресі</a:t>
            </a:r>
            <a:br>
              <a:rPr lang="uk-UA" sz="2400">
                <a:solidFill>
                  <a:srgbClr val="953735"/>
                </a:solidFill>
                <a:cs typeface="Arial" charset="0"/>
              </a:rPr>
            </a:br>
            <a:endParaRPr lang="ru-RU" sz="2400">
              <a:solidFill>
                <a:srgbClr val="953735"/>
              </a:solidFill>
              <a:cs typeface="Arial" charset="0"/>
            </a:endParaRPr>
          </a:p>
          <a:p>
            <a:r>
              <a:rPr lang="uk-UA">
                <a:solidFill>
                  <a:srgbClr val="000000"/>
                </a:solidFill>
                <a:cs typeface="Arial" charset="0"/>
              </a:rPr>
              <a:t> </a:t>
            </a:r>
            <a:endParaRPr lang="ru-RU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916238" y="0"/>
            <a:ext cx="6227762" cy="1744663"/>
          </a:xfrm>
        </p:spPr>
        <p:txBody>
          <a:bodyPr>
            <a:normAutofit/>
          </a:bodyPr>
          <a:lstStyle/>
          <a:p>
            <a:r>
              <a:rPr lang="uk-UA" sz="3600" smtClean="0"/>
              <a:t>Взаємозв</a:t>
            </a:r>
            <a:r>
              <a:rPr lang="en-US" sz="3600" smtClean="0"/>
              <a:t>’</a:t>
            </a:r>
            <a:r>
              <a:rPr lang="uk-UA" sz="3600" smtClean="0"/>
              <a:t>язок колективізації  та індустріалізації</a:t>
            </a:r>
            <a:endParaRPr lang="ru-RU" sz="3600" smtClean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56100" y="1744663"/>
            <a:ext cx="43195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Нестача коштів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11188" y="2708275"/>
            <a:ext cx="3168650" cy="15843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Проблеми індустріалізації</a:t>
            </a:r>
            <a:endParaRPr lang="ru-RU" sz="32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56100" y="3860800"/>
            <a:ext cx="4319588" cy="9366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uk-UA" sz="2400" b="1">
                <a:solidFill>
                  <a:srgbClr val="FCD5B5"/>
                </a:solidFill>
                <a:cs typeface="Arial" charset="0"/>
              </a:rPr>
              <a:t>Нестача робочих рук для розвитку індустріалізації</a:t>
            </a:r>
            <a:endParaRPr lang="ru-RU" sz="2400" b="1">
              <a:solidFill>
                <a:srgbClr val="FCD5B5"/>
              </a:solidFill>
              <a:cs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56100" y="2763838"/>
            <a:ext cx="431958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Нестача  сировини</a:t>
            </a:r>
            <a:endParaRPr lang="ru-RU" sz="28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3203575" y="2492375"/>
            <a:ext cx="1152525" cy="4921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2" idx="3"/>
          </p:cNvCxnSpPr>
          <p:nvPr/>
        </p:nvCxnSpPr>
        <p:spPr>
          <a:xfrm>
            <a:off x="3792538" y="3500438"/>
            <a:ext cx="57626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779838" y="3678238"/>
            <a:ext cx="576262" cy="3254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611188" y="5157788"/>
            <a:ext cx="8064500" cy="14398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/>
              <a:t>Хлібна криза 1927 – 1928рр. і брак валюти, що надходила від продажу хліба за кордон, могли зірвати форсовані темпи індустріалізації.</a:t>
            </a:r>
            <a:endParaRPr lang="ru-RU" sz="2800" dirty="0"/>
          </a:p>
        </p:txBody>
      </p:sp>
      <p:pic>
        <p:nvPicPr>
          <p:cNvPr id="194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881313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8376" y="5405"/>
            <a:ext cx="9127247" cy="6846102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8377" y="6419"/>
            <a:ext cx="9127247" cy="6845161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230</Words>
  <Application>Microsoft Office PowerPoint</Application>
  <PresentationFormat>Экран (4:3)</PresentationFormat>
  <Paragraphs>22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7" baseType="lpstr">
      <vt:lpstr>Calibri</vt:lpstr>
      <vt:lpstr>Arial</vt:lpstr>
      <vt:lpstr>Тема Office</vt:lpstr>
      <vt:lpstr> Колективіза́ція — створення великих колективних господарств на основі селянських дворів. Передбачалося, що результатом колективізації стане ріст виробництва сільськогосподарської продукції на 150%. Колективізація мала охопити майже всі селянські господарства, відтак, ліквідувавши «шкідливий буржуазний вплив» приватної власності. </vt:lpstr>
      <vt:lpstr>Слайд 2</vt:lpstr>
      <vt:lpstr>Слайд 3</vt:lpstr>
      <vt:lpstr>У 1927 – 1929 рр. селяни відмовлялися добровільно продавати хліб державі через надто низькі заготівельні ціни. Ціни на промислові товари були надто високими, тому утворилися так звані «ножиці цін».</vt:lpstr>
      <vt:lpstr>Етапи колектитвізації</vt:lpstr>
      <vt:lpstr>     Основні методи колективізації     </vt:lpstr>
      <vt:lpstr>Взаємозв’язок колективізації  та індустріалізації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Колективіза́ція — створення великих колективних господарств на основі селянських дворів. Передбачалося, що результатом колективізації стане ріст виробництва сільськогосподарської продукції на 150%. Колективізація мала охопити майже всі селянські господарства, відтак, ліквідувавши «шкідливий буржуазний вплив» приватної власності. </dc:title>
  <dc:creator>Admin</dc:creator>
  <cp:lastModifiedBy>Yfesrf</cp:lastModifiedBy>
  <cp:revision>7</cp:revision>
  <dcterms:created xsi:type="dcterms:W3CDTF">2013-04-15T17:36:05Z</dcterms:created>
  <dcterms:modified xsi:type="dcterms:W3CDTF">2015-02-08T13:39:09Z</dcterms:modified>
</cp:coreProperties>
</file>