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>
        <p:scale>
          <a:sx n="94" d="100"/>
          <a:sy n="94" d="100"/>
        </p:scale>
        <p:origin x="-9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19BF3-CE4E-46BE-9ADD-C9E384CDFA4A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C9A46-8F32-41B2-AB88-7DD8D3AF0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996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C9A46-8F32-41B2-AB88-7DD8D3AF0C9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6346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C9A46-8F32-41B2-AB88-7DD8D3AF0C9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009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C9A46-8F32-41B2-AB88-7DD8D3AF0C9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546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C9A46-8F32-41B2-AB88-7DD8D3AF0C9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371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C9A46-8F32-41B2-AB88-7DD8D3AF0C9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272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C9A46-8F32-41B2-AB88-7DD8D3AF0C9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339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C9A46-8F32-41B2-AB88-7DD8D3AF0C9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412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C9A46-8F32-41B2-AB88-7DD8D3AF0C9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2969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C9A46-8F32-41B2-AB88-7DD8D3AF0C9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933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C9A46-8F32-41B2-AB88-7DD8D3AF0C9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108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9676" y="1412776"/>
            <a:ext cx="81955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Воєнні</a:t>
            </a: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дії</a:t>
            </a: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 1941-1942 </a:t>
            </a:r>
            <a:r>
              <a:rPr lang="ru-RU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рр</a:t>
            </a: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5109128" y="4418032"/>
            <a:ext cx="3960440" cy="209934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Робота</a:t>
            </a:r>
            <a:endParaRPr lang="uk-UA" dirty="0" smtClean="0"/>
          </a:p>
          <a:p>
            <a:pPr algn="ctr"/>
            <a:r>
              <a:rPr lang="uk-UA" dirty="0"/>
              <a:t>у</a:t>
            </a:r>
            <a:r>
              <a:rPr lang="uk-UA" dirty="0" smtClean="0"/>
              <a:t>чня 11-А </a:t>
            </a:r>
            <a:r>
              <a:rPr lang="uk-UA" dirty="0" smtClean="0"/>
              <a:t> класу</a:t>
            </a:r>
            <a:endParaRPr lang="uk-UA" dirty="0" smtClean="0"/>
          </a:p>
          <a:p>
            <a:pPr algn="ctr"/>
            <a:r>
              <a:rPr lang="uk-UA" smtClean="0"/>
              <a:t>Тазагуляна </a:t>
            </a:r>
            <a:r>
              <a:rPr lang="uk-UA" dirty="0" smtClean="0"/>
              <a:t>Артур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69" y="3068960"/>
            <a:ext cx="4159063" cy="2917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1495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69470" y="5934670"/>
            <a:ext cx="57745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Московська</a:t>
            </a: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битва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323528" y="263897"/>
            <a:ext cx="5357143" cy="2232248"/>
          </a:xfrm>
          <a:prstGeom prst="verticalScroll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sz="2800" dirty="0" err="1"/>
              <a:t>Наступ</a:t>
            </a:r>
            <a:r>
              <a:rPr lang="ru-RU" sz="2800" dirty="0"/>
              <a:t> </a:t>
            </a:r>
            <a:r>
              <a:rPr lang="ru-RU" sz="2800" dirty="0" err="1"/>
              <a:t>ворожих</a:t>
            </a:r>
            <a:r>
              <a:rPr lang="ru-RU" sz="2800" dirty="0"/>
              <a:t> </a:t>
            </a:r>
            <a:r>
              <a:rPr lang="ru-RU" sz="2800" dirty="0" err="1"/>
              <a:t>військ</a:t>
            </a:r>
            <a:r>
              <a:rPr lang="ru-RU" sz="2800" dirty="0"/>
              <a:t> на Москву </a:t>
            </a:r>
            <a:r>
              <a:rPr lang="ru-RU" sz="2800" dirty="0" err="1"/>
              <a:t>розпочався</a:t>
            </a:r>
            <a:r>
              <a:rPr lang="ru-RU" sz="2800" dirty="0"/>
              <a:t> ЗО </a:t>
            </a:r>
            <a:r>
              <a:rPr lang="ru-RU" sz="2800" dirty="0" err="1"/>
              <a:t>вересня</a:t>
            </a:r>
            <a:r>
              <a:rPr lang="ru-RU" sz="2800" dirty="0"/>
              <a:t> 1941 ,р. Так </a:t>
            </a:r>
            <a:r>
              <a:rPr lang="ru-RU" sz="2800" dirty="0" err="1"/>
              <a:t>почалась</a:t>
            </a:r>
            <a:r>
              <a:rPr lang="ru-RU" sz="2800" dirty="0"/>
              <a:t> </a:t>
            </a:r>
            <a:r>
              <a:rPr lang="ru-RU" sz="2800" dirty="0" err="1"/>
              <a:t>операція</a:t>
            </a:r>
            <a:r>
              <a:rPr lang="ru-RU" sz="2800" dirty="0"/>
              <a:t> '"Тайфун"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636912"/>
            <a:ext cx="5400600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62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696" y="8235"/>
            <a:ext cx="66295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1. План "Барбаросса"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Загнутый угол 4"/>
          <p:cNvSpPr/>
          <p:nvPr/>
        </p:nvSpPr>
        <p:spPr>
          <a:xfrm>
            <a:off x="179512" y="1196752"/>
            <a:ext cx="4680520" cy="2016224"/>
          </a:xfrm>
          <a:prstGeom prst="foldedCorner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 </a:t>
            </a:r>
            <a:r>
              <a:rPr lang="ru-RU" dirty="0" err="1" smtClean="0"/>
              <a:t>вечері</a:t>
            </a:r>
            <a:r>
              <a:rPr lang="ru-RU" dirty="0" smtClean="0"/>
              <a:t> </a:t>
            </a:r>
            <a:r>
              <a:rPr lang="ru-RU" dirty="0"/>
              <a:t>18 </a:t>
            </a:r>
            <a:r>
              <a:rPr lang="ru-RU" dirty="0" err="1"/>
              <a:t>грудня</a:t>
            </a:r>
            <a:r>
              <a:rPr lang="ru-RU" dirty="0"/>
              <a:t> 1940 р. </a:t>
            </a:r>
            <a:r>
              <a:rPr lang="ru-RU" dirty="0" err="1"/>
              <a:t>Гітлер</a:t>
            </a:r>
            <a:r>
              <a:rPr lang="ru-RU" dirty="0"/>
              <a:t> </a:t>
            </a:r>
            <a:r>
              <a:rPr lang="ru-RU" dirty="0" err="1"/>
              <a:t>підписав</a:t>
            </a:r>
            <a:r>
              <a:rPr lang="ru-RU" dirty="0"/>
              <a:t> директиву про </a:t>
            </a:r>
            <a:r>
              <a:rPr lang="ru-RU" dirty="0" err="1"/>
              <a:t>воєнні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СРСР.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дістала</a:t>
            </a:r>
            <a:r>
              <a:rPr lang="ru-RU" dirty="0"/>
              <a:t> </a:t>
            </a:r>
            <a:r>
              <a:rPr lang="ru-RU" dirty="0" err="1"/>
              <a:t>порядковий</a:t>
            </a:r>
            <a:r>
              <a:rPr lang="ru-RU" dirty="0"/>
              <a:t> номер 21 та </a:t>
            </a:r>
            <a:r>
              <a:rPr lang="ru-RU" dirty="0" err="1"/>
              <a:t>умовне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"Барбаросса"</a:t>
            </a:r>
          </a:p>
        </p:txBody>
      </p:sp>
      <p:sp>
        <p:nvSpPr>
          <p:cNvPr id="6" name="Загнутый угол 5"/>
          <p:cNvSpPr/>
          <p:nvPr/>
        </p:nvSpPr>
        <p:spPr>
          <a:xfrm>
            <a:off x="290240" y="3861048"/>
            <a:ext cx="7920880" cy="1440160"/>
          </a:xfrm>
          <a:prstGeom prst="foldedCorner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директиви</a:t>
            </a:r>
            <a:r>
              <a:rPr lang="ru-RU" dirty="0"/>
              <a:t> № 21</a:t>
            </a:r>
          </a:p>
          <a:p>
            <a:pPr algn="ctr"/>
            <a:r>
              <a:rPr lang="ru-RU" dirty="0"/>
              <a:t>"</a:t>
            </a:r>
            <a:r>
              <a:rPr lang="ru-RU" dirty="0" err="1"/>
              <a:t>Німецькі</a:t>
            </a:r>
            <a:r>
              <a:rPr lang="ru-RU" dirty="0"/>
              <a:t> </a:t>
            </a:r>
            <a:r>
              <a:rPr lang="ru-RU" dirty="0" err="1"/>
              <a:t>збройні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 smtClean="0"/>
              <a:t>готові</a:t>
            </a:r>
            <a:r>
              <a:rPr lang="ru-RU" dirty="0" smtClean="0"/>
              <a:t> </a:t>
            </a:r>
            <a:r>
              <a:rPr lang="ru-RU" dirty="0"/>
              <a:t>до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іще</a:t>
            </a:r>
            <a:r>
              <a:rPr lang="ru-RU" dirty="0"/>
              <a:t> до </a:t>
            </a:r>
            <a:r>
              <a:rPr lang="ru-RU" dirty="0" err="1"/>
              <a:t>закінчення</a:t>
            </a:r>
            <a:r>
              <a:rPr lang="ru-RU" dirty="0"/>
              <a:t>,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Англії</a:t>
            </a:r>
            <a:r>
              <a:rPr lang="ru-RU" dirty="0"/>
              <a:t> </a:t>
            </a:r>
            <a:r>
              <a:rPr lang="ru-RU" dirty="0" err="1"/>
              <a:t>блискавичною</a:t>
            </a:r>
            <a:r>
              <a:rPr lang="ru-RU" dirty="0"/>
              <a:t> </a:t>
            </a:r>
            <a:r>
              <a:rPr lang="ru-RU" dirty="0" err="1"/>
              <a:t>воєнною</a:t>
            </a:r>
            <a:r>
              <a:rPr lang="ru-RU" dirty="0"/>
              <a:t> </a:t>
            </a:r>
            <a:r>
              <a:rPr lang="ru-RU" dirty="0" err="1"/>
              <a:t>операцією</a:t>
            </a:r>
            <a:r>
              <a:rPr lang="ru-RU" dirty="0"/>
              <a:t> </a:t>
            </a:r>
            <a:r>
              <a:rPr lang="ru-RU" dirty="0" err="1"/>
              <a:t>перемогти</a:t>
            </a:r>
            <a:r>
              <a:rPr lang="ru-RU" dirty="0"/>
              <a:t> </a:t>
            </a:r>
            <a:r>
              <a:rPr lang="ru-RU" dirty="0" err="1"/>
              <a:t>радянську</a:t>
            </a:r>
            <a:r>
              <a:rPr lang="ru-RU" dirty="0"/>
              <a:t> </a:t>
            </a:r>
            <a:r>
              <a:rPr lang="ru-RU" dirty="0" err="1"/>
              <a:t>Росію</a:t>
            </a:r>
            <a:r>
              <a:rPr lang="ru-RU" dirty="0"/>
              <a:t> (</a:t>
            </a:r>
            <a:r>
              <a:rPr lang="ru-RU" dirty="0" err="1"/>
              <a:t>варіант</a:t>
            </a:r>
            <a:r>
              <a:rPr lang="ru-RU" dirty="0"/>
              <a:t> "Барбаросса")...</a:t>
            </a:r>
          </a:p>
        </p:txBody>
      </p:sp>
      <p:sp>
        <p:nvSpPr>
          <p:cNvPr id="9" name="Выгнутая вверх стрелка 8"/>
          <p:cNvSpPr/>
          <p:nvPr/>
        </p:nvSpPr>
        <p:spPr>
          <a:xfrm rot="4710858">
            <a:off x="4580057" y="1876418"/>
            <a:ext cx="2376264" cy="1368152"/>
          </a:xfrm>
          <a:prstGeom prst="curved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764704"/>
            <a:ext cx="25050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429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7062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2. </a:t>
            </a:r>
            <a:r>
              <a:rPr lang="ru-RU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Напад</a:t>
            </a: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Німеччини</a:t>
            </a: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на СРСР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51520" y="4149080"/>
            <a:ext cx="5760640" cy="2160240"/>
          </a:xfrm>
          <a:prstGeom prst="round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22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червня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1941 р.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гітлерівська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Німеччина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напала на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Радянський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Союз.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Її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війська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перетнули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державний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кордон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Льодовитого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океану до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Чорного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моря й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розпочали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наступ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глиб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території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СРСР. Союзниками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Німеччини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виступили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Фінляндія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Угорщина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Румунія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та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Італія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612" y="1027063"/>
            <a:ext cx="4104456" cy="24482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0664" y="1027063"/>
            <a:ext cx="2852936" cy="509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109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684584" y="-84484"/>
            <a:ext cx="104756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3. </a:t>
            </a:r>
            <a:r>
              <a:rPr lang="ru-RU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Створення</a:t>
            </a: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антигітлерівської</a:t>
            </a: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коаліції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107504" y="1844824"/>
            <a:ext cx="8928992" cy="2160240"/>
          </a:xfrm>
          <a:prstGeom prst="snip1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Напад</a:t>
            </a:r>
            <a:r>
              <a:rPr lang="ru-RU" dirty="0"/>
              <a:t> </a:t>
            </a:r>
            <a:r>
              <a:rPr lang="ru-RU" dirty="0" err="1"/>
              <a:t>Німеччини</a:t>
            </a:r>
            <a:r>
              <a:rPr lang="ru-RU" dirty="0"/>
              <a:t> на СРСР </a:t>
            </a:r>
            <a:r>
              <a:rPr lang="ru-RU" dirty="0" err="1"/>
              <a:t>започаткував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антигітлерівської</a:t>
            </a:r>
            <a:r>
              <a:rPr lang="ru-RU" dirty="0"/>
              <a:t> </a:t>
            </a:r>
            <a:r>
              <a:rPr lang="ru-RU" dirty="0" err="1"/>
              <a:t>коаліції</a:t>
            </a:r>
            <a:r>
              <a:rPr lang="ru-RU" dirty="0"/>
              <a:t> — союзу держав </a:t>
            </a:r>
            <a:r>
              <a:rPr lang="ru-RU" dirty="0" err="1"/>
              <a:t>із</a:t>
            </a:r>
            <a:r>
              <a:rPr lang="ru-RU" dirty="0"/>
              <a:t> такими </a:t>
            </a:r>
            <a:r>
              <a:rPr lang="ru-RU" dirty="0" err="1"/>
              <a:t>діаметрально</a:t>
            </a:r>
            <a:r>
              <a:rPr lang="ru-RU" dirty="0"/>
              <a:t> </a:t>
            </a:r>
            <a:r>
              <a:rPr lang="ru-RU" dirty="0" err="1"/>
              <a:t>протилежними</a:t>
            </a:r>
            <a:r>
              <a:rPr lang="ru-RU" dirty="0"/>
              <a:t> </a:t>
            </a:r>
            <a:r>
              <a:rPr lang="ru-RU" dirty="0" err="1"/>
              <a:t>інтересами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міг</a:t>
            </a:r>
            <a:r>
              <a:rPr lang="ru-RU" dirty="0"/>
              <a:t> бути </a:t>
            </a:r>
            <a:r>
              <a:rPr lang="ru-RU" dirty="0" err="1"/>
              <a:t>створеним</a:t>
            </a:r>
            <a:r>
              <a:rPr lang="ru-RU" dirty="0"/>
              <a:t> за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4509120"/>
            <a:ext cx="892899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16 </a:t>
            </a:r>
            <a:r>
              <a:rPr lang="ru-RU" dirty="0" err="1"/>
              <a:t>липня</a:t>
            </a:r>
            <a:r>
              <a:rPr lang="ru-RU" dirty="0"/>
              <a:t> 1941 р. у </a:t>
            </a:r>
            <a:r>
              <a:rPr lang="ru-RU" dirty="0" err="1"/>
              <a:t>Москві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підписано</a:t>
            </a:r>
            <a:r>
              <a:rPr lang="ru-RU" dirty="0"/>
              <a:t> угоду </a:t>
            </a:r>
            <a:r>
              <a:rPr lang="ru-RU" dirty="0" err="1"/>
              <a:t>між</a:t>
            </a:r>
            <a:r>
              <a:rPr lang="ru-RU" dirty="0"/>
              <a:t> урядами СРСР і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Британії</a:t>
            </a:r>
            <a:r>
              <a:rPr lang="ru-RU" dirty="0"/>
              <a:t> про </a:t>
            </a:r>
            <a:r>
              <a:rPr lang="ru-RU" dirty="0" err="1"/>
              <a:t>спільні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у </a:t>
            </a:r>
            <a:r>
              <a:rPr lang="ru-RU" dirty="0" err="1"/>
              <a:t>війні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Німеччини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зафіксовано</a:t>
            </a:r>
            <a:r>
              <a:rPr lang="ru-RU" dirty="0"/>
              <a:t> </a:t>
            </a:r>
            <a:r>
              <a:rPr lang="ru-RU" dirty="0" err="1"/>
              <a:t>взаємні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про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і </a:t>
            </a:r>
            <a:r>
              <a:rPr lang="ru-RU" dirty="0" err="1"/>
              <a:t>підтримки</a:t>
            </a:r>
            <a:r>
              <a:rPr lang="ru-RU" dirty="0"/>
              <a:t> у </a:t>
            </a:r>
            <a:r>
              <a:rPr lang="ru-RU" dirty="0" err="1"/>
              <a:t>війні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про </a:t>
            </a:r>
            <a:r>
              <a:rPr lang="ru-RU" dirty="0" err="1"/>
              <a:t>відмову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укладення</a:t>
            </a:r>
            <a:r>
              <a:rPr lang="ru-RU" dirty="0"/>
              <a:t> сепаратного миру з противником</a:t>
            </a:r>
          </a:p>
        </p:txBody>
      </p:sp>
    </p:spTree>
    <p:extLst>
      <p:ext uri="{BB962C8B-B14F-4D97-AF65-F5344CB8AC3E}">
        <p14:creationId xmlns:p14="http://schemas.microsoft.com/office/powerpoint/2010/main" val="11003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80528" y="0"/>
            <a:ext cx="957088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4. </a:t>
            </a:r>
            <a:r>
              <a:rPr lang="ru-RU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Перебіг</a:t>
            </a: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подій</a:t>
            </a: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на </a:t>
            </a:r>
            <a:r>
              <a:rPr lang="ru-RU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радянсько-німецькому</a:t>
            </a: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фронті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72676" y="5934670"/>
            <a:ext cx="57713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Смоленська</a:t>
            </a: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битва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899592" y="2492896"/>
            <a:ext cx="7200800" cy="2664296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У </a:t>
            </a:r>
            <a:r>
              <a:rPr lang="ru-RU" sz="2800" dirty="0" err="1" smtClean="0"/>
              <a:t>липні-вересні</a:t>
            </a:r>
            <a:r>
              <a:rPr lang="ru-RU" sz="2800" dirty="0" smtClean="0"/>
              <a:t> </a:t>
            </a:r>
            <a:r>
              <a:rPr lang="ru-RU" sz="2800" dirty="0"/>
              <a:t>1941 р. на </a:t>
            </a:r>
            <a:r>
              <a:rPr lang="ru-RU" sz="2800" dirty="0" err="1"/>
              <a:t>радянсько-німецькому</a:t>
            </a:r>
            <a:r>
              <a:rPr lang="ru-RU" sz="2800" dirty="0"/>
              <a:t> </a:t>
            </a:r>
            <a:r>
              <a:rPr lang="ru-RU" sz="2800" dirty="0" err="1"/>
              <a:t>фронті</a:t>
            </a:r>
            <a:r>
              <a:rPr lang="ru-RU" sz="2800" dirty="0"/>
              <a:t> </a:t>
            </a:r>
            <a:r>
              <a:rPr lang="ru-RU" sz="2800" dirty="0" err="1"/>
              <a:t>розгорнулися</a:t>
            </a:r>
            <a:r>
              <a:rPr lang="ru-RU" sz="2800" dirty="0"/>
              <a:t> </a:t>
            </a:r>
            <a:r>
              <a:rPr lang="ru-RU" sz="2800" dirty="0" err="1"/>
              <a:t>бої</a:t>
            </a:r>
            <a:r>
              <a:rPr lang="ru-RU" sz="2800" dirty="0"/>
              <a:t> </a:t>
            </a:r>
            <a:r>
              <a:rPr lang="ru-RU" sz="2800" dirty="0" err="1"/>
              <a:t>величезного</a:t>
            </a:r>
            <a:r>
              <a:rPr lang="ru-RU" sz="2800" dirty="0"/>
              <a:t> масштабу. На </a:t>
            </a:r>
            <a:r>
              <a:rPr lang="ru-RU" sz="2800" dirty="0" err="1"/>
              <a:t>західному</a:t>
            </a:r>
            <a:r>
              <a:rPr lang="ru-RU" sz="2800" dirty="0"/>
              <a:t> </a:t>
            </a:r>
            <a:r>
              <a:rPr lang="ru-RU" sz="2800" dirty="0" err="1"/>
              <a:t>напрямі</a:t>
            </a:r>
            <a:r>
              <a:rPr lang="ru-RU" sz="2800" dirty="0"/>
              <a:t> </a:t>
            </a:r>
            <a:r>
              <a:rPr lang="ru-RU" sz="2800" dirty="0" err="1"/>
              <a:t>німецька</a:t>
            </a:r>
            <a:r>
              <a:rPr lang="ru-RU" sz="2800" dirty="0"/>
              <a:t> </a:t>
            </a:r>
            <a:r>
              <a:rPr lang="ru-RU" sz="2800" dirty="0" err="1"/>
              <a:t>група</a:t>
            </a:r>
            <a:r>
              <a:rPr lang="ru-RU" sz="2800" dirty="0"/>
              <a:t> </a:t>
            </a:r>
            <a:r>
              <a:rPr lang="ru-RU" sz="2800" dirty="0" err="1"/>
              <a:t>армій</a:t>
            </a:r>
            <a:r>
              <a:rPr lang="ru-RU" sz="2800" dirty="0"/>
              <a:t> "Центр" 10 </a:t>
            </a:r>
            <a:r>
              <a:rPr lang="ru-RU" sz="2800" dirty="0" err="1"/>
              <a:t>липня</a:t>
            </a:r>
            <a:r>
              <a:rPr lang="ru-RU" sz="2800" dirty="0"/>
              <a:t> </a:t>
            </a:r>
            <a:r>
              <a:rPr lang="ru-RU" sz="2800" dirty="0" err="1"/>
              <a:t>розпочала</a:t>
            </a:r>
            <a:r>
              <a:rPr lang="ru-RU" sz="2800" dirty="0"/>
              <a:t> </a:t>
            </a:r>
            <a:r>
              <a:rPr lang="ru-RU" sz="2800" dirty="0" err="1"/>
              <a:t>наступ</a:t>
            </a:r>
            <a:r>
              <a:rPr lang="ru-RU" sz="2800" dirty="0"/>
              <a:t> на </a:t>
            </a:r>
            <a:r>
              <a:rPr lang="ru-RU" sz="2800" dirty="0" err="1"/>
              <a:t>Смоленськ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8731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225" y="5934670"/>
            <a:ext cx="48590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Оборона </a:t>
            </a:r>
            <a:r>
              <a:rPr lang="ru-RU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Києва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2337396" y="1157412"/>
            <a:ext cx="6840760" cy="3672408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 </a:t>
            </a:r>
            <a:r>
              <a:rPr lang="ru-RU" sz="2400" dirty="0"/>
              <a:t>7 </a:t>
            </a:r>
            <a:r>
              <a:rPr lang="ru-RU" sz="2400" dirty="0" err="1"/>
              <a:t>липня</a:t>
            </a:r>
            <a:r>
              <a:rPr lang="ru-RU" sz="2400" dirty="0"/>
              <a:t> </a:t>
            </a:r>
            <a:r>
              <a:rPr lang="ru-RU" sz="2400" dirty="0" err="1"/>
              <a:t>розпочалася</a:t>
            </a:r>
            <a:r>
              <a:rPr lang="ru-RU" sz="2400" dirty="0"/>
              <a:t> </a:t>
            </a:r>
            <a:r>
              <a:rPr lang="ru-RU" sz="2400" dirty="0" err="1"/>
              <a:t>героїчна</a:t>
            </a:r>
            <a:r>
              <a:rPr lang="ru-RU" sz="2400" dirty="0"/>
              <a:t> оборона </a:t>
            </a:r>
            <a:r>
              <a:rPr lang="ru-RU" sz="2400" dirty="0" err="1"/>
              <a:t>столиці</a:t>
            </a:r>
            <a:r>
              <a:rPr lang="ru-RU" sz="2400" dirty="0"/>
              <a:t> </a:t>
            </a:r>
            <a:r>
              <a:rPr lang="ru-RU" sz="2400" dirty="0" err="1" smtClean="0"/>
              <a:t>України</a:t>
            </a:r>
            <a:r>
              <a:rPr lang="ru-RU" sz="2400" dirty="0" err="1"/>
              <a:t>-</a:t>
            </a:r>
            <a:r>
              <a:rPr lang="ru-RU" sz="2400" dirty="0" err="1" smtClean="0"/>
              <a:t>Києва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тривала</a:t>
            </a:r>
            <a:r>
              <a:rPr lang="ru-RU" sz="2400" dirty="0"/>
              <a:t> 72 </a:t>
            </a:r>
            <a:r>
              <a:rPr lang="ru-RU" sz="2400" dirty="0" err="1"/>
              <a:t>дні</a:t>
            </a:r>
            <a:r>
              <a:rPr lang="ru-RU" sz="2400" dirty="0"/>
              <a:t>.</a:t>
            </a:r>
          </a:p>
          <a:p>
            <a:pPr algn="ctr"/>
            <a:endParaRPr lang="ru-RU" sz="2400" dirty="0"/>
          </a:p>
          <a:p>
            <a:pPr algn="ctr"/>
            <a:r>
              <a:rPr lang="ru-RU" sz="2400" dirty="0" err="1"/>
              <a:t>Захищали</a:t>
            </a:r>
            <a:r>
              <a:rPr lang="ru-RU" sz="2400" dirty="0"/>
              <a:t> </a:t>
            </a:r>
            <a:r>
              <a:rPr lang="ru-RU" sz="2400" dirty="0" err="1"/>
              <a:t>місто</a:t>
            </a:r>
            <a:r>
              <a:rPr lang="ru-RU" sz="2400" dirty="0"/>
              <a:t> </a:t>
            </a:r>
            <a:r>
              <a:rPr lang="ru-RU" sz="2400" dirty="0" err="1"/>
              <a:t>частини</a:t>
            </a:r>
            <a:r>
              <a:rPr lang="ru-RU" sz="2400" dirty="0"/>
              <a:t> </a:t>
            </a:r>
            <a:r>
              <a:rPr lang="ru-RU" sz="2400" dirty="0" err="1"/>
              <a:t>Південно-ЗахІдного</a:t>
            </a:r>
            <a:r>
              <a:rPr lang="ru-RU" sz="2400" dirty="0"/>
              <a:t> фронту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командуванням</a:t>
            </a:r>
            <a:r>
              <a:rPr lang="ru-RU" sz="2400" dirty="0"/>
              <a:t> генерал-полковника М. </a:t>
            </a:r>
            <a:r>
              <a:rPr lang="ru-RU" sz="2400" dirty="0" err="1"/>
              <a:t>Кирпоноса</a:t>
            </a:r>
            <a:r>
              <a:rPr lang="ru-RU" sz="2400" dirty="0"/>
              <a:t>. </a:t>
            </a:r>
            <a:r>
              <a:rPr lang="ru-RU" sz="2400" dirty="0" err="1"/>
              <a:t>Незважаючи</a:t>
            </a:r>
            <a:r>
              <a:rPr lang="ru-RU" sz="2400" dirty="0"/>
              <a:t> на </a:t>
            </a:r>
            <a:r>
              <a:rPr lang="ru-RU" sz="2400" dirty="0" err="1"/>
              <a:t>героїчний</a:t>
            </a:r>
            <a:r>
              <a:rPr lang="ru-RU" sz="2400" dirty="0"/>
              <a:t> </a:t>
            </a:r>
            <a:r>
              <a:rPr lang="ru-RU" sz="2400" dirty="0" err="1"/>
              <a:t>опір</a:t>
            </a:r>
            <a:r>
              <a:rPr lang="ru-RU" sz="2400" dirty="0"/>
              <a:t> </a:t>
            </a:r>
            <a:r>
              <a:rPr lang="ru-RU" sz="2400" dirty="0" err="1"/>
              <a:t>захисників</a:t>
            </a:r>
            <a:r>
              <a:rPr lang="ru-RU" sz="2400" dirty="0"/>
              <a:t>, </a:t>
            </a:r>
            <a:r>
              <a:rPr lang="ru-RU" sz="2400" dirty="0" err="1"/>
              <a:t>німецькі</a:t>
            </a:r>
            <a:r>
              <a:rPr lang="ru-RU" sz="2400" dirty="0"/>
              <a:t> </a:t>
            </a:r>
            <a:r>
              <a:rPr lang="ru-RU" sz="2400" dirty="0" err="1"/>
              <a:t>війська</a:t>
            </a:r>
            <a:r>
              <a:rPr lang="ru-RU" sz="2400" dirty="0"/>
              <a:t> </a:t>
            </a:r>
            <a:r>
              <a:rPr lang="ru-RU" sz="2400" dirty="0" err="1"/>
              <a:t>захопили</a:t>
            </a:r>
            <a:r>
              <a:rPr lang="ru-RU" sz="2400" dirty="0"/>
              <a:t> </a:t>
            </a:r>
            <a:r>
              <a:rPr lang="ru-RU" sz="2400" dirty="0" err="1"/>
              <a:t>Київ</a:t>
            </a:r>
            <a:endParaRPr lang="ru-RU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2447844" cy="3766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1784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08272" y="5934670"/>
            <a:ext cx="52357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Бої</a:t>
            </a: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 </a:t>
            </a:r>
            <a:r>
              <a:rPr lang="ru-RU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Ленінград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0" y="692696"/>
            <a:ext cx="6660232" cy="2952328"/>
          </a:xfrm>
          <a:prstGeom prst="verticalScroll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/>
              <a:t>Спроба</a:t>
            </a:r>
            <a:r>
              <a:rPr lang="ru-RU" sz="2400" dirty="0"/>
              <a:t> '</a:t>
            </a:r>
            <a:r>
              <a:rPr lang="ru-RU" sz="2400" dirty="0" err="1"/>
              <a:t>німців</a:t>
            </a:r>
            <a:r>
              <a:rPr lang="ru-RU" sz="2400" dirty="0"/>
              <a:t> </a:t>
            </a:r>
            <a:r>
              <a:rPr lang="ru-RU" sz="2400" dirty="0" err="1"/>
              <a:t>відразу</a:t>
            </a:r>
            <a:r>
              <a:rPr lang="ru-RU" sz="2400" dirty="0"/>
              <a:t> </a:t>
            </a:r>
            <a:r>
              <a:rPr lang="ru-RU" sz="2400" dirty="0" err="1"/>
              <a:t>захопити</a:t>
            </a:r>
            <a:r>
              <a:rPr lang="ru-RU" sz="2400" dirty="0"/>
              <a:t> </a:t>
            </a:r>
            <a:r>
              <a:rPr lang="ru-RU" sz="2400" dirty="0" err="1"/>
              <a:t>місто</a:t>
            </a:r>
            <a:r>
              <a:rPr lang="ru-RU" sz="2400" dirty="0"/>
              <a:t> </a:t>
            </a:r>
            <a:r>
              <a:rPr lang="ru-RU" sz="2400" dirty="0" err="1"/>
              <a:t>зазнала</a:t>
            </a:r>
            <a:r>
              <a:rPr lang="ru-RU" sz="2400" dirty="0"/>
              <a:t> краху. Ворога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зупинено</a:t>
            </a:r>
            <a:r>
              <a:rPr lang="ru-RU" sz="2400" dirty="0"/>
              <a:t> в </a:t>
            </a:r>
            <a:r>
              <a:rPr lang="ru-RU" sz="2400" dirty="0" err="1"/>
              <a:t>середині</a:t>
            </a:r>
            <a:r>
              <a:rPr lang="ru-RU" sz="2400" dirty="0"/>
              <a:t> </a:t>
            </a:r>
            <a:r>
              <a:rPr lang="ru-RU" sz="2400" dirty="0" err="1"/>
              <a:t>липня</a:t>
            </a:r>
            <a:r>
              <a:rPr lang="ru-RU" sz="2400" dirty="0"/>
              <a:t> 1941 р. </a:t>
            </a:r>
            <a:r>
              <a:rPr lang="ru-RU" sz="2400" dirty="0" err="1"/>
              <a:t>Фінська</a:t>
            </a:r>
            <a:r>
              <a:rPr lang="ru-RU" sz="2400" dirty="0"/>
              <a:t> </a:t>
            </a:r>
            <a:r>
              <a:rPr lang="ru-RU" sz="2400" dirty="0" err="1"/>
              <a:t>армія</a:t>
            </a:r>
            <a:r>
              <a:rPr lang="ru-RU" sz="2400" dirty="0"/>
              <a:t> з </a:t>
            </a:r>
            <a:r>
              <a:rPr lang="ru-RU" sz="2400" dirty="0" err="1"/>
              <a:t>півночі</a:t>
            </a:r>
            <a:r>
              <a:rPr lang="ru-RU" sz="2400" dirty="0"/>
              <a:t> </a:t>
            </a:r>
            <a:r>
              <a:rPr lang="ru-RU" sz="2400" dirty="0" err="1"/>
              <a:t>вийшла</a:t>
            </a:r>
            <a:r>
              <a:rPr lang="ru-RU" sz="2400" dirty="0"/>
              <a:t> на </a:t>
            </a:r>
            <a:r>
              <a:rPr lang="ru-RU" sz="2400" dirty="0" err="1"/>
              <a:t>старий</a:t>
            </a:r>
            <a:r>
              <a:rPr lang="ru-RU" sz="2400" dirty="0"/>
              <a:t> кордон </a:t>
            </a:r>
            <a:r>
              <a:rPr lang="ru-RU" sz="2400" dirty="0" err="1"/>
              <a:t>між</a:t>
            </a:r>
            <a:r>
              <a:rPr lang="ru-RU" sz="2400" dirty="0"/>
              <a:t> </a:t>
            </a:r>
            <a:r>
              <a:rPr lang="ru-RU" sz="2400" dirty="0" err="1"/>
              <a:t>Фінляидіею</a:t>
            </a:r>
            <a:r>
              <a:rPr lang="ru-RU" sz="2400" dirty="0"/>
              <a:t> та СРСР і </a:t>
            </a:r>
            <a:r>
              <a:rPr lang="ru-RU" sz="2400" dirty="0" err="1"/>
              <a:t>фактично</a:t>
            </a:r>
            <a:r>
              <a:rPr lang="ru-RU" sz="2400" dirty="0"/>
              <a:t> </a:t>
            </a:r>
            <a:r>
              <a:rPr lang="ru-RU" sz="2400" dirty="0" err="1"/>
              <a:t>припинила</a:t>
            </a:r>
            <a:r>
              <a:rPr lang="ru-RU" sz="2400" dirty="0"/>
              <a:t> </a:t>
            </a:r>
            <a:r>
              <a:rPr lang="ru-RU" sz="2400" dirty="0" err="1"/>
              <a:t>бойові</a:t>
            </a:r>
            <a:r>
              <a:rPr lang="ru-RU" sz="2400" dirty="0"/>
              <a:t> </a:t>
            </a:r>
            <a:r>
              <a:rPr lang="ru-RU" sz="2400" dirty="0" err="1"/>
              <a:t>дії</a:t>
            </a:r>
            <a:endParaRPr lang="ru-RU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832" y="2276872"/>
            <a:ext cx="2338189" cy="3450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882253"/>
            <a:ext cx="3304739" cy="2052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239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67564" y="5917505"/>
            <a:ext cx="49687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Оборона </a:t>
            </a:r>
            <a:r>
              <a:rPr lang="ru-RU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Одеси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179512" y="620688"/>
            <a:ext cx="5896386" cy="2952328"/>
          </a:xfrm>
          <a:prstGeom prst="verticalScroll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/>
              <a:t>Під</a:t>
            </a:r>
            <a:r>
              <a:rPr lang="ru-RU" sz="3200" dirty="0"/>
              <a:t> </a:t>
            </a:r>
            <a:r>
              <a:rPr lang="ru-RU" sz="3200" dirty="0" err="1"/>
              <a:t>Одесою</a:t>
            </a:r>
            <a:r>
              <a:rPr lang="ru-RU" sz="3200" dirty="0"/>
              <a:t>, де </a:t>
            </a:r>
            <a:r>
              <a:rPr lang="ru-RU" sz="3200" dirty="0" err="1"/>
              <a:t>спільно</a:t>
            </a:r>
            <a:r>
              <a:rPr lang="ru-RU" sz="3200" dirty="0"/>
              <a:t> з </a:t>
            </a:r>
            <a:r>
              <a:rPr lang="ru-RU" sz="3200" dirty="0" err="1"/>
              <a:t>німецькими</a:t>
            </a:r>
            <a:r>
              <a:rPr lang="ru-RU" sz="3200" dirty="0"/>
              <a:t> </a:t>
            </a:r>
            <a:r>
              <a:rPr lang="ru-RU" sz="3200" dirty="0" err="1"/>
              <a:t>військами</a:t>
            </a:r>
            <a:r>
              <a:rPr lang="ru-RU" sz="3200" dirty="0"/>
              <a:t> вели </a:t>
            </a:r>
            <a:r>
              <a:rPr lang="ru-RU" sz="3200" dirty="0" err="1"/>
              <a:t>наступ</a:t>
            </a:r>
            <a:r>
              <a:rPr lang="ru-RU" sz="3200" dirty="0"/>
              <a:t> 18 </a:t>
            </a:r>
            <a:r>
              <a:rPr lang="ru-RU" sz="3200" dirty="0" err="1"/>
              <a:t>румунських</a:t>
            </a:r>
            <a:r>
              <a:rPr lang="ru-RU" sz="3200" dirty="0"/>
              <a:t> </a:t>
            </a:r>
            <a:r>
              <a:rPr lang="ru-RU" sz="3200" dirty="0" err="1"/>
              <a:t>дивізій</a:t>
            </a:r>
            <a:r>
              <a:rPr lang="ru-RU" sz="3200" dirty="0"/>
              <a:t>, </a:t>
            </a:r>
            <a:r>
              <a:rPr lang="ru-RU" sz="3200" dirty="0" err="1"/>
              <a:t>окупантів</a:t>
            </a:r>
            <a:r>
              <a:rPr lang="ru-RU" sz="3200" dirty="0"/>
              <a:t> </a:t>
            </a:r>
            <a:r>
              <a:rPr lang="ru-RU" sz="3200" dirty="0" err="1"/>
              <a:t>було</a:t>
            </a:r>
            <a:r>
              <a:rPr lang="ru-RU" sz="3200" dirty="0"/>
              <a:t> </a:t>
            </a:r>
            <a:r>
              <a:rPr lang="ru-RU" sz="3200" dirty="0" err="1"/>
              <a:t>зупинено</a:t>
            </a:r>
            <a:endParaRPr lang="ru-RU" sz="32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341420"/>
            <a:ext cx="3130748" cy="2113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573016"/>
            <a:ext cx="2697088" cy="2225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2759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953" y="5930205"/>
            <a:ext cx="88770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Підсумки</a:t>
            </a: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початкового </a:t>
            </a:r>
            <a:r>
              <a:rPr lang="ru-RU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етапу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1043608" y="1039044"/>
            <a:ext cx="7056784" cy="4176464"/>
          </a:xfrm>
          <a:prstGeom prst="verticalScroll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За </a:t>
            </a:r>
            <a:r>
              <a:rPr lang="ru-RU" sz="3200" dirty="0" err="1"/>
              <a:t>перші</a:t>
            </a:r>
            <a:r>
              <a:rPr lang="ru-RU" sz="3200" dirty="0"/>
              <a:t> </a:t>
            </a:r>
            <a:r>
              <a:rPr lang="ru-RU" sz="3200" dirty="0" err="1"/>
              <a:t>п'ять</a:t>
            </a:r>
            <a:r>
              <a:rPr lang="ru-RU" sz="3200" dirty="0"/>
              <a:t> </a:t>
            </a:r>
            <a:r>
              <a:rPr lang="ru-RU" sz="3200" dirty="0" err="1"/>
              <a:t>місяців</a:t>
            </a:r>
            <a:r>
              <a:rPr lang="ru-RU" sz="3200" dirty="0"/>
              <a:t> </a:t>
            </a:r>
            <a:r>
              <a:rPr lang="ru-RU" sz="3200" dirty="0" err="1"/>
              <a:t>війни</a:t>
            </a:r>
            <a:r>
              <a:rPr lang="ru-RU" sz="3200" dirty="0"/>
              <a:t> </a:t>
            </a:r>
            <a:r>
              <a:rPr lang="ru-RU" sz="3200" dirty="0" err="1"/>
              <a:t>Німеччина</a:t>
            </a:r>
            <a:r>
              <a:rPr lang="ru-RU" sz="3200" dirty="0"/>
              <a:t> та </a:t>
            </a:r>
            <a:r>
              <a:rPr lang="ru-RU" sz="3200" dirty="0" err="1"/>
              <a:t>т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/>
              <a:t>союзники </a:t>
            </a:r>
            <a:r>
              <a:rPr lang="ru-RU" sz="3200" dirty="0" err="1"/>
              <a:t>окупували</a:t>
            </a:r>
            <a:r>
              <a:rPr lang="ru-RU" sz="3200" dirty="0"/>
              <a:t> Прибалтику, </a:t>
            </a:r>
            <a:r>
              <a:rPr lang="ru-RU" sz="3200" dirty="0" err="1"/>
              <a:t>Білорусь</a:t>
            </a:r>
            <a:r>
              <a:rPr lang="ru-RU" sz="3200" dirty="0"/>
              <a:t>, Молдову, </a:t>
            </a:r>
            <a:r>
              <a:rPr lang="ru-RU" sz="3200" dirty="0" err="1"/>
              <a:t>майже</a:t>
            </a:r>
            <a:r>
              <a:rPr lang="ru-RU" sz="3200" dirty="0"/>
              <a:t> всю </a:t>
            </a:r>
            <a:r>
              <a:rPr lang="ru-RU" sz="3200" dirty="0" err="1"/>
              <a:t>Україну</a:t>
            </a:r>
            <a:r>
              <a:rPr lang="ru-RU" sz="3200" dirty="0"/>
              <a:t>, в тому </a:t>
            </a:r>
            <a:r>
              <a:rPr lang="ru-RU" sz="3200" dirty="0" err="1"/>
              <a:t>числі</a:t>
            </a:r>
            <a:r>
              <a:rPr lang="ru-RU" sz="3200" dirty="0"/>
              <a:t> </a:t>
            </a:r>
            <a:r>
              <a:rPr lang="ru-RU" sz="3200" dirty="0" err="1"/>
              <a:t>частину</a:t>
            </a:r>
            <a:r>
              <a:rPr lang="ru-RU" sz="3200" dirty="0"/>
              <a:t> </a:t>
            </a:r>
            <a:r>
              <a:rPr lang="ru-RU" sz="3200" dirty="0" err="1"/>
              <a:t>Донбасу</a:t>
            </a:r>
            <a:r>
              <a:rPr lang="ru-RU" sz="3200" dirty="0"/>
              <a:t> і </a:t>
            </a:r>
            <a:r>
              <a:rPr lang="ru-RU" sz="3200" dirty="0" err="1"/>
              <a:t>Криму</a:t>
            </a:r>
            <a:r>
              <a:rPr lang="ru-RU" sz="3200" dirty="0"/>
              <a:t>, а </a:t>
            </a:r>
            <a:r>
              <a:rPr lang="ru-RU" sz="3200" dirty="0" err="1"/>
              <a:t>також</a:t>
            </a:r>
            <a:r>
              <a:rPr lang="ru-RU" sz="3200" dirty="0"/>
              <a:t> </a:t>
            </a:r>
            <a:r>
              <a:rPr lang="ru-RU" sz="3200" dirty="0" err="1"/>
              <a:t>західні</a:t>
            </a:r>
            <a:r>
              <a:rPr lang="ru-RU" sz="3200" dirty="0"/>
              <a:t> </a:t>
            </a:r>
            <a:r>
              <a:rPr lang="ru-RU" sz="3200" dirty="0" err="1"/>
              <a:t>області</a:t>
            </a:r>
            <a:r>
              <a:rPr lang="ru-RU" sz="3200" dirty="0"/>
              <a:t> </a:t>
            </a:r>
            <a:r>
              <a:rPr lang="ru-RU" sz="3200" dirty="0" err="1"/>
              <a:t>Росії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3828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401</Words>
  <Application>Microsoft Office PowerPoint</Application>
  <PresentationFormat>Экран (4:3)</PresentationFormat>
  <Paragraphs>38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САША</dc:creator>
  <cp:lastModifiedBy>Win7</cp:lastModifiedBy>
  <cp:revision>6</cp:revision>
  <dcterms:created xsi:type="dcterms:W3CDTF">2012-11-04T19:12:06Z</dcterms:created>
  <dcterms:modified xsi:type="dcterms:W3CDTF">2013-09-11T15:29:28Z</dcterms:modified>
</cp:coreProperties>
</file>