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4" r:id="rId9"/>
    <p:sldId id="263"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5B106E36-FD25-4E2D-B0AA-010F637433A0}" type="datetimeFigureOut">
              <a:rPr lang="ru-RU" smtClean="0"/>
              <a:pPr/>
              <a:t>15.12.2013</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transition>
    <p:diamon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15.12.2013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diamon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15.12.2013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diamon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Содержимое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5B106E36-FD25-4E2D-B0AA-010F637433A0}" type="datetimeFigureOut">
              <a:rPr lang="ru-RU" smtClean="0"/>
              <a:pPr/>
              <a:t>15.12.2013</a:t>
            </a:fld>
            <a:endParaRPr lang="ru-RU"/>
          </a:p>
        </p:txBody>
      </p:sp>
      <p:sp>
        <p:nvSpPr>
          <p:cNvPr id="9" name="Номер слайда 8"/>
          <p:cNvSpPr>
            <a:spLocks noGrp="1"/>
          </p:cNvSpPr>
          <p:nvPr>
            <p:ph type="sldNum" sz="quarter" idx="15"/>
          </p:nvPr>
        </p:nvSpPr>
        <p:spPr/>
        <p:txBody>
          <a:bodyPr rtlCol="0"/>
          <a:lstStyle/>
          <a:p>
            <a:fld id="{725C68B6-61C2-468F-89AB-4B9F7531AA68}" type="slidenum">
              <a:rPr lang="ru-RU" smtClean="0"/>
              <a:pPr/>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transition>
    <p:diamon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5B106E36-FD25-4E2D-B0AA-010F637433A0}" type="datetimeFigureOut">
              <a:rPr lang="ru-RU" smtClean="0"/>
              <a:pPr/>
              <a:t>15.12.2013</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725C68B6-61C2-468F-89AB-4B9F7531AA68}" type="slidenum">
              <a:rPr lang="ru-RU" smtClean="0"/>
              <a:pPr/>
              <a:t>‹#›</a:t>
            </a:fld>
            <a:endParaRPr lang="ru-RU"/>
          </a:p>
        </p:txBody>
      </p:sp>
    </p:spTree>
  </p:cSld>
  <p:clrMapOvr>
    <a:overrideClrMapping bg1="dk1" tx1="lt1" bg2="dk2" tx2="lt2" accent1="accent1" accent2="accent2" accent3="accent3" accent4="accent4" accent5="accent5" accent6="accent6" hlink="hlink" folHlink="folHlink"/>
  </p:clrMapOvr>
  <p:transition>
    <p:diamon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15.12.2013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transition>
    <p:diamon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5B106E36-FD25-4E2D-B0AA-010F637433A0}" type="datetimeFigureOut">
              <a:rPr lang="ru-RU" smtClean="0"/>
              <a:pPr/>
              <a:t>15.12.2013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transition>
    <p:diamon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5B106E36-FD25-4E2D-B0AA-010F637433A0}" type="datetimeFigureOut">
              <a:rPr lang="ru-RU" smtClean="0"/>
              <a:pPr/>
              <a:t>15.12.2013</a:t>
            </a:fld>
            <a:endParaRPr lang="ru-RU"/>
          </a:p>
        </p:txBody>
      </p:sp>
      <p:sp>
        <p:nvSpPr>
          <p:cNvPr id="7" name="Номер слайда 6"/>
          <p:cNvSpPr>
            <a:spLocks noGrp="1"/>
          </p:cNvSpPr>
          <p:nvPr>
            <p:ph type="sldNum" sz="quarter" idx="11"/>
          </p:nvPr>
        </p:nvSpPr>
        <p:spPr/>
        <p:txBody>
          <a:bodyPr rtlCol="0"/>
          <a:lstStyle/>
          <a:p>
            <a:fld id="{725C68B6-61C2-468F-89AB-4B9F7531AA68}" type="slidenum">
              <a:rPr lang="ru-RU" smtClean="0"/>
              <a:pPr/>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transition>
    <p:diamon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15.12.2013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transition>
    <p:diamon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Содержимое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5B106E36-FD25-4E2D-B0AA-010F637433A0}" type="datetimeFigureOut">
              <a:rPr lang="ru-RU" smtClean="0"/>
              <a:pPr/>
              <a:t>15.12.2013</a:t>
            </a:fld>
            <a:endParaRPr lang="ru-RU"/>
          </a:p>
        </p:txBody>
      </p:sp>
      <p:sp>
        <p:nvSpPr>
          <p:cNvPr id="22" name="Номер слайда 21"/>
          <p:cNvSpPr>
            <a:spLocks noGrp="1"/>
          </p:cNvSpPr>
          <p:nvPr>
            <p:ph type="sldNum" sz="quarter" idx="15"/>
          </p:nvPr>
        </p:nvSpPr>
        <p:spPr/>
        <p:txBody>
          <a:bodyPr rtlCol="0"/>
          <a:lstStyle/>
          <a:p>
            <a:fld id="{725C68B6-61C2-468F-89AB-4B9F7531AA68}" type="slidenum">
              <a:rPr lang="ru-RU" smtClean="0"/>
              <a:pPr/>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transition>
    <p:diamon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5B106E36-FD25-4E2D-B0AA-010F637433A0}" type="datetimeFigureOut">
              <a:rPr lang="ru-RU" smtClean="0"/>
              <a:pPr/>
              <a:t>15.12.2013</a:t>
            </a:fld>
            <a:endParaRPr lang="ru-RU"/>
          </a:p>
        </p:txBody>
      </p:sp>
      <p:sp>
        <p:nvSpPr>
          <p:cNvPr id="18" name="Номер слайда 17"/>
          <p:cNvSpPr>
            <a:spLocks noGrp="1"/>
          </p:cNvSpPr>
          <p:nvPr>
            <p:ph type="sldNum" sz="quarter" idx="11"/>
          </p:nvPr>
        </p:nvSpPr>
        <p:spPr/>
        <p:txBody>
          <a:bodyPr rtlCol="0"/>
          <a:lstStyle/>
          <a:p>
            <a:fld id="{725C68B6-61C2-468F-89AB-4B9F7531AA68}" type="slidenum">
              <a:rPr lang="ru-RU" smtClean="0"/>
              <a:pPr/>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transition>
    <p:diamon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5B106E36-FD25-4E2D-B0AA-010F637433A0}" type="datetimeFigureOut">
              <a:rPr lang="ru-RU" smtClean="0"/>
              <a:pPr/>
              <a:t>15.12.2013</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diamond/>
  </p:transition>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787208" cy="1143000"/>
          </a:xfrm>
        </p:spPr>
        <p:txBody>
          <a:bodyPr>
            <a:noAutofit/>
          </a:bodyPr>
          <a:lstStyle/>
          <a:p>
            <a:pPr algn="ctr"/>
            <a:r>
              <a:rPr lang="ru-RU" sz="3600" dirty="0" err="1" smtClean="0">
                <a:solidFill>
                  <a:schemeClr val="tx1"/>
                </a:solidFill>
              </a:rPr>
              <a:t>Боротьба</a:t>
            </a:r>
            <a:r>
              <a:rPr lang="ru-RU" sz="3600" dirty="0" smtClean="0">
                <a:solidFill>
                  <a:schemeClr val="tx1"/>
                </a:solidFill>
              </a:rPr>
              <a:t> УНР </a:t>
            </a:r>
            <a:r>
              <a:rPr lang="ru-RU" sz="3600" dirty="0" err="1" smtClean="0">
                <a:solidFill>
                  <a:schemeClr val="tx1"/>
                </a:solidFill>
              </a:rPr>
              <a:t>з</a:t>
            </a:r>
            <a:r>
              <a:rPr lang="ru-RU" sz="3600" dirty="0" smtClean="0">
                <a:solidFill>
                  <a:schemeClr val="tx1"/>
                </a:solidFill>
              </a:rPr>
              <a:t> </a:t>
            </a:r>
            <a:r>
              <a:rPr lang="ru-RU" sz="3600" dirty="0" err="1" smtClean="0">
                <a:solidFill>
                  <a:schemeClr val="tx1"/>
                </a:solidFill>
              </a:rPr>
              <a:t>більшовицькою</a:t>
            </a:r>
            <a:r>
              <a:rPr lang="ru-RU" sz="3600" dirty="0" smtClean="0">
                <a:solidFill>
                  <a:schemeClr val="tx1"/>
                </a:solidFill>
              </a:rPr>
              <a:t> </a:t>
            </a:r>
            <a:r>
              <a:rPr lang="ru-RU" sz="3600" dirty="0" err="1" smtClean="0">
                <a:solidFill>
                  <a:schemeClr val="tx1"/>
                </a:solidFill>
              </a:rPr>
              <a:t>владою</a:t>
            </a:r>
            <a:endParaRPr lang="ru-RU" sz="3600" dirty="0">
              <a:solidFill>
                <a:schemeClr val="tx1"/>
              </a:solidFill>
            </a:endParaRPr>
          </a:p>
        </p:txBody>
      </p:sp>
      <p:pic>
        <p:nvPicPr>
          <p:cNvPr id="4" name="Содержимое 3" descr="efc8d-000.jpg"/>
          <p:cNvPicPr>
            <a:picLocks noGrp="1" noChangeAspect="1"/>
          </p:cNvPicPr>
          <p:nvPr>
            <p:ph sz="quarter" idx="1"/>
          </p:nvPr>
        </p:nvPicPr>
        <p:blipFill>
          <a:blip r:embed="rId2" cstate="print"/>
          <a:stretch>
            <a:fillRect/>
          </a:stretch>
        </p:blipFill>
        <p:spPr>
          <a:xfrm>
            <a:off x="539552" y="1844825"/>
            <a:ext cx="7534330" cy="4608512"/>
          </a:xfrm>
        </p:spPr>
      </p:pic>
    </p:spTree>
  </p:cSld>
  <p:clrMapOvr>
    <a:masterClrMapping/>
  </p:clrMapOvr>
  <p:transition>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ppt_x"/>
                                          </p:val>
                                        </p:tav>
                                        <p:tav tm="100000">
                                          <p:val>
                                            <p:strVal val="#ppt_x"/>
                                          </p:val>
                                        </p:tav>
                                      </p:tavLst>
                                    </p:anim>
                                    <p:anim calcmode="lin" valueType="num">
                                      <p:cBhvr additive="base">
                                        <p:cTn id="13"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203848" y="620688"/>
            <a:ext cx="5940152" cy="6237312"/>
          </a:xfrm>
        </p:spPr>
        <p:txBody>
          <a:bodyPr>
            <a:normAutofit fontScale="90000"/>
          </a:bodyPr>
          <a:lstStyle/>
          <a:p>
            <a:pPr algn="r"/>
            <a:r>
              <a:rPr lang="ru-RU" sz="2200" i="1" dirty="0" smtClean="0">
                <a:solidFill>
                  <a:schemeClr val="tx1"/>
                </a:solidFill>
                <a:latin typeface="Times New Roman" pitchFamily="18" charset="0"/>
                <a:cs typeface="Times New Roman" pitchFamily="18" charset="0"/>
              </a:rPr>
              <a:t>I </a:t>
            </a:r>
            <a:r>
              <a:rPr lang="ru-RU" sz="2200" i="1" dirty="0" err="1" smtClean="0">
                <a:solidFill>
                  <a:schemeClr val="tx1"/>
                </a:solidFill>
                <a:latin typeface="Times New Roman" pitchFamily="18" charset="0"/>
                <a:cs typeface="Times New Roman" pitchFamily="18" charset="0"/>
              </a:rPr>
              <a:t>Всеукраїнський</a:t>
            </a:r>
            <a:r>
              <a:rPr lang="ru-RU" sz="2200" i="1" dirty="0" smtClean="0">
                <a:solidFill>
                  <a:schemeClr val="tx1"/>
                </a:solidFill>
                <a:latin typeface="Times New Roman" pitchFamily="18" charset="0"/>
                <a:cs typeface="Times New Roman" pitchFamily="18" charset="0"/>
              </a:rPr>
              <a:t> </a:t>
            </a:r>
            <a:r>
              <a:rPr lang="ru-RU" sz="2200" i="1" dirty="0" err="1" smtClean="0">
                <a:solidFill>
                  <a:schemeClr val="tx1"/>
                </a:solidFill>
                <a:latin typeface="Times New Roman" pitchFamily="18" charset="0"/>
                <a:cs typeface="Times New Roman" pitchFamily="18" charset="0"/>
              </a:rPr>
              <a:t>з'їзд</a:t>
            </a:r>
            <a:r>
              <a:rPr lang="ru-RU" sz="2200" i="1" dirty="0" smtClean="0">
                <a:solidFill>
                  <a:schemeClr val="tx1"/>
                </a:solidFill>
                <a:latin typeface="Times New Roman" pitchFamily="18" charset="0"/>
                <a:cs typeface="Times New Roman" pitchFamily="18" charset="0"/>
              </a:rPr>
              <a:t> рад у </a:t>
            </a:r>
            <a:r>
              <a:rPr lang="ru-RU" sz="2200" i="1" dirty="0" err="1" smtClean="0">
                <a:solidFill>
                  <a:schemeClr val="tx1"/>
                </a:solidFill>
                <a:latin typeface="Times New Roman" pitchFamily="18" charset="0"/>
                <a:cs typeface="Times New Roman" pitchFamily="18" charset="0"/>
              </a:rPr>
              <a:t>Києві</a:t>
            </a:r>
            <a:r>
              <a:rPr lang="ru-RU" sz="2200" dirty="0" smtClean="0">
                <a:solidFill>
                  <a:schemeClr val="tx1"/>
                </a:solidFill>
                <a:latin typeface="Times New Roman" pitchFamily="18" charset="0"/>
                <a:cs typeface="Times New Roman" pitchFamily="18" charset="0"/>
              </a:rPr>
              <a:t>. </a:t>
            </a:r>
            <a:r>
              <a:rPr lang="ru-RU" sz="2200" b="0" dirty="0" smtClean="0">
                <a:solidFill>
                  <a:schemeClr val="tx1"/>
                </a:solidFill>
                <a:latin typeface="Times New Roman" pitchFamily="18" charset="0"/>
                <a:cs typeface="Times New Roman" pitchFamily="18" charset="0"/>
              </a:rPr>
              <a:t>4(17) </a:t>
            </a:r>
            <a:r>
              <a:rPr lang="ru-RU" sz="2200" b="0" dirty="0" err="1" smtClean="0">
                <a:solidFill>
                  <a:schemeClr val="tx1"/>
                </a:solidFill>
                <a:latin typeface="Times New Roman" pitchFamily="18" charset="0"/>
                <a:cs typeface="Times New Roman" pitchFamily="18" charset="0"/>
              </a:rPr>
              <a:t>грудня</a:t>
            </a:r>
            <a:r>
              <a:rPr lang="ru-RU" sz="2200" b="0" dirty="0" smtClean="0">
                <a:solidFill>
                  <a:schemeClr val="tx1"/>
                </a:solidFill>
                <a:latin typeface="Times New Roman" pitchFamily="18" charset="0"/>
                <a:cs typeface="Times New Roman" pitchFamily="18" charset="0"/>
              </a:rPr>
              <a:t> 1917 р. </a:t>
            </a:r>
            <a:r>
              <a:rPr lang="ru-RU" sz="2200" b="0" dirty="0" err="1" smtClean="0">
                <a:solidFill>
                  <a:schemeClr val="tx1"/>
                </a:solidFill>
                <a:latin typeface="Times New Roman" pitchFamily="18" charset="0"/>
                <a:cs typeface="Times New Roman" pitchFamily="18" charset="0"/>
              </a:rPr>
              <a:t>з</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ініціативи</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більшовиків</a:t>
            </a:r>
            <a:r>
              <a:rPr lang="ru-RU" sz="2200" b="0" dirty="0" smtClean="0">
                <a:solidFill>
                  <a:schemeClr val="tx1"/>
                </a:solidFill>
                <a:latin typeface="Times New Roman" pitchFamily="18" charset="0"/>
                <a:cs typeface="Times New Roman" pitchFamily="18" charset="0"/>
              </a:rPr>
              <a:t> у </a:t>
            </a:r>
            <a:r>
              <a:rPr lang="ru-RU" sz="2200" b="0" dirty="0" err="1" smtClean="0">
                <a:solidFill>
                  <a:schemeClr val="tx1"/>
                </a:solidFill>
                <a:latin typeface="Times New Roman" pitchFamily="18" charset="0"/>
                <a:cs typeface="Times New Roman" pitchFamily="18" charset="0"/>
              </a:rPr>
              <a:t>Києві</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було</a:t>
            </a:r>
            <a:r>
              <a:rPr lang="ru-RU" sz="2200" b="0" dirty="0" smtClean="0">
                <a:solidFill>
                  <a:schemeClr val="tx1"/>
                </a:solidFill>
                <a:latin typeface="Times New Roman" pitchFamily="18" charset="0"/>
                <a:cs typeface="Times New Roman" pitchFamily="18" charset="0"/>
              </a:rPr>
              <a:t> скликано I </a:t>
            </a:r>
            <a:r>
              <a:rPr lang="ru-RU" sz="2200" b="0" dirty="0" err="1" smtClean="0">
                <a:solidFill>
                  <a:schemeClr val="tx1"/>
                </a:solidFill>
                <a:latin typeface="Times New Roman" pitchFamily="18" charset="0"/>
                <a:cs typeface="Times New Roman" pitchFamily="18" charset="0"/>
              </a:rPr>
              <a:t>Всеукраїнський</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з'їзд</a:t>
            </a:r>
            <a:r>
              <a:rPr lang="ru-RU" sz="2200" b="0" dirty="0" smtClean="0">
                <a:solidFill>
                  <a:schemeClr val="tx1"/>
                </a:solidFill>
                <a:latin typeface="Times New Roman" pitchFamily="18" charset="0"/>
                <a:cs typeface="Times New Roman" pitchFamily="18" charset="0"/>
              </a:rPr>
              <a:t> рад </a:t>
            </a:r>
            <a:r>
              <a:rPr lang="ru-RU" sz="2200" b="0" dirty="0" err="1" smtClean="0">
                <a:solidFill>
                  <a:schemeClr val="tx1"/>
                </a:solidFill>
                <a:latin typeface="Times New Roman" pitchFamily="18" charset="0"/>
                <a:cs typeface="Times New Roman" pitchFamily="18" charset="0"/>
              </a:rPr>
              <a:t>робітничих</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солдатських</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і</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селянських</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депутатів</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Більшовики</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сподівалися</a:t>
            </a:r>
            <a:r>
              <a:rPr lang="ru-RU" sz="2200" b="0" dirty="0" smtClean="0">
                <a:solidFill>
                  <a:schemeClr val="tx1"/>
                </a:solidFill>
                <a:latin typeface="Times New Roman" pitchFamily="18" charset="0"/>
                <a:cs typeface="Times New Roman" pitchFamily="18" charset="0"/>
              </a:rPr>
              <a:t> на </a:t>
            </a:r>
            <a:r>
              <a:rPr lang="ru-RU" sz="2200" b="0" dirty="0" err="1" smtClean="0">
                <a:solidFill>
                  <a:schemeClr val="tx1"/>
                </a:solidFill>
                <a:latin typeface="Times New Roman" pitchFamily="18" charset="0"/>
                <a:cs typeface="Times New Roman" pitchFamily="18" charset="0"/>
              </a:rPr>
              <a:t>мирне</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поглинання</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з'їздом</a:t>
            </a:r>
            <a:r>
              <a:rPr lang="ru-RU" sz="2200" b="0" dirty="0" smtClean="0">
                <a:solidFill>
                  <a:schemeClr val="tx1"/>
                </a:solidFill>
                <a:latin typeface="Times New Roman" pitchFamily="18" charset="0"/>
                <a:cs typeface="Times New Roman" pitchFamily="18" charset="0"/>
              </a:rPr>
              <a:t> рад УЦР </a:t>
            </a:r>
            <a:r>
              <a:rPr lang="ru-RU" sz="2200" b="0" dirty="0" err="1" smtClean="0">
                <a:solidFill>
                  <a:schemeClr val="tx1"/>
                </a:solidFill>
                <a:latin typeface="Times New Roman" pitchFamily="18" charset="0"/>
                <a:cs typeface="Times New Roman" pitchFamily="18" charset="0"/>
              </a:rPr>
              <a:t>і</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проголошення</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радянської</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влади</a:t>
            </a:r>
            <a:r>
              <a:rPr lang="ru-RU" sz="2200" b="0" dirty="0" smtClean="0">
                <a:solidFill>
                  <a:schemeClr val="tx1"/>
                </a:solidFill>
                <a:latin typeface="Times New Roman" pitchFamily="18" charset="0"/>
                <a:cs typeface="Times New Roman" pitchFamily="18" charset="0"/>
              </a:rPr>
              <a:t>. </a:t>
            </a:r>
            <a:br>
              <a:rPr lang="ru-RU" sz="2200" b="0" dirty="0" smtClean="0">
                <a:solidFill>
                  <a:schemeClr val="tx1"/>
                </a:solidFill>
                <a:latin typeface="Times New Roman" pitchFamily="18" charset="0"/>
                <a:cs typeface="Times New Roman" pitchFamily="18" charset="0"/>
              </a:rPr>
            </a:br>
            <a:r>
              <a:rPr lang="ru-RU" sz="2200" b="0" dirty="0" err="1" smtClean="0">
                <a:solidFill>
                  <a:schemeClr val="tx1"/>
                </a:solidFill>
                <a:latin typeface="Times New Roman" pitchFamily="18" charset="0"/>
                <a:cs typeface="Times New Roman" pitchFamily="18" charset="0"/>
              </a:rPr>
              <a:t>Більшість</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делегатів</a:t>
            </a:r>
            <a:r>
              <a:rPr lang="ru-RU" sz="2200" b="0" dirty="0" smtClean="0">
                <a:solidFill>
                  <a:schemeClr val="tx1"/>
                </a:solidFill>
                <a:latin typeface="Times New Roman" pitchFamily="18" charset="0"/>
                <a:cs typeface="Times New Roman" pitchFamily="18" charset="0"/>
              </a:rPr>
              <a:t> становили </a:t>
            </a:r>
            <a:r>
              <a:rPr lang="ru-RU" sz="2200" b="0" dirty="0" err="1" smtClean="0">
                <a:solidFill>
                  <a:schemeClr val="tx1"/>
                </a:solidFill>
                <a:latin typeface="Times New Roman" pitchFamily="18" charset="0"/>
                <a:cs typeface="Times New Roman" pitchFamily="18" charset="0"/>
              </a:rPr>
              <a:t>представники</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українських</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партій</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які</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підтримували</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Українську</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Центральну</a:t>
            </a:r>
            <a:r>
              <a:rPr lang="ru-RU" sz="2200" b="0" dirty="0" smtClean="0">
                <a:solidFill>
                  <a:schemeClr val="tx1"/>
                </a:solidFill>
                <a:latin typeface="Times New Roman" pitchFamily="18" charset="0"/>
                <a:cs typeface="Times New Roman" pitchFamily="18" charset="0"/>
              </a:rPr>
              <a:t> Раду. </a:t>
            </a:r>
            <a:r>
              <a:rPr lang="ru-RU" sz="2200" b="0" dirty="0" err="1" smtClean="0">
                <a:solidFill>
                  <a:schemeClr val="tx1"/>
                </a:solidFill>
                <a:latin typeface="Times New Roman" pitchFamily="18" charset="0"/>
                <a:cs typeface="Times New Roman" pitchFamily="18" charset="0"/>
              </a:rPr>
              <a:t>Делегати</a:t>
            </a:r>
            <a:r>
              <a:rPr lang="ru-RU" sz="2200" b="0" dirty="0" smtClean="0">
                <a:solidFill>
                  <a:schemeClr val="tx1"/>
                </a:solidFill>
                <a:latin typeface="Times New Roman" pitchFamily="18" charset="0"/>
                <a:cs typeface="Times New Roman" pitchFamily="18" charset="0"/>
              </a:rPr>
              <a:t> 49 </a:t>
            </a:r>
            <a:r>
              <a:rPr lang="ru-RU" sz="2200" b="0" dirty="0" err="1" smtClean="0">
                <a:solidFill>
                  <a:schemeClr val="tx1"/>
                </a:solidFill>
                <a:latin typeface="Times New Roman" pitchFamily="18" charset="0"/>
                <a:cs typeface="Times New Roman" pitchFamily="18" charset="0"/>
              </a:rPr>
              <a:t>більшовицьких</a:t>
            </a:r>
            <a:r>
              <a:rPr lang="ru-RU" sz="2200" b="0" dirty="0" smtClean="0">
                <a:solidFill>
                  <a:schemeClr val="tx1"/>
                </a:solidFill>
                <a:latin typeface="Times New Roman" pitchFamily="18" charset="0"/>
                <a:cs typeface="Times New Roman" pitchFamily="18" charset="0"/>
              </a:rPr>
              <a:t> рад на знак протесту </a:t>
            </a:r>
            <a:r>
              <a:rPr lang="ru-RU" sz="2200" b="0" dirty="0" err="1" smtClean="0">
                <a:solidFill>
                  <a:schemeClr val="tx1"/>
                </a:solidFill>
                <a:latin typeface="Times New Roman" pitchFamily="18" charset="0"/>
                <a:cs typeface="Times New Roman" pitchFamily="18" charset="0"/>
              </a:rPr>
              <a:t>проти</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нерівного</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представництва</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залишили</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з'їзд</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Об'єднавшись</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з</a:t>
            </a:r>
            <a:r>
              <a:rPr lang="ru-RU" sz="2200" b="0" dirty="0" smtClean="0">
                <a:solidFill>
                  <a:schemeClr val="tx1"/>
                </a:solidFill>
                <a:latin typeface="Times New Roman" pitchFamily="18" charset="0"/>
                <a:cs typeface="Times New Roman" pitchFamily="18" charset="0"/>
              </a:rPr>
              <a:t> делегатами </a:t>
            </a:r>
            <a:r>
              <a:rPr lang="ru-RU" sz="2200" b="0" dirty="0" err="1" smtClean="0">
                <a:solidFill>
                  <a:schemeClr val="tx1"/>
                </a:solidFill>
                <a:latin typeface="Times New Roman" pitchFamily="18" charset="0"/>
                <a:cs typeface="Times New Roman" pitchFamily="18" charset="0"/>
              </a:rPr>
              <a:t>з'їзду</a:t>
            </a:r>
            <a:r>
              <a:rPr lang="ru-RU" sz="2200" b="0" dirty="0" smtClean="0">
                <a:solidFill>
                  <a:schemeClr val="tx1"/>
                </a:solidFill>
                <a:latin typeface="Times New Roman" pitchFamily="18" charset="0"/>
                <a:cs typeface="Times New Roman" pitchFamily="18" charset="0"/>
              </a:rPr>
              <a:t> рад </a:t>
            </a:r>
            <a:r>
              <a:rPr lang="ru-RU" sz="2200" b="0" dirty="0" err="1" smtClean="0">
                <a:solidFill>
                  <a:schemeClr val="tx1"/>
                </a:solidFill>
                <a:latin typeface="Times New Roman" pitchFamily="18" charset="0"/>
                <a:cs typeface="Times New Roman" pitchFamily="18" charset="0"/>
              </a:rPr>
              <a:t>Донецько-Криворізького</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басейну</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який</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відбувався</a:t>
            </a:r>
            <a:r>
              <a:rPr lang="ru-RU" sz="2200" b="0" dirty="0" smtClean="0">
                <a:solidFill>
                  <a:schemeClr val="tx1"/>
                </a:solidFill>
                <a:latin typeface="Times New Roman" pitchFamily="18" charset="0"/>
                <a:cs typeface="Times New Roman" pitchFamily="18" charset="0"/>
              </a:rPr>
              <a:t> в </a:t>
            </a:r>
            <a:r>
              <a:rPr lang="ru-RU" sz="2200" b="0" dirty="0" err="1" smtClean="0">
                <a:solidFill>
                  <a:schemeClr val="tx1"/>
                </a:solidFill>
                <a:latin typeface="Times New Roman" pitchFamily="18" charset="0"/>
                <a:cs typeface="Times New Roman" pitchFamily="18" charset="0"/>
              </a:rPr>
              <a:t>Харкові</a:t>
            </a:r>
            <a:r>
              <a:rPr lang="ru-RU" sz="2200" b="0" dirty="0" smtClean="0">
                <a:solidFill>
                  <a:schemeClr val="tx1"/>
                </a:solidFill>
                <a:latin typeface="Times New Roman" pitchFamily="18" charset="0"/>
                <a:cs typeface="Times New Roman" pitchFamily="18" charset="0"/>
              </a:rPr>
              <a:t>, вони провели </a:t>
            </a:r>
            <a:r>
              <a:rPr lang="ru-RU" sz="2200" b="0" dirty="0" err="1" smtClean="0">
                <a:solidFill>
                  <a:schemeClr val="tx1"/>
                </a:solidFill>
                <a:latin typeface="Times New Roman" pitchFamily="18" charset="0"/>
                <a:cs typeface="Times New Roman" pitchFamily="18" charset="0"/>
              </a:rPr>
              <a:t>Всеукраїнський</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з'їзд</a:t>
            </a:r>
            <a:r>
              <a:rPr lang="ru-RU" sz="2200" b="0" dirty="0" smtClean="0">
                <a:solidFill>
                  <a:schemeClr val="tx1"/>
                </a:solidFill>
                <a:latin typeface="Times New Roman" pitchFamily="18" charset="0"/>
                <a:cs typeface="Times New Roman" pitchFamily="18" charset="0"/>
              </a:rPr>
              <a:t> рад. </a:t>
            </a:r>
            <a:r>
              <a:rPr lang="ru-RU" sz="2200" b="0" dirty="0" err="1" smtClean="0">
                <a:solidFill>
                  <a:schemeClr val="tx1"/>
                </a:solidFill>
                <a:latin typeface="Times New Roman" pitchFamily="18" charset="0"/>
                <a:cs typeface="Times New Roman" pitchFamily="18" charset="0"/>
              </a:rPr>
              <a:t>Учасники</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Київського</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з'їзду</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одностайно</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висловили</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довіру</a:t>
            </a:r>
            <a:r>
              <a:rPr lang="ru-RU" sz="2200" b="0" dirty="0" smtClean="0">
                <a:solidFill>
                  <a:schemeClr val="tx1"/>
                </a:solidFill>
                <a:latin typeface="Times New Roman" pitchFamily="18" charset="0"/>
                <a:cs typeface="Times New Roman" pitchFamily="18" charset="0"/>
              </a:rPr>
              <a:t> УЦР.</a:t>
            </a:r>
            <a:r>
              <a:rPr lang="ru-RU" b="0" dirty="0" smtClean="0">
                <a:solidFill>
                  <a:schemeClr val="tx1"/>
                </a:solidFill>
              </a:rPr>
              <a:t/>
            </a:r>
            <a:br>
              <a:rPr lang="ru-RU" b="0" dirty="0" smtClean="0">
                <a:solidFill>
                  <a:schemeClr val="tx1"/>
                </a:solidFill>
              </a:rPr>
            </a:br>
            <a:endParaRPr lang="ru-RU" b="0" dirty="0">
              <a:solidFill>
                <a:schemeClr val="tx1"/>
              </a:solidFill>
            </a:endParaRPr>
          </a:p>
        </p:txBody>
      </p:sp>
      <p:pic>
        <p:nvPicPr>
          <p:cNvPr id="1026" name="Picture 2" descr="F:\Новая папка (5)\Історія\kiev__3_20130313_1929460691.jpg"/>
          <p:cNvPicPr>
            <a:picLocks noChangeAspect="1" noChangeArrowheads="1"/>
          </p:cNvPicPr>
          <p:nvPr/>
        </p:nvPicPr>
        <p:blipFill>
          <a:blip r:embed="rId2" cstate="print"/>
          <a:srcRect/>
          <a:stretch>
            <a:fillRect/>
          </a:stretch>
        </p:blipFill>
        <p:spPr bwMode="auto">
          <a:xfrm>
            <a:off x="0" y="0"/>
            <a:ext cx="3361125" cy="3429000"/>
          </a:xfrm>
          <a:prstGeom prst="roundRect">
            <a:avLst/>
          </a:prstGeom>
          <a:noFill/>
        </p:spPr>
      </p:pic>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linds(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548680"/>
            <a:ext cx="7467600" cy="6471592"/>
          </a:xfrm>
        </p:spPr>
        <p:txBody>
          <a:bodyPr>
            <a:normAutofit fontScale="90000"/>
          </a:bodyPr>
          <a:lstStyle/>
          <a:p>
            <a:r>
              <a:rPr lang="en-US" sz="3100" dirty="0" smtClean="0">
                <a:latin typeface="Times New Roman" pitchFamily="18" charset="0"/>
                <a:cs typeface="Times New Roman" pitchFamily="18" charset="0"/>
              </a:rPr>
              <a:t> </a:t>
            </a:r>
            <a:r>
              <a:rPr lang="ru-RU" sz="2200" b="1" i="1" dirty="0" smtClean="0">
                <a:solidFill>
                  <a:schemeClr val="tx1"/>
                </a:solidFill>
                <a:latin typeface="Times New Roman" pitchFamily="18" charset="0"/>
                <a:cs typeface="Times New Roman" pitchFamily="18" charset="0"/>
              </a:rPr>
              <a:t>Ультиматум </a:t>
            </a:r>
            <a:r>
              <a:rPr lang="ru-RU" sz="2200" b="1" i="1" dirty="0" err="1" smtClean="0">
                <a:solidFill>
                  <a:schemeClr val="tx1"/>
                </a:solidFill>
                <a:latin typeface="Times New Roman" pitchFamily="18" charset="0"/>
                <a:cs typeface="Times New Roman" pitchFamily="18" charset="0"/>
              </a:rPr>
              <a:t>російського</a:t>
            </a:r>
            <a:r>
              <a:rPr lang="ru-RU" sz="2200" b="1" i="1" dirty="0" smtClean="0">
                <a:solidFill>
                  <a:schemeClr val="tx1"/>
                </a:solidFill>
                <a:latin typeface="Times New Roman" pitchFamily="18" charset="0"/>
                <a:cs typeface="Times New Roman" pitchFamily="18" charset="0"/>
              </a:rPr>
              <a:t> </a:t>
            </a:r>
            <a:r>
              <a:rPr lang="ru-RU" sz="2200" b="1" i="1" dirty="0" err="1" smtClean="0">
                <a:solidFill>
                  <a:schemeClr val="tx1"/>
                </a:solidFill>
                <a:latin typeface="Times New Roman" pitchFamily="18" charset="0"/>
                <a:cs typeface="Times New Roman" pitchFamily="18" charset="0"/>
              </a:rPr>
              <a:t>Раднаркому</a:t>
            </a:r>
            <a:r>
              <a:rPr lang="en-US" sz="2200" b="1" i="1" dirty="0" smtClean="0">
                <a:solidFill>
                  <a:schemeClr val="tx1"/>
                </a:solidFill>
                <a:latin typeface="Times New Roman" pitchFamily="18" charset="0"/>
                <a:cs typeface="Times New Roman" pitchFamily="18" charset="0"/>
              </a:rPr>
              <a:t>.</a:t>
            </a:r>
            <a:r>
              <a:rPr lang="en-US"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Під</a:t>
            </a:r>
            <a:r>
              <a:rPr lang="ru-RU" sz="2200" dirty="0" smtClean="0">
                <a:solidFill>
                  <a:schemeClr val="tx1"/>
                </a:solidFill>
                <a:latin typeface="Times New Roman" pitchFamily="18" charset="0"/>
                <a:cs typeface="Times New Roman" pitchFamily="18" charset="0"/>
              </a:rPr>
              <a:t> час </a:t>
            </a:r>
            <a:r>
              <a:rPr lang="ru-RU" sz="2200" dirty="0" err="1" smtClean="0">
                <a:solidFill>
                  <a:schemeClr val="tx1"/>
                </a:solidFill>
                <a:latin typeface="Times New Roman" pitchFamily="18" charset="0"/>
                <a:cs typeface="Times New Roman" pitchFamily="18" charset="0"/>
              </a:rPr>
              <a:t>відкриття</a:t>
            </a:r>
            <a:r>
              <a:rPr lang="en-US" sz="2200" dirty="0" smtClean="0">
                <a:solidFill>
                  <a:schemeClr val="tx1"/>
                </a:solidFill>
                <a:latin typeface="Times New Roman" pitchFamily="18" charset="0"/>
                <a:cs typeface="Times New Roman" pitchFamily="18" charset="0"/>
              </a:rPr>
              <a:t> I </a:t>
            </a:r>
            <a:r>
              <a:rPr lang="ru-RU" sz="2200" dirty="0" err="1" smtClean="0">
                <a:solidFill>
                  <a:schemeClr val="tx1"/>
                </a:solidFill>
                <a:latin typeface="Times New Roman" pitchFamily="18" charset="0"/>
                <a:cs typeface="Times New Roman" pitchFamily="18" charset="0"/>
              </a:rPr>
              <a:t>Всеукраїнського</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з</a:t>
            </a:r>
            <a:r>
              <a:rPr lang="en-US" sz="2200" dirty="0" smtClean="0">
                <a:solidFill>
                  <a:schemeClr val="tx1"/>
                </a:solidFill>
                <a:latin typeface="Times New Roman" pitchFamily="18" charset="0"/>
                <a:cs typeface="Times New Roman" pitchFamily="18" charset="0"/>
              </a:rPr>
              <a:t>'</a:t>
            </a:r>
            <a:r>
              <a:rPr lang="ru-RU" sz="2200" dirty="0" err="1" smtClean="0">
                <a:solidFill>
                  <a:schemeClr val="tx1"/>
                </a:solidFill>
                <a:latin typeface="Times New Roman" pitchFamily="18" charset="0"/>
                <a:cs typeface="Times New Roman" pitchFamily="18" charset="0"/>
              </a:rPr>
              <a:t>їзду</a:t>
            </a:r>
            <a:r>
              <a:rPr lang="ru-RU" sz="2200" dirty="0" smtClean="0">
                <a:solidFill>
                  <a:schemeClr val="tx1"/>
                </a:solidFill>
                <a:latin typeface="Times New Roman" pitchFamily="18" charset="0"/>
                <a:cs typeface="Times New Roman" pitchFamily="18" charset="0"/>
              </a:rPr>
              <a:t> рад</a:t>
            </a:r>
            <a:r>
              <a:rPr lang="en-US" sz="2200" dirty="0" smtClean="0">
                <a:solidFill>
                  <a:schemeClr val="tx1"/>
                </a:solidFill>
                <a:latin typeface="Times New Roman" pitchFamily="18" charset="0"/>
                <a:cs typeface="Times New Roman" pitchFamily="18" charset="0"/>
              </a:rPr>
              <a:t> 4 (17) </a:t>
            </a:r>
            <a:r>
              <a:rPr lang="ru-RU" sz="2200" dirty="0" err="1" smtClean="0">
                <a:solidFill>
                  <a:schemeClr val="tx1"/>
                </a:solidFill>
                <a:latin typeface="Times New Roman" pitchFamily="18" charset="0"/>
                <a:cs typeface="Times New Roman" pitchFamily="18" charset="0"/>
              </a:rPr>
              <a:t>грудня</a:t>
            </a:r>
            <a:r>
              <a:rPr lang="en-US" sz="2200" dirty="0" smtClean="0">
                <a:solidFill>
                  <a:schemeClr val="tx1"/>
                </a:solidFill>
                <a:latin typeface="Times New Roman" pitchFamily="18" charset="0"/>
                <a:cs typeface="Times New Roman" pitchFamily="18" charset="0"/>
              </a:rPr>
              <a:t> 1917 </a:t>
            </a:r>
            <a:r>
              <a:rPr lang="ru-RU" sz="2200" dirty="0" err="1" smtClean="0">
                <a:solidFill>
                  <a:schemeClr val="tx1"/>
                </a:solidFill>
                <a:latin typeface="Times New Roman" pitchFamily="18" charset="0"/>
                <a:cs typeface="Times New Roman" pitchFamily="18" charset="0"/>
              </a:rPr>
              <a:t>р</a:t>
            </a:r>
            <a:r>
              <a:rPr lang="en-US" sz="2200" dirty="0" smtClean="0">
                <a:solidFill>
                  <a:schemeClr val="tx1"/>
                </a:solidFill>
                <a:latin typeface="Times New Roman" pitchFamily="18" charset="0"/>
                <a:cs typeface="Times New Roman" pitchFamily="18" charset="0"/>
              </a:rPr>
              <a:t>. </a:t>
            </a:r>
            <a:r>
              <a:rPr lang="ru-RU" sz="2200" dirty="0" smtClean="0">
                <a:solidFill>
                  <a:schemeClr val="tx1"/>
                </a:solidFill>
                <a:latin typeface="Times New Roman" pitchFamily="18" charset="0"/>
                <a:cs typeface="Times New Roman" pitchFamily="18" charset="0"/>
              </a:rPr>
              <a:t>до </a:t>
            </a:r>
            <a:r>
              <a:rPr lang="ru-RU" sz="2200" dirty="0" err="1" smtClean="0">
                <a:solidFill>
                  <a:schemeClr val="tx1"/>
                </a:solidFill>
                <a:latin typeface="Times New Roman" pitchFamily="18" charset="0"/>
                <a:cs typeface="Times New Roman" pitchFamily="18" charset="0"/>
              </a:rPr>
              <a:t>Києва</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надійшла</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підписана</a:t>
            </a:r>
            <a:r>
              <a:rPr lang="ru-RU" sz="2200" dirty="0" smtClean="0">
                <a:solidFill>
                  <a:schemeClr val="tx1"/>
                </a:solidFill>
                <a:latin typeface="Times New Roman" pitchFamily="18" charset="0"/>
                <a:cs typeface="Times New Roman" pitchFamily="18" charset="0"/>
              </a:rPr>
              <a:t> В</a:t>
            </a:r>
            <a:r>
              <a:rPr lang="en-US"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Леніним</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і</a:t>
            </a:r>
            <a:r>
              <a:rPr lang="ru-RU" sz="2200" dirty="0" smtClean="0">
                <a:solidFill>
                  <a:schemeClr val="tx1"/>
                </a:solidFill>
                <a:latin typeface="Times New Roman" pitchFamily="18" charset="0"/>
                <a:cs typeface="Times New Roman" pitchFamily="18" charset="0"/>
              </a:rPr>
              <a:t> Л</a:t>
            </a:r>
            <a:r>
              <a:rPr lang="en-US"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Троцьким</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телеграма</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Раднаркому</a:t>
            </a:r>
            <a:r>
              <a:rPr lang="en-US"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Раднарком</a:t>
            </a:r>
            <a:r>
              <a:rPr lang="en-US" sz="2200" dirty="0" smtClean="0">
                <a:solidFill>
                  <a:schemeClr val="tx1"/>
                </a:solidFill>
                <a:latin typeface="Times New Roman" pitchFamily="18" charset="0"/>
                <a:cs typeface="Times New Roman" pitchFamily="18" charset="0"/>
              </a:rPr>
              <a:t> - </a:t>
            </a:r>
            <a:r>
              <a:rPr lang="ru-RU" sz="2200" dirty="0" smtClean="0">
                <a:solidFill>
                  <a:schemeClr val="tx1"/>
                </a:solidFill>
                <a:latin typeface="Times New Roman" pitchFamily="18" charset="0"/>
                <a:cs typeface="Times New Roman" pitchFamily="18" charset="0"/>
              </a:rPr>
              <a:t>Рада </a:t>
            </a:r>
            <a:r>
              <a:rPr lang="ru-RU" sz="2200" dirty="0" err="1" smtClean="0">
                <a:solidFill>
                  <a:schemeClr val="tx1"/>
                </a:solidFill>
                <a:latin typeface="Times New Roman" pitchFamily="18" charset="0"/>
                <a:cs typeface="Times New Roman" pitchFamily="18" charset="0"/>
              </a:rPr>
              <a:t>народних</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комісарів</a:t>
            </a:r>
            <a:r>
              <a:rPr lang="en-US" sz="2200" dirty="0" smtClean="0">
                <a:solidFill>
                  <a:schemeClr val="tx1"/>
                </a:solidFill>
                <a:latin typeface="Times New Roman" pitchFamily="18" charset="0"/>
                <a:cs typeface="Times New Roman" pitchFamily="18" charset="0"/>
              </a:rPr>
              <a:t> - </a:t>
            </a:r>
            <a:r>
              <a:rPr lang="ru-RU" sz="2200" dirty="0" smtClean="0">
                <a:solidFill>
                  <a:schemeClr val="tx1"/>
                </a:solidFill>
                <a:latin typeface="Times New Roman" pitchFamily="18" charset="0"/>
                <a:cs typeface="Times New Roman" pitchFamily="18" charset="0"/>
              </a:rPr>
              <a:t>уряд </a:t>
            </a:r>
            <a:r>
              <a:rPr lang="ru-RU" sz="2200" dirty="0" err="1" smtClean="0">
                <a:solidFill>
                  <a:schemeClr val="tx1"/>
                </a:solidFill>
                <a:latin typeface="Times New Roman" pitchFamily="18" charset="0"/>
                <a:cs typeface="Times New Roman" pitchFamily="18" charset="0"/>
              </a:rPr>
              <a:t>радянської</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Росії</a:t>
            </a:r>
            <a:r>
              <a:rPr lang="en-US"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Маніфест</a:t>
            </a:r>
            <a:r>
              <a:rPr lang="ru-RU" sz="2200" dirty="0" smtClean="0">
                <a:solidFill>
                  <a:schemeClr val="tx1"/>
                </a:solidFill>
                <a:latin typeface="Times New Roman" pitchFamily="18" charset="0"/>
                <a:cs typeface="Times New Roman" pitchFamily="18" charset="0"/>
              </a:rPr>
              <a:t> до </a:t>
            </a:r>
            <a:r>
              <a:rPr lang="ru-RU" sz="2200" dirty="0" err="1" smtClean="0">
                <a:solidFill>
                  <a:schemeClr val="tx1"/>
                </a:solidFill>
                <a:latin typeface="Times New Roman" pitchFamily="18" charset="0"/>
                <a:cs typeface="Times New Roman" pitchFamily="18" charset="0"/>
              </a:rPr>
              <a:t>українського</a:t>
            </a:r>
            <a:r>
              <a:rPr lang="ru-RU" sz="2200" dirty="0" smtClean="0">
                <a:solidFill>
                  <a:schemeClr val="tx1"/>
                </a:solidFill>
                <a:latin typeface="Times New Roman" pitchFamily="18" charset="0"/>
                <a:cs typeface="Times New Roman" pitchFamily="18" charset="0"/>
              </a:rPr>
              <a:t> народу </a:t>
            </a:r>
            <a:r>
              <a:rPr lang="ru-RU" sz="2200" dirty="0" err="1" smtClean="0">
                <a:solidFill>
                  <a:schemeClr val="tx1"/>
                </a:solidFill>
                <a:latin typeface="Times New Roman" pitchFamily="18" charset="0"/>
                <a:cs typeface="Times New Roman" pitchFamily="18" charset="0"/>
              </a:rPr>
              <a:t>з</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ультимативними</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вимогами</a:t>
            </a:r>
            <a:r>
              <a:rPr lang="ru-RU" sz="2200" dirty="0" smtClean="0">
                <a:solidFill>
                  <a:schemeClr val="tx1"/>
                </a:solidFill>
                <a:latin typeface="Times New Roman" pitchFamily="18" charset="0"/>
                <a:cs typeface="Times New Roman" pitchFamily="18" charset="0"/>
              </a:rPr>
              <a:t> до </a:t>
            </a:r>
            <a:r>
              <a:rPr lang="ru-RU" sz="2200" dirty="0" err="1" smtClean="0">
                <a:solidFill>
                  <a:schemeClr val="tx1"/>
                </a:solidFill>
                <a:latin typeface="Times New Roman" pitchFamily="18" charset="0"/>
                <a:cs typeface="Times New Roman" pitchFamily="18" charset="0"/>
              </a:rPr>
              <a:t>Української</a:t>
            </a:r>
            <a:r>
              <a:rPr lang="ru-RU" sz="2200" dirty="0" smtClean="0">
                <a:solidFill>
                  <a:schemeClr val="tx1"/>
                </a:solidFill>
                <a:latin typeface="Times New Roman" pitchFamily="18" charset="0"/>
                <a:cs typeface="Times New Roman" pitchFamily="18" charset="0"/>
              </a:rPr>
              <a:t> Ради</a:t>
            </a:r>
            <a:r>
              <a:rPr lang="en-US"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Цим</a:t>
            </a:r>
            <a:r>
              <a:rPr lang="ru-RU" sz="2200" dirty="0" smtClean="0">
                <a:solidFill>
                  <a:schemeClr val="tx1"/>
                </a:solidFill>
                <a:latin typeface="Times New Roman" pitchFamily="18" charset="0"/>
                <a:cs typeface="Times New Roman" pitchFamily="18" charset="0"/>
              </a:rPr>
              <a:t> документом формально </a:t>
            </a:r>
            <a:r>
              <a:rPr lang="ru-RU" sz="2200" dirty="0" err="1" smtClean="0">
                <a:solidFill>
                  <a:schemeClr val="tx1"/>
                </a:solidFill>
                <a:latin typeface="Times New Roman" pitchFamily="18" charset="0"/>
                <a:cs typeface="Times New Roman" pitchFamily="18" charset="0"/>
              </a:rPr>
              <a:t>визнавалася</a:t>
            </a:r>
            <a:r>
              <a:rPr lang="ru-RU" sz="2200" dirty="0" smtClean="0">
                <a:solidFill>
                  <a:schemeClr val="tx1"/>
                </a:solidFill>
                <a:latin typeface="Times New Roman" pitchFamily="18" charset="0"/>
                <a:cs typeface="Times New Roman" pitchFamily="18" charset="0"/>
              </a:rPr>
              <a:t> УНР, </a:t>
            </a:r>
            <a:r>
              <a:rPr lang="ru-RU" sz="2200" dirty="0" err="1" smtClean="0">
                <a:solidFill>
                  <a:schemeClr val="tx1"/>
                </a:solidFill>
                <a:latin typeface="Times New Roman" pitchFamily="18" charset="0"/>
                <a:cs typeface="Times New Roman" pitchFamily="18" charset="0"/>
              </a:rPr>
              <a:t>але</a:t>
            </a:r>
            <a:r>
              <a:rPr lang="ru-RU" sz="2200" dirty="0" smtClean="0">
                <a:solidFill>
                  <a:schemeClr val="tx1"/>
                </a:solidFill>
                <a:latin typeface="Times New Roman" pitchFamily="18" charset="0"/>
                <a:cs typeface="Times New Roman" pitchFamily="18" charset="0"/>
              </a:rPr>
              <a:t> не </a:t>
            </a:r>
            <a:r>
              <a:rPr lang="ru-RU" sz="2200" dirty="0" err="1" smtClean="0">
                <a:solidFill>
                  <a:schemeClr val="tx1"/>
                </a:solidFill>
                <a:latin typeface="Times New Roman" pitchFamily="18" charset="0"/>
                <a:cs typeface="Times New Roman" pitchFamily="18" charset="0"/>
              </a:rPr>
              <a:t>визнавалася</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Українська</a:t>
            </a:r>
            <a:r>
              <a:rPr lang="ru-RU" sz="2200" dirty="0" smtClean="0">
                <a:solidFill>
                  <a:schemeClr val="tx1"/>
                </a:solidFill>
                <a:latin typeface="Times New Roman" pitchFamily="18" charset="0"/>
                <a:cs typeface="Times New Roman" pitchFamily="18" charset="0"/>
              </a:rPr>
              <a:t> Центральна Рада. </a:t>
            </a:r>
            <a:r>
              <a:rPr lang="ru-RU" sz="2200" dirty="0" err="1" smtClean="0">
                <a:solidFill>
                  <a:schemeClr val="tx1"/>
                </a:solidFill>
                <a:latin typeface="Times New Roman" pitchFamily="18" charset="0"/>
                <a:cs typeface="Times New Roman" pitchFamily="18" charset="0"/>
              </a:rPr>
              <a:t>Було</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висунуто</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вимогу</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припинити</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формування</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української</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армії</a:t>
            </a:r>
            <a:r>
              <a:rPr lang="ru-RU" sz="2200" dirty="0" smtClean="0">
                <a:solidFill>
                  <a:schemeClr val="tx1"/>
                </a:solidFill>
                <a:latin typeface="Times New Roman" pitchFamily="18" charset="0"/>
                <a:cs typeface="Times New Roman" pitchFamily="18" charset="0"/>
              </a:rPr>
              <a:t>, не </a:t>
            </a:r>
            <a:r>
              <a:rPr lang="ru-RU" sz="2200" dirty="0" err="1" smtClean="0">
                <a:solidFill>
                  <a:schemeClr val="tx1"/>
                </a:solidFill>
                <a:latin typeface="Times New Roman" pitchFamily="18" charset="0"/>
                <a:cs typeface="Times New Roman" pitchFamily="18" charset="0"/>
              </a:rPr>
              <a:t>пропускати</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з</a:t>
            </a:r>
            <a:r>
              <a:rPr lang="ru-RU" sz="2200" dirty="0" smtClean="0">
                <a:solidFill>
                  <a:schemeClr val="tx1"/>
                </a:solidFill>
                <a:latin typeface="Times New Roman" pitchFamily="18" charset="0"/>
                <a:cs typeface="Times New Roman" pitchFamily="18" charset="0"/>
              </a:rPr>
              <a:t> фронту на Дон (де </a:t>
            </a:r>
            <a:r>
              <a:rPr lang="ru-RU" sz="2200" dirty="0" err="1" smtClean="0">
                <a:solidFill>
                  <a:schemeClr val="tx1"/>
                </a:solidFill>
                <a:latin typeface="Times New Roman" pitchFamily="18" charset="0"/>
                <a:cs typeface="Times New Roman" pitchFamily="18" charset="0"/>
              </a:rPr>
              <a:t>формувалася</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антирадянська</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Добровольча</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армія</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козачі</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частини</a:t>
            </a:r>
            <a:r>
              <a:rPr lang="ru-RU" sz="2200" dirty="0" smtClean="0">
                <a:solidFill>
                  <a:schemeClr val="tx1"/>
                </a:solidFill>
                <a:latin typeface="Times New Roman" pitchFamily="18" charset="0"/>
                <a:cs typeface="Times New Roman" pitchFamily="18" charset="0"/>
              </a:rPr>
              <a:t> для </a:t>
            </a:r>
            <a:r>
              <a:rPr lang="ru-RU" sz="2200" dirty="0" err="1" smtClean="0">
                <a:solidFill>
                  <a:schemeClr val="tx1"/>
                </a:solidFill>
                <a:latin typeface="Times New Roman" pitchFamily="18" charset="0"/>
                <a:cs typeface="Times New Roman" pitchFamily="18" charset="0"/>
              </a:rPr>
              <a:t>допомоги</a:t>
            </a:r>
            <a:r>
              <a:rPr lang="ru-RU" sz="2200" dirty="0" smtClean="0">
                <a:solidFill>
                  <a:schemeClr val="tx1"/>
                </a:solidFill>
                <a:latin typeface="Times New Roman" pitchFamily="18" charset="0"/>
                <a:cs typeface="Times New Roman" pitchFamily="18" charset="0"/>
              </a:rPr>
              <a:t> генералу </a:t>
            </a:r>
            <a:r>
              <a:rPr lang="ru-RU" sz="2200" dirty="0" err="1" smtClean="0">
                <a:solidFill>
                  <a:schemeClr val="tx1"/>
                </a:solidFill>
                <a:latin typeface="Times New Roman" pitchFamily="18" charset="0"/>
                <a:cs typeface="Times New Roman" pitchFamily="18" charset="0"/>
              </a:rPr>
              <a:t>Каледіну</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покласти</a:t>
            </a:r>
            <a:r>
              <a:rPr lang="ru-RU" sz="2200" dirty="0" smtClean="0">
                <a:solidFill>
                  <a:schemeClr val="tx1"/>
                </a:solidFill>
                <a:latin typeface="Times New Roman" pitchFamily="18" charset="0"/>
                <a:cs typeface="Times New Roman" pitchFamily="18" charset="0"/>
              </a:rPr>
              <a:t> край </a:t>
            </a:r>
            <a:r>
              <a:rPr lang="ru-RU" sz="2200" dirty="0" err="1" smtClean="0">
                <a:solidFill>
                  <a:schemeClr val="tx1"/>
                </a:solidFill>
                <a:latin typeface="Times New Roman" pitchFamily="18" charset="0"/>
                <a:cs typeface="Times New Roman" pitchFamily="18" charset="0"/>
              </a:rPr>
              <a:t>роззброєнню</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червоногвардійців</a:t>
            </a:r>
            <a:r>
              <a:rPr lang="ru-RU" sz="2200" dirty="0" smtClean="0">
                <a:solidFill>
                  <a:schemeClr val="tx1"/>
                </a:solidFill>
                <a:latin typeface="Times New Roman" pitchFamily="18" charset="0"/>
                <a:cs typeface="Times New Roman" pitchFamily="18" charset="0"/>
              </a:rPr>
              <a:t>.</a:t>
            </a:r>
            <a:br>
              <a:rPr lang="ru-RU" sz="2200" dirty="0" smtClean="0">
                <a:solidFill>
                  <a:schemeClr val="tx1"/>
                </a:solidFill>
                <a:latin typeface="Times New Roman" pitchFamily="18" charset="0"/>
                <a:cs typeface="Times New Roman" pitchFamily="18" charset="0"/>
              </a:rPr>
            </a:br>
            <a:r>
              <a:rPr lang="ru-RU" sz="2200" dirty="0" smtClean="0">
                <a:solidFill>
                  <a:schemeClr val="tx1"/>
                </a:solidFill>
                <a:latin typeface="Times New Roman" pitchFamily="18" charset="0"/>
                <a:cs typeface="Times New Roman" pitchFamily="18" charset="0"/>
              </a:rPr>
              <a:t>30 </a:t>
            </a:r>
            <a:r>
              <a:rPr lang="ru-RU" sz="2200" dirty="0" err="1" smtClean="0">
                <a:solidFill>
                  <a:schemeClr val="tx1"/>
                </a:solidFill>
                <a:latin typeface="Times New Roman" pitchFamily="18" charset="0"/>
                <a:cs typeface="Times New Roman" pitchFamily="18" charset="0"/>
              </a:rPr>
              <a:t>грудня</a:t>
            </a:r>
            <a:r>
              <a:rPr lang="ru-RU" sz="2200" dirty="0" smtClean="0">
                <a:solidFill>
                  <a:schemeClr val="tx1"/>
                </a:solidFill>
                <a:latin typeface="Times New Roman" pitchFamily="18" charset="0"/>
                <a:cs typeface="Times New Roman" pitchFamily="18" charset="0"/>
              </a:rPr>
              <a:t> 1917 р. </a:t>
            </a:r>
            <a:r>
              <a:rPr lang="ru-RU" sz="2200" dirty="0" err="1" smtClean="0">
                <a:solidFill>
                  <a:schemeClr val="tx1"/>
                </a:solidFill>
                <a:latin typeface="Times New Roman" pitchFamily="18" charset="0"/>
                <a:cs typeface="Times New Roman" pitchFamily="18" charset="0"/>
              </a:rPr>
              <a:t>Раднарком</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ухвалив</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резолюцію</a:t>
            </a:r>
            <a:r>
              <a:rPr lang="ru-RU" sz="2200" dirty="0" smtClean="0">
                <a:solidFill>
                  <a:schemeClr val="tx1"/>
                </a:solidFill>
                <a:latin typeface="Times New Roman" pitchFamily="18" charset="0"/>
                <a:cs typeface="Times New Roman" pitchFamily="18" charset="0"/>
              </a:rPr>
              <a:t>, у </a:t>
            </a:r>
            <a:r>
              <a:rPr lang="ru-RU" sz="2200" dirty="0" err="1" smtClean="0">
                <a:solidFill>
                  <a:schemeClr val="tx1"/>
                </a:solidFill>
                <a:latin typeface="Times New Roman" pitchFamily="18" charset="0"/>
                <a:cs typeface="Times New Roman" pitchFamily="18" charset="0"/>
              </a:rPr>
              <a:t>якій</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звинувачував</a:t>
            </a:r>
            <a:r>
              <a:rPr lang="ru-RU" sz="2200" dirty="0" smtClean="0">
                <a:solidFill>
                  <a:schemeClr val="tx1"/>
                </a:solidFill>
                <a:latin typeface="Times New Roman" pitchFamily="18" charset="0"/>
                <a:cs typeface="Times New Roman" pitchFamily="18" charset="0"/>
              </a:rPr>
              <a:t> УЦР у </a:t>
            </a:r>
            <a:r>
              <a:rPr lang="ru-RU" sz="2200" dirty="0" err="1" smtClean="0">
                <a:solidFill>
                  <a:schemeClr val="tx1"/>
                </a:solidFill>
                <a:latin typeface="Times New Roman" pitchFamily="18" charset="0"/>
                <a:cs typeface="Times New Roman" pitchFamily="18" charset="0"/>
              </a:rPr>
              <a:t>зриві</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мирних</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переговорів</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Отже</a:t>
            </a:r>
            <a:r>
              <a:rPr lang="ru-RU" sz="2200" dirty="0" smtClean="0">
                <a:solidFill>
                  <a:schemeClr val="tx1"/>
                </a:solidFill>
                <a:latin typeface="Times New Roman" pitchFamily="18" charset="0"/>
                <a:cs typeface="Times New Roman" pitchFamily="18" charset="0"/>
              </a:rPr>
              <a:t>, не </a:t>
            </a:r>
            <a:r>
              <a:rPr lang="ru-RU" sz="2200" dirty="0" err="1" smtClean="0">
                <a:solidFill>
                  <a:schemeClr val="tx1"/>
                </a:solidFill>
                <a:latin typeface="Times New Roman" pitchFamily="18" charset="0"/>
                <a:cs typeface="Times New Roman" pitchFamily="18" charset="0"/>
              </a:rPr>
              <a:t>визнаючи</a:t>
            </a:r>
            <a:r>
              <a:rPr lang="ru-RU" sz="2200" dirty="0" smtClean="0">
                <a:solidFill>
                  <a:schemeClr val="tx1"/>
                </a:solidFill>
                <a:latin typeface="Times New Roman" pitchFamily="18" charset="0"/>
                <a:cs typeface="Times New Roman" pitchFamily="18" charset="0"/>
              </a:rPr>
              <a:t> УЦР як «</a:t>
            </a:r>
            <a:r>
              <a:rPr lang="ru-RU" sz="2200" dirty="0" err="1" smtClean="0">
                <a:solidFill>
                  <a:schemeClr val="tx1"/>
                </a:solidFill>
                <a:latin typeface="Times New Roman" pitchFamily="18" charset="0"/>
                <a:cs typeface="Times New Roman" pitchFamily="18" charset="0"/>
              </a:rPr>
              <a:t>повноважного</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представника</a:t>
            </a:r>
            <a:r>
              <a:rPr lang="ru-RU" sz="2200" dirty="0" smtClean="0">
                <a:solidFill>
                  <a:schemeClr val="tx1"/>
                </a:solidFill>
                <a:latin typeface="Times New Roman" pitchFamily="18" charset="0"/>
                <a:cs typeface="Times New Roman" pitchFamily="18" charset="0"/>
              </a:rPr>
              <a:t> трудящих </a:t>
            </a:r>
            <a:r>
              <a:rPr lang="ru-RU" sz="2200" dirty="0" err="1" smtClean="0">
                <a:solidFill>
                  <a:schemeClr val="tx1"/>
                </a:solidFill>
                <a:latin typeface="Times New Roman" pitchFamily="18" charset="0"/>
                <a:cs typeface="Times New Roman" pitchFamily="18" charset="0"/>
              </a:rPr>
              <a:t>і</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експлуатованих</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мас</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Української</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республіки</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Раднарком</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Росії</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вимагав</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від</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неї</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визнання</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радянської</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влади</a:t>
            </a:r>
            <a:r>
              <a:rPr lang="ru-RU" sz="2200" dirty="0" smtClean="0">
                <a:solidFill>
                  <a:schemeClr val="tx1"/>
                </a:solidFill>
                <a:latin typeface="Times New Roman" pitchFamily="18" charset="0"/>
                <a:cs typeface="Times New Roman" pitchFamily="18" charset="0"/>
              </a:rPr>
              <a:t>. Як </a:t>
            </a:r>
            <a:r>
              <a:rPr lang="ru-RU" sz="2200" dirty="0" err="1" smtClean="0">
                <a:solidFill>
                  <a:schemeClr val="tx1"/>
                </a:solidFill>
                <a:latin typeface="Times New Roman" pitchFamily="18" charset="0"/>
                <a:cs typeface="Times New Roman" pitchFamily="18" charset="0"/>
              </a:rPr>
              <a:t>це</a:t>
            </a:r>
            <a:r>
              <a:rPr lang="ru-RU" sz="2200" dirty="0" smtClean="0">
                <a:solidFill>
                  <a:schemeClr val="tx1"/>
                </a:solidFill>
                <a:latin typeface="Times New Roman" pitchFamily="18" charset="0"/>
                <a:cs typeface="Times New Roman" pitchFamily="18" charset="0"/>
              </a:rPr>
              <a:t> могла </a:t>
            </a:r>
            <a:r>
              <a:rPr lang="ru-RU" sz="2200" dirty="0" err="1" smtClean="0">
                <a:solidFill>
                  <a:schemeClr val="tx1"/>
                </a:solidFill>
                <a:latin typeface="Times New Roman" pitchFamily="18" charset="0"/>
                <a:cs typeface="Times New Roman" pitchFamily="18" charset="0"/>
              </a:rPr>
              <a:t>зробити</a:t>
            </a:r>
            <a:r>
              <a:rPr lang="ru-RU" sz="2200" dirty="0" smtClean="0">
                <a:solidFill>
                  <a:schemeClr val="tx1"/>
                </a:solidFill>
                <a:latin typeface="Times New Roman" pitchFamily="18" charset="0"/>
                <a:cs typeface="Times New Roman" pitchFamily="18" charset="0"/>
              </a:rPr>
              <a:t> УЦР, не </a:t>
            </a:r>
            <a:r>
              <a:rPr lang="ru-RU" sz="2200" dirty="0" err="1" smtClean="0">
                <a:solidFill>
                  <a:schemeClr val="tx1"/>
                </a:solidFill>
                <a:latin typeface="Times New Roman" pitchFamily="18" charset="0"/>
                <a:cs typeface="Times New Roman" pitchFamily="18" charset="0"/>
              </a:rPr>
              <a:t>самоліквідуючись</a:t>
            </a:r>
            <a:r>
              <a:rPr lang="ru-RU" sz="2200" dirty="0" smtClean="0">
                <a:solidFill>
                  <a:schemeClr val="tx1"/>
                </a:solidFill>
                <a:latin typeface="Times New Roman" pitchFamily="18" charset="0"/>
                <a:cs typeface="Times New Roman" pitchFamily="18" charset="0"/>
              </a:rPr>
              <a:t> при </a:t>
            </a:r>
            <a:r>
              <a:rPr lang="ru-RU" sz="2200" dirty="0" err="1" smtClean="0">
                <a:solidFill>
                  <a:schemeClr val="tx1"/>
                </a:solidFill>
                <a:latin typeface="Times New Roman" pitchFamily="18" charset="0"/>
                <a:cs typeface="Times New Roman" pitchFamily="18" charset="0"/>
              </a:rPr>
              <a:t>цьому</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Раднарком</a:t>
            </a:r>
            <a:r>
              <a:rPr lang="ru-RU" sz="2200" dirty="0" smtClean="0">
                <a:solidFill>
                  <a:schemeClr val="tx1"/>
                </a:solidFill>
                <a:latin typeface="Times New Roman" pitchFamily="18" charset="0"/>
                <a:cs typeface="Times New Roman" pitchFamily="18" charset="0"/>
              </a:rPr>
              <a:t> не </a:t>
            </a:r>
            <a:r>
              <a:rPr lang="ru-RU" sz="2200" dirty="0" err="1" smtClean="0">
                <a:solidFill>
                  <a:schemeClr val="tx1"/>
                </a:solidFill>
                <a:latin typeface="Times New Roman" pitchFamily="18" charset="0"/>
                <a:cs typeface="Times New Roman" pitchFamily="18" charset="0"/>
              </a:rPr>
              <a:t>пояснював</a:t>
            </a:r>
            <a:r>
              <a:rPr lang="ru-RU" sz="2200" dirty="0" smtClean="0">
                <a:solidFill>
                  <a:schemeClr val="tx1"/>
                </a:solidFill>
                <a:latin typeface="Times New Roman" pitchFamily="18" charset="0"/>
                <a:cs typeface="Times New Roman" pitchFamily="18" charset="0"/>
              </a:rPr>
              <a:t>. Таким чином, </a:t>
            </a:r>
            <a:r>
              <a:rPr lang="ru-RU" sz="2200" dirty="0" err="1" smtClean="0">
                <a:solidFill>
                  <a:schemeClr val="tx1"/>
                </a:solidFill>
                <a:latin typeface="Times New Roman" pitchFamily="18" charset="0"/>
                <a:cs typeface="Times New Roman" pitchFamily="18" charset="0"/>
              </a:rPr>
              <a:t>саме</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більшовицький</a:t>
            </a:r>
            <a:r>
              <a:rPr lang="ru-RU" sz="2200" dirty="0" smtClean="0">
                <a:solidFill>
                  <a:schemeClr val="tx1"/>
                </a:solidFill>
                <a:latin typeface="Times New Roman" pitchFamily="18" charset="0"/>
                <a:cs typeface="Times New Roman" pitchFamily="18" charset="0"/>
              </a:rPr>
              <a:t> уряд </a:t>
            </a:r>
            <a:r>
              <a:rPr lang="ru-RU" sz="2200" dirty="0" err="1" smtClean="0">
                <a:solidFill>
                  <a:schemeClr val="tx1"/>
                </a:solidFill>
                <a:latin typeface="Times New Roman" pitchFamily="18" charset="0"/>
                <a:cs typeface="Times New Roman" pitchFamily="18" charset="0"/>
              </a:rPr>
              <a:t>Росії</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спровокував</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війну</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між</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більшовицькою</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Росією</a:t>
            </a:r>
            <a:r>
              <a:rPr lang="ru-RU" sz="2200" dirty="0" smtClean="0">
                <a:solidFill>
                  <a:schemeClr val="tx1"/>
                </a:solidFill>
                <a:latin typeface="Times New Roman" pitchFamily="18" charset="0"/>
                <a:cs typeface="Times New Roman" pitchFamily="18" charset="0"/>
              </a:rPr>
              <a:t> та </a:t>
            </a:r>
            <a:r>
              <a:rPr lang="ru-RU" sz="2200" dirty="0" err="1" smtClean="0">
                <a:solidFill>
                  <a:schemeClr val="tx1"/>
                </a:solidFill>
                <a:latin typeface="Times New Roman" pitchFamily="18" charset="0"/>
                <a:cs typeface="Times New Roman" pitchFamily="18" charset="0"/>
              </a:rPr>
              <a:t>Українською</a:t>
            </a:r>
            <a:r>
              <a:rPr lang="ru-RU" sz="2200" dirty="0" smtClean="0">
                <a:solidFill>
                  <a:schemeClr val="tx1"/>
                </a:solidFill>
                <a:latin typeface="Times New Roman" pitchFamily="18" charset="0"/>
                <a:cs typeface="Times New Roman" pitchFamily="18" charset="0"/>
              </a:rPr>
              <a:t> Народною </a:t>
            </a:r>
            <a:r>
              <a:rPr lang="ru-RU" sz="2200" dirty="0" err="1" smtClean="0">
                <a:solidFill>
                  <a:schemeClr val="tx1"/>
                </a:solidFill>
                <a:latin typeface="Times New Roman" pitchFamily="18" charset="0"/>
                <a:cs typeface="Times New Roman" pitchFamily="18" charset="0"/>
              </a:rPr>
              <a:t>Республікою</a:t>
            </a:r>
            <a:r>
              <a:rPr lang="ru-RU" sz="2200" dirty="0" smtClean="0">
                <a:solidFill>
                  <a:schemeClr val="tx1"/>
                </a:solidFill>
                <a:latin typeface="Times New Roman" pitchFamily="18" charset="0"/>
                <a:cs typeface="Times New Roman" pitchFamily="18" charset="0"/>
              </a:rPr>
              <a:t>.</a:t>
            </a:r>
            <a:r>
              <a:rPr lang="ru-RU" dirty="0" smtClean="0"/>
              <a:t/>
            </a:r>
            <a:br>
              <a:rPr lang="ru-RU" dirty="0" smtClean="0"/>
            </a:br>
            <a:endParaRPr lang="ru-RU" dirty="0"/>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amond(in)">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286000" y="0"/>
            <a:ext cx="6858000" cy="7029400"/>
          </a:xfrm>
        </p:spPr>
        <p:txBody>
          <a:bodyPr>
            <a:normAutofit fontScale="90000"/>
          </a:bodyPr>
          <a:lstStyle/>
          <a:p>
            <a:pPr algn="r"/>
            <a:r>
              <a:rPr lang="ru-RU" sz="2200" i="1" dirty="0" err="1" smtClean="0">
                <a:solidFill>
                  <a:schemeClr val="tx1"/>
                </a:solidFill>
                <a:latin typeface="Times New Roman" pitchFamily="18" charset="0"/>
                <a:cs typeface="Times New Roman" pitchFamily="18" charset="0"/>
              </a:rPr>
              <a:t>Проголошення</a:t>
            </a:r>
            <a:r>
              <a:rPr lang="ru-RU" sz="2200" i="1" dirty="0" smtClean="0">
                <a:solidFill>
                  <a:schemeClr val="tx1"/>
                </a:solidFill>
                <a:latin typeface="Times New Roman" pitchFamily="18" charset="0"/>
                <a:cs typeface="Times New Roman" pitchFamily="18" charset="0"/>
              </a:rPr>
              <a:t> в </a:t>
            </a:r>
            <a:r>
              <a:rPr lang="ru-RU" sz="2200" i="1" dirty="0" err="1" smtClean="0">
                <a:solidFill>
                  <a:schemeClr val="tx1"/>
                </a:solidFill>
                <a:latin typeface="Times New Roman" pitchFamily="18" charset="0"/>
                <a:cs typeface="Times New Roman" pitchFamily="18" charset="0"/>
              </a:rPr>
              <a:t>Харкові</a:t>
            </a:r>
            <a:r>
              <a:rPr lang="ru-RU" sz="2200" i="1" dirty="0" smtClean="0">
                <a:solidFill>
                  <a:schemeClr val="tx1"/>
                </a:solidFill>
                <a:latin typeface="Times New Roman" pitchFamily="18" charset="0"/>
                <a:cs typeface="Times New Roman" pitchFamily="18" charset="0"/>
              </a:rPr>
              <a:t> </a:t>
            </a:r>
            <a:r>
              <a:rPr lang="ru-RU" sz="2200" i="1" dirty="0" err="1" smtClean="0">
                <a:solidFill>
                  <a:schemeClr val="tx1"/>
                </a:solidFill>
                <a:latin typeface="Times New Roman" pitchFamily="18" charset="0"/>
                <a:cs typeface="Times New Roman" pitchFamily="18" charset="0"/>
              </a:rPr>
              <a:t>радянської</a:t>
            </a:r>
            <a:r>
              <a:rPr lang="ru-RU" sz="2200" i="1" dirty="0" smtClean="0">
                <a:solidFill>
                  <a:schemeClr val="tx1"/>
                </a:solidFill>
                <a:latin typeface="Times New Roman" pitchFamily="18" charset="0"/>
                <a:cs typeface="Times New Roman" pitchFamily="18" charset="0"/>
              </a:rPr>
              <a:t> </a:t>
            </a:r>
            <a:r>
              <a:rPr lang="ru-RU" sz="2200" i="1" dirty="0" err="1" smtClean="0">
                <a:solidFill>
                  <a:schemeClr val="tx1"/>
                </a:solidFill>
                <a:latin typeface="Times New Roman" pitchFamily="18" charset="0"/>
                <a:cs typeface="Times New Roman" pitchFamily="18" charset="0"/>
              </a:rPr>
              <a:t>влади</a:t>
            </a:r>
            <a:r>
              <a:rPr lang="ru-RU" sz="2200" i="1" dirty="0" smtClean="0">
                <a:solidFill>
                  <a:schemeClr val="tx1"/>
                </a:solidFill>
                <a:latin typeface="Times New Roman" pitchFamily="18" charset="0"/>
                <a:cs typeface="Times New Roman" pitchFamily="18" charset="0"/>
              </a:rPr>
              <a:t>. </a:t>
            </a:r>
            <a:r>
              <a:rPr lang="ru-RU" sz="2200" b="0" dirty="0" smtClean="0">
                <a:solidFill>
                  <a:schemeClr val="tx1"/>
                </a:solidFill>
                <a:latin typeface="Times New Roman" pitchFamily="18" charset="0"/>
                <a:cs typeface="Times New Roman" pitchFamily="18" charset="0"/>
              </a:rPr>
              <a:t>11-12 (24-25 за н. ст.) </a:t>
            </a:r>
            <a:r>
              <a:rPr lang="ru-RU" sz="2200" b="0" dirty="0" err="1" smtClean="0">
                <a:solidFill>
                  <a:schemeClr val="tx1"/>
                </a:solidFill>
                <a:latin typeface="Times New Roman" pitchFamily="18" charset="0"/>
                <a:cs typeface="Times New Roman" pitchFamily="18" charset="0"/>
              </a:rPr>
              <a:t>грудня</a:t>
            </a:r>
            <a:r>
              <a:rPr lang="ru-RU" sz="2200" b="0" dirty="0" smtClean="0">
                <a:solidFill>
                  <a:schemeClr val="tx1"/>
                </a:solidFill>
                <a:latin typeface="Times New Roman" pitchFamily="18" charset="0"/>
                <a:cs typeface="Times New Roman" pitchFamily="18" charset="0"/>
              </a:rPr>
              <a:t> 1917 р. </a:t>
            </a:r>
            <a:r>
              <a:rPr lang="ru-RU" sz="2200" b="0" dirty="0" err="1" smtClean="0">
                <a:solidFill>
                  <a:schemeClr val="tx1"/>
                </a:solidFill>
                <a:latin typeface="Times New Roman" pitchFamily="18" charset="0"/>
                <a:cs typeface="Times New Roman" pitchFamily="18" charset="0"/>
              </a:rPr>
              <a:t>після</a:t>
            </a:r>
            <a:r>
              <a:rPr lang="ru-RU" sz="2200" b="0" dirty="0" smtClean="0">
                <a:solidFill>
                  <a:schemeClr val="tx1"/>
                </a:solidFill>
                <a:latin typeface="Times New Roman" pitchFamily="18" charset="0"/>
                <a:cs typeface="Times New Roman" pitchFamily="18" charset="0"/>
              </a:rPr>
              <a:t> провалу </a:t>
            </a:r>
            <a:r>
              <a:rPr lang="ru-RU" sz="2200" b="0" dirty="0" err="1" smtClean="0">
                <a:solidFill>
                  <a:schemeClr val="tx1"/>
                </a:solidFill>
                <a:latin typeface="Times New Roman" pitchFamily="18" charset="0"/>
                <a:cs typeface="Times New Roman" pitchFamily="18" charset="0"/>
              </a:rPr>
              <a:t>більшовицької</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спроби</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взяти</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під</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свій</a:t>
            </a:r>
            <a:r>
              <a:rPr lang="ru-RU" sz="2200" b="0" dirty="0" smtClean="0">
                <a:solidFill>
                  <a:schemeClr val="tx1"/>
                </a:solidFill>
                <a:latin typeface="Times New Roman" pitchFamily="18" charset="0"/>
                <a:cs typeface="Times New Roman" pitchFamily="18" charset="0"/>
              </a:rPr>
              <a:t> контроль І </a:t>
            </a:r>
            <a:r>
              <a:rPr lang="ru-RU" sz="2200" b="0" dirty="0" err="1" smtClean="0">
                <a:solidFill>
                  <a:schemeClr val="tx1"/>
                </a:solidFill>
                <a:latin typeface="Times New Roman" pitchFamily="18" charset="0"/>
                <a:cs typeface="Times New Roman" pitchFamily="18" charset="0"/>
              </a:rPr>
              <a:t>з'їзд</a:t>
            </a:r>
            <a:r>
              <a:rPr lang="ru-RU" sz="2200" b="0" dirty="0" smtClean="0">
                <a:solidFill>
                  <a:schemeClr val="tx1"/>
                </a:solidFill>
                <a:latin typeface="Times New Roman" pitchFamily="18" charset="0"/>
                <a:cs typeface="Times New Roman" pitchFamily="18" charset="0"/>
              </a:rPr>
              <a:t> рад у </a:t>
            </a:r>
            <a:r>
              <a:rPr lang="ru-RU" sz="2200" b="0" dirty="0" err="1" smtClean="0">
                <a:solidFill>
                  <a:schemeClr val="tx1"/>
                </a:solidFill>
                <a:latin typeface="Times New Roman" pitchFamily="18" charset="0"/>
                <a:cs typeface="Times New Roman" pitchFamily="18" charset="0"/>
              </a:rPr>
              <a:t>Києві</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альтернативний</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Всеукраїнський</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з'їзд</a:t>
            </a:r>
            <a:r>
              <a:rPr lang="ru-RU" sz="2200" b="0" dirty="0" smtClean="0">
                <a:solidFill>
                  <a:schemeClr val="tx1"/>
                </a:solidFill>
                <a:latin typeface="Times New Roman" pitchFamily="18" charset="0"/>
                <a:cs typeface="Times New Roman" pitchFamily="18" charset="0"/>
              </a:rPr>
              <a:t> рад </a:t>
            </a:r>
            <a:r>
              <a:rPr lang="ru-RU" sz="2200" b="0" dirty="0" err="1" smtClean="0">
                <a:solidFill>
                  <a:schemeClr val="tx1"/>
                </a:solidFill>
                <a:latin typeface="Times New Roman" pitchFamily="18" charset="0"/>
                <a:cs typeface="Times New Roman" pitchFamily="18" charset="0"/>
              </a:rPr>
              <a:t>робітничих</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солдатських</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і</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частини</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селянських</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депутатів</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відбувся</a:t>
            </a:r>
            <a:r>
              <a:rPr lang="ru-RU" sz="2200" b="0" dirty="0" smtClean="0">
                <a:solidFill>
                  <a:schemeClr val="tx1"/>
                </a:solidFill>
                <a:latin typeface="Times New Roman" pitchFamily="18" charset="0"/>
                <a:cs typeface="Times New Roman" pitchFamily="18" charset="0"/>
              </a:rPr>
              <a:t> в </a:t>
            </a:r>
            <a:r>
              <a:rPr lang="ru-RU" sz="2200" b="0" dirty="0" err="1" smtClean="0">
                <a:solidFill>
                  <a:schemeClr val="tx1"/>
                </a:solidFill>
                <a:latin typeface="Times New Roman" pitchFamily="18" charset="0"/>
                <a:cs typeface="Times New Roman" pitchFamily="18" charset="0"/>
              </a:rPr>
              <a:t>Харкові</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під</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захистом</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червоногвардійських</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загонів</a:t>
            </a:r>
            <a:r>
              <a:rPr lang="ru-RU" sz="2200" b="0" dirty="0" smtClean="0">
                <a:solidFill>
                  <a:schemeClr val="tx1"/>
                </a:solidFill>
                <a:latin typeface="Times New Roman" pitchFamily="18" charset="0"/>
                <a:cs typeface="Times New Roman" pitchFamily="18" charset="0"/>
              </a:rPr>
              <a:t>. У </a:t>
            </a:r>
            <a:r>
              <a:rPr lang="ru-RU" sz="2200" b="0" dirty="0" err="1" smtClean="0">
                <a:solidFill>
                  <a:schemeClr val="tx1"/>
                </a:solidFill>
                <a:latin typeface="Times New Roman" pitchFamily="18" charset="0"/>
                <a:cs typeface="Times New Roman" pitchFamily="18" charset="0"/>
              </a:rPr>
              <a:t>ньому</a:t>
            </a:r>
            <a:r>
              <a:rPr lang="ru-RU" sz="2200" b="0" dirty="0" smtClean="0">
                <a:solidFill>
                  <a:schemeClr val="tx1"/>
                </a:solidFill>
                <a:latin typeface="Times New Roman" pitchFamily="18" charset="0"/>
                <a:cs typeface="Times New Roman" pitchFamily="18" charset="0"/>
              </a:rPr>
              <a:t> брали участь 127 </a:t>
            </a:r>
            <a:r>
              <a:rPr lang="ru-RU" sz="2200" b="0" dirty="0" err="1" smtClean="0">
                <a:solidFill>
                  <a:schemeClr val="tx1"/>
                </a:solidFill>
                <a:latin typeface="Times New Roman" pitchFamily="18" charset="0"/>
                <a:cs typeface="Times New Roman" pitchFamily="18" charset="0"/>
              </a:rPr>
              <a:t>делегатів</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які</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залишили</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Київський</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з'їзд</a:t>
            </a:r>
            <a:r>
              <a:rPr lang="ru-RU" sz="2200" b="0" dirty="0" smtClean="0">
                <a:solidFill>
                  <a:schemeClr val="tx1"/>
                </a:solidFill>
                <a:latin typeface="Times New Roman" pitchFamily="18" charset="0"/>
                <a:cs typeface="Times New Roman" pitchFamily="18" charset="0"/>
              </a:rPr>
              <a:t> рад </a:t>
            </a:r>
            <a:r>
              <a:rPr lang="ru-RU" sz="2200" b="0" dirty="0" err="1" smtClean="0">
                <a:solidFill>
                  <a:schemeClr val="tx1"/>
                </a:solidFill>
                <a:latin typeface="Times New Roman" pitchFamily="18" charset="0"/>
                <a:cs typeface="Times New Roman" pitchFamily="18" charset="0"/>
              </a:rPr>
              <a:t>і</a:t>
            </a:r>
            <a:r>
              <a:rPr lang="ru-RU" sz="2200" b="0" dirty="0" smtClean="0">
                <a:solidFill>
                  <a:schemeClr val="tx1"/>
                </a:solidFill>
                <a:latin typeface="Times New Roman" pitchFamily="18" charset="0"/>
                <a:cs typeface="Times New Roman" pitchFamily="18" charset="0"/>
              </a:rPr>
              <a:t> 73 делегата III </a:t>
            </a:r>
            <a:r>
              <a:rPr lang="ru-RU" sz="2200" b="0" dirty="0" err="1" smtClean="0">
                <a:solidFill>
                  <a:schemeClr val="tx1"/>
                </a:solidFill>
                <a:latin typeface="Times New Roman" pitchFamily="18" charset="0"/>
                <a:cs typeface="Times New Roman" pitchFamily="18" charset="0"/>
              </a:rPr>
              <a:t>Надзвичайного</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з'їзду</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Донецько-Криворізького</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басейну</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що</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відбувався</a:t>
            </a:r>
            <a:r>
              <a:rPr lang="ru-RU" sz="2200" b="0" dirty="0" smtClean="0">
                <a:solidFill>
                  <a:schemeClr val="tx1"/>
                </a:solidFill>
                <a:latin typeface="Times New Roman" pitchFamily="18" charset="0"/>
                <a:cs typeface="Times New Roman" pitchFamily="18" charset="0"/>
              </a:rPr>
              <a:t> у </a:t>
            </a:r>
            <a:r>
              <a:rPr lang="ru-RU" sz="2200" b="0" dirty="0" err="1" smtClean="0">
                <a:solidFill>
                  <a:schemeClr val="tx1"/>
                </a:solidFill>
                <a:latin typeface="Times New Roman" pitchFamily="18" charset="0"/>
                <a:cs typeface="Times New Roman" pitchFamily="18" charset="0"/>
              </a:rPr>
              <a:t>Харкові</a:t>
            </a:r>
            <a:r>
              <a:rPr lang="ru-RU" sz="2200" b="0" dirty="0" smtClean="0">
                <a:solidFill>
                  <a:schemeClr val="tx1"/>
                </a:solidFill>
                <a:latin typeface="Times New Roman" pitchFamily="18" charset="0"/>
                <a:cs typeface="Times New Roman" pitchFamily="18" charset="0"/>
              </a:rPr>
              <a:t>.</a:t>
            </a:r>
            <a:br>
              <a:rPr lang="ru-RU" sz="2200" b="0" dirty="0" smtClean="0">
                <a:solidFill>
                  <a:schemeClr val="tx1"/>
                </a:solidFill>
                <a:latin typeface="Times New Roman" pitchFamily="18" charset="0"/>
                <a:cs typeface="Times New Roman" pitchFamily="18" charset="0"/>
              </a:rPr>
            </a:br>
            <a:r>
              <a:rPr lang="ru-RU" sz="2200" b="0" dirty="0" err="1" smtClean="0">
                <a:solidFill>
                  <a:schemeClr val="tx1"/>
                </a:solidFill>
                <a:latin typeface="Times New Roman" pitchFamily="18" charset="0"/>
                <a:cs typeface="Times New Roman" pitchFamily="18" charset="0"/>
              </a:rPr>
              <a:t>Харківський</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з'їзд</a:t>
            </a:r>
            <a:r>
              <a:rPr lang="ru-RU" sz="2200" b="0" dirty="0" smtClean="0">
                <a:solidFill>
                  <a:schemeClr val="tx1"/>
                </a:solidFill>
                <a:latin typeface="Times New Roman" pitchFamily="18" charset="0"/>
                <a:cs typeface="Times New Roman" pitchFamily="18" charset="0"/>
              </a:rPr>
              <a:t> рад проголосив </a:t>
            </a:r>
            <a:r>
              <a:rPr lang="ru-RU" sz="2200" b="0" dirty="0" err="1" smtClean="0">
                <a:solidFill>
                  <a:schemeClr val="tx1"/>
                </a:solidFill>
                <a:latin typeface="Times New Roman" pitchFamily="18" charset="0"/>
                <a:cs typeface="Times New Roman" pitchFamily="18" charset="0"/>
              </a:rPr>
              <a:t>Україну</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радянською</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республікою</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скасувавши</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всі</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розпорядження</a:t>
            </a:r>
            <a:r>
              <a:rPr lang="ru-RU" sz="2200" b="0" dirty="0" smtClean="0">
                <a:solidFill>
                  <a:schemeClr val="tx1"/>
                </a:solidFill>
                <a:latin typeface="Times New Roman" pitchFamily="18" charset="0"/>
                <a:cs typeface="Times New Roman" pitchFamily="18" charset="0"/>
              </a:rPr>
              <a:t> УЦР та </a:t>
            </a:r>
            <a:r>
              <a:rPr lang="ru-RU" sz="2200" b="0" dirty="0" err="1" smtClean="0">
                <a:solidFill>
                  <a:schemeClr val="tx1"/>
                </a:solidFill>
                <a:latin typeface="Times New Roman" pitchFamily="18" charset="0"/>
                <a:cs typeface="Times New Roman" pitchFamily="18" charset="0"/>
              </a:rPr>
              <a:t>її</a:t>
            </a:r>
            <a:r>
              <a:rPr lang="ru-RU" sz="2200" b="0" dirty="0" smtClean="0">
                <a:solidFill>
                  <a:schemeClr val="tx1"/>
                </a:solidFill>
                <a:latin typeface="Times New Roman" pitchFamily="18" charset="0"/>
                <a:cs typeface="Times New Roman" pitchFamily="18" charset="0"/>
              </a:rPr>
              <a:t> Генерального </a:t>
            </a:r>
            <a:r>
              <a:rPr lang="ru-RU" sz="2200" b="0" dirty="0" err="1" smtClean="0">
                <a:solidFill>
                  <a:schemeClr val="tx1"/>
                </a:solidFill>
                <a:latin typeface="Times New Roman" pitchFamily="18" charset="0"/>
                <a:cs typeface="Times New Roman" pitchFamily="18" charset="0"/>
              </a:rPr>
              <a:t>секретаріату</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З'їзд</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прийняв</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рішення</a:t>
            </a:r>
            <a:r>
              <a:rPr lang="ru-RU" sz="2200" b="0" dirty="0" smtClean="0">
                <a:solidFill>
                  <a:schemeClr val="tx1"/>
                </a:solidFill>
                <a:latin typeface="Times New Roman" pitchFamily="18" charset="0"/>
                <a:cs typeface="Times New Roman" pitchFamily="18" charset="0"/>
              </a:rPr>
              <a:t> про </a:t>
            </a:r>
            <a:r>
              <a:rPr lang="ru-RU" sz="2200" b="0" dirty="0" err="1" smtClean="0">
                <a:solidFill>
                  <a:schemeClr val="tx1"/>
                </a:solidFill>
                <a:latin typeface="Times New Roman" pitchFamily="18" charset="0"/>
                <a:cs typeface="Times New Roman" pitchFamily="18" charset="0"/>
              </a:rPr>
              <a:t>установлення</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федеративних</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відносин</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з</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радянською</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Росією</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обрав</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Центральний</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Виконавчий</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Комітет</a:t>
            </a:r>
            <a:r>
              <a:rPr lang="ru-RU" sz="2200" b="0" dirty="0" smtClean="0">
                <a:solidFill>
                  <a:schemeClr val="tx1"/>
                </a:solidFill>
                <a:latin typeface="Times New Roman" pitchFamily="18" charset="0"/>
                <a:cs typeface="Times New Roman" pitchFamily="18" charset="0"/>
              </a:rPr>
              <a:t> (ЦВК) рад </a:t>
            </a:r>
            <a:r>
              <a:rPr lang="ru-RU" sz="2200" b="0" dirty="0" err="1" smtClean="0">
                <a:solidFill>
                  <a:schemeClr val="tx1"/>
                </a:solidFill>
                <a:latin typeface="Times New Roman" pitchFamily="18" charset="0"/>
                <a:cs typeface="Times New Roman" pitchFamily="18" charset="0"/>
              </a:rPr>
              <a:t>України</a:t>
            </a:r>
            <a:r>
              <a:rPr lang="ru-RU" sz="2200" b="0" dirty="0" smtClean="0">
                <a:solidFill>
                  <a:schemeClr val="tx1"/>
                </a:solidFill>
                <a:latin typeface="Times New Roman" pitchFamily="18" charset="0"/>
                <a:cs typeface="Times New Roman" pitchFamily="18" charset="0"/>
              </a:rPr>
              <a:t>. 17 (30) </a:t>
            </a:r>
            <a:r>
              <a:rPr lang="ru-RU" sz="2200" b="0" dirty="0" err="1" smtClean="0">
                <a:solidFill>
                  <a:schemeClr val="tx1"/>
                </a:solidFill>
                <a:latin typeface="Times New Roman" pitchFamily="18" charset="0"/>
                <a:cs typeface="Times New Roman" pitchFamily="18" charset="0"/>
              </a:rPr>
              <a:t>грудня</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був</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сформований</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більшовицький</a:t>
            </a:r>
            <a:r>
              <a:rPr lang="ru-RU" sz="2200" b="0" dirty="0" smtClean="0">
                <a:solidFill>
                  <a:schemeClr val="tx1"/>
                </a:solidFill>
                <a:latin typeface="Times New Roman" pitchFamily="18" charset="0"/>
                <a:cs typeface="Times New Roman" pitchFamily="18" charset="0"/>
              </a:rPr>
              <a:t> уряд </a:t>
            </a:r>
            <a:r>
              <a:rPr lang="ru-RU" sz="2200" b="0" dirty="0" err="1" smtClean="0">
                <a:solidFill>
                  <a:schemeClr val="tx1"/>
                </a:solidFill>
                <a:latin typeface="Times New Roman" pitchFamily="18" charset="0"/>
                <a:cs typeface="Times New Roman" pitchFamily="18" charset="0"/>
              </a:rPr>
              <a:t>України</a:t>
            </a:r>
            <a:r>
              <a:rPr lang="ru-RU" sz="2200" b="0" dirty="0" smtClean="0">
                <a:solidFill>
                  <a:schemeClr val="tx1"/>
                </a:solidFill>
                <a:latin typeface="Times New Roman" pitchFamily="18" charset="0"/>
                <a:cs typeface="Times New Roman" pitchFamily="18" charset="0"/>
              </a:rPr>
              <a:t> - </a:t>
            </a:r>
            <a:r>
              <a:rPr lang="ru-RU" sz="2200" b="0" dirty="0" err="1" smtClean="0">
                <a:solidFill>
                  <a:schemeClr val="tx1"/>
                </a:solidFill>
                <a:latin typeface="Times New Roman" pitchFamily="18" charset="0"/>
                <a:cs typeface="Times New Roman" pitchFamily="18" charset="0"/>
              </a:rPr>
              <a:t>Народний</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секретаріат</a:t>
            </a:r>
            <a:r>
              <a:rPr lang="ru-RU" sz="2200" b="0" dirty="0" smtClean="0">
                <a:solidFill>
                  <a:schemeClr val="tx1"/>
                </a:solidFill>
                <a:latin typeface="Times New Roman" pitchFamily="18" charset="0"/>
                <a:cs typeface="Times New Roman" pitchFamily="18" charset="0"/>
              </a:rPr>
              <a:t> на </a:t>
            </a:r>
            <a:r>
              <a:rPr lang="ru-RU" sz="2200" b="0" dirty="0" err="1" smtClean="0">
                <a:solidFill>
                  <a:schemeClr val="tx1"/>
                </a:solidFill>
                <a:latin typeface="Times New Roman" pitchFamily="18" charset="0"/>
                <a:cs typeface="Times New Roman" pitchFamily="18" charset="0"/>
              </a:rPr>
              <a:t>чолі</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з</a:t>
            </a:r>
            <a:r>
              <a:rPr lang="ru-RU" sz="2200" b="0" dirty="0" smtClean="0">
                <a:solidFill>
                  <a:schemeClr val="tx1"/>
                </a:solidFill>
                <a:latin typeface="Times New Roman" pitchFamily="18" charset="0"/>
                <a:cs typeface="Times New Roman" pitchFamily="18" charset="0"/>
              </a:rPr>
              <a:t> Артемом (Ф. </a:t>
            </a:r>
            <a:r>
              <a:rPr lang="ru-RU" sz="2200" b="0" dirty="0" err="1" smtClean="0">
                <a:solidFill>
                  <a:schemeClr val="tx1"/>
                </a:solidFill>
                <a:latin typeface="Times New Roman" pitchFamily="18" charset="0"/>
                <a:cs typeface="Times New Roman" pitchFamily="18" charset="0"/>
              </a:rPr>
              <a:t>Сергєєвим</a:t>
            </a:r>
            <a:r>
              <a:rPr lang="ru-RU" sz="2200" b="0" dirty="0" smtClean="0">
                <a:solidFill>
                  <a:schemeClr val="tx1"/>
                </a:solidFill>
                <a:latin typeface="Times New Roman" pitchFamily="18" charset="0"/>
                <a:cs typeface="Times New Roman" pitchFamily="18" charset="0"/>
              </a:rPr>
              <a:t>). При </a:t>
            </a:r>
            <a:r>
              <a:rPr lang="ru-RU" sz="2200" b="0" dirty="0" err="1" smtClean="0">
                <a:solidFill>
                  <a:schemeClr val="tx1"/>
                </a:solidFill>
                <a:latin typeface="Times New Roman" pitchFamily="18" charset="0"/>
                <a:cs typeface="Times New Roman" pitchFamily="18" charset="0"/>
              </a:rPr>
              <a:t>цьому</a:t>
            </a:r>
            <a:r>
              <a:rPr lang="ru-RU" sz="2200" b="0" dirty="0" smtClean="0">
                <a:solidFill>
                  <a:schemeClr val="tx1"/>
                </a:solidFill>
                <a:latin typeface="Times New Roman" pitchFamily="18" charset="0"/>
                <a:cs typeface="Times New Roman" pitchFamily="18" charset="0"/>
              </a:rPr>
              <a:t> в </a:t>
            </a:r>
            <a:r>
              <a:rPr lang="ru-RU" sz="2200" b="0" dirty="0" err="1" smtClean="0">
                <a:solidFill>
                  <a:schemeClr val="tx1"/>
                </a:solidFill>
                <a:latin typeface="Times New Roman" pitchFamily="18" charset="0"/>
                <a:cs typeface="Times New Roman" pitchFamily="18" charset="0"/>
              </a:rPr>
              <a:t>офіційних</a:t>
            </a:r>
            <a:r>
              <a:rPr lang="ru-RU" sz="2200" b="0" dirty="0" smtClean="0">
                <a:solidFill>
                  <a:schemeClr val="tx1"/>
                </a:solidFill>
                <a:latin typeface="Times New Roman" pitchFamily="18" charset="0"/>
                <a:cs typeface="Times New Roman" pitchFamily="18" charset="0"/>
              </a:rPr>
              <a:t> документах </a:t>
            </a:r>
            <a:r>
              <a:rPr lang="ru-RU" sz="2200" b="0" dirty="0" err="1" smtClean="0">
                <a:solidFill>
                  <a:schemeClr val="tx1"/>
                </a:solidFill>
                <a:latin typeface="Times New Roman" pitchFamily="18" charset="0"/>
                <a:cs typeface="Times New Roman" pitchFamily="18" charset="0"/>
              </a:rPr>
              <a:t>харківського</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радянського</a:t>
            </a:r>
            <a:r>
              <a:rPr lang="ru-RU" sz="2200" b="0" dirty="0" smtClean="0">
                <a:solidFill>
                  <a:schemeClr val="tx1"/>
                </a:solidFill>
                <a:latin typeface="Times New Roman" pitchFamily="18" charset="0"/>
                <a:cs typeface="Times New Roman" pitchFamily="18" charset="0"/>
              </a:rPr>
              <a:t> уряду </a:t>
            </a:r>
            <a:r>
              <a:rPr lang="ru-RU" sz="2200" b="0" dirty="0" err="1" smtClean="0">
                <a:solidFill>
                  <a:schemeClr val="tx1"/>
                </a:solidFill>
                <a:latin typeface="Times New Roman" pitchFamily="18" charset="0"/>
                <a:cs typeface="Times New Roman" pitchFamily="18" charset="0"/>
              </a:rPr>
              <a:t>Україна</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спочатку</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також</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іменувалася</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Українською</a:t>
            </a:r>
            <a:r>
              <a:rPr lang="ru-RU" sz="2200" b="0" dirty="0" smtClean="0">
                <a:solidFill>
                  <a:schemeClr val="tx1"/>
                </a:solidFill>
                <a:latin typeface="Times New Roman" pitchFamily="18" charset="0"/>
                <a:cs typeface="Times New Roman" pitchFamily="18" charset="0"/>
              </a:rPr>
              <a:t> Народною </a:t>
            </a:r>
            <a:r>
              <a:rPr lang="ru-RU" sz="2200" b="0" dirty="0" err="1" smtClean="0">
                <a:solidFill>
                  <a:schemeClr val="tx1"/>
                </a:solidFill>
                <a:latin typeface="Times New Roman" pitchFamily="18" charset="0"/>
                <a:cs typeface="Times New Roman" pitchFamily="18" charset="0"/>
              </a:rPr>
              <a:t>Республікою</a:t>
            </a:r>
            <a:r>
              <a:rPr lang="ru-RU" sz="2000" b="0" dirty="0" smtClean="0">
                <a:solidFill>
                  <a:schemeClr val="tx1"/>
                </a:solidFill>
                <a:latin typeface="Times New Roman" pitchFamily="18" charset="0"/>
                <a:cs typeface="Times New Roman" pitchFamily="18" charset="0"/>
              </a:rPr>
              <a:t>.</a:t>
            </a:r>
            <a:r>
              <a:rPr lang="ru-RU" sz="2700" b="0" dirty="0" smtClean="0">
                <a:latin typeface="Times New Roman" pitchFamily="18" charset="0"/>
                <a:cs typeface="Times New Roman" pitchFamily="18" charset="0"/>
              </a:rPr>
              <a:t/>
            </a:r>
            <a:br>
              <a:rPr lang="ru-RU" sz="2700" b="0" dirty="0" smtClean="0">
                <a:latin typeface="Times New Roman" pitchFamily="18" charset="0"/>
                <a:cs typeface="Times New Roman" pitchFamily="18" charset="0"/>
              </a:rPr>
            </a:br>
            <a:endParaRPr lang="ru-RU" b="0" dirty="0">
              <a:latin typeface="Times New Roman" pitchFamily="18" charset="0"/>
              <a:cs typeface="Times New Roman" pitchFamily="18" charset="0"/>
            </a:endParaRPr>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23528" y="274638"/>
            <a:ext cx="7601272" cy="6250706"/>
          </a:xfrm>
        </p:spPr>
        <p:txBody>
          <a:bodyPr>
            <a:normAutofit/>
          </a:bodyPr>
          <a:lstStyle/>
          <a:p>
            <a:r>
              <a:rPr lang="ru-RU" sz="2200" dirty="0" smtClean="0">
                <a:solidFill>
                  <a:schemeClr val="tx1"/>
                </a:solidFill>
                <a:latin typeface="Times New Roman" pitchFamily="18" charset="0"/>
                <a:cs typeface="Times New Roman" pitchFamily="18" charset="0"/>
              </a:rPr>
              <a:t>Таким чином в </a:t>
            </a:r>
            <a:r>
              <a:rPr lang="ru-RU" sz="2200" dirty="0" err="1" smtClean="0">
                <a:solidFill>
                  <a:schemeClr val="tx1"/>
                </a:solidFill>
                <a:latin typeface="Times New Roman" pitchFamily="18" charset="0"/>
                <a:cs typeface="Times New Roman" pitchFamily="18" charset="0"/>
              </a:rPr>
              <a:t>Україні</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фактично</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існували</a:t>
            </a:r>
            <a:r>
              <a:rPr lang="ru-RU" sz="2200" dirty="0" smtClean="0">
                <a:solidFill>
                  <a:schemeClr val="tx1"/>
                </a:solidFill>
                <a:latin typeface="Times New Roman" pitchFamily="18" charset="0"/>
                <a:cs typeface="Times New Roman" pitchFamily="18" charset="0"/>
              </a:rPr>
              <a:t> два уряди: </a:t>
            </a:r>
            <a:br>
              <a:rPr lang="ru-RU" sz="2200" dirty="0" smtClean="0">
                <a:solidFill>
                  <a:schemeClr val="tx1"/>
                </a:solidFill>
                <a:latin typeface="Times New Roman" pitchFamily="18" charset="0"/>
                <a:cs typeface="Times New Roman" pitchFamily="18" charset="0"/>
              </a:rPr>
            </a:b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Генеральний</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секретаріат</a:t>
            </a:r>
            <a:r>
              <a:rPr lang="ru-RU" sz="2200" dirty="0" smtClean="0">
                <a:solidFill>
                  <a:schemeClr val="tx1"/>
                </a:solidFill>
                <a:latin typeface="Times New Roman" pitchFamily="18" charset="0"/>
                <a:cs typeface="Times New Roman" pitchFamily="18" charset="0"/>
              </a:rPr>
              <a:t> УЦР у </a:t>
            </a:r>
            <a:r>
              <a:rPr lang="ru-RU" sz="2200" dirty="0" err="1" smtClean="0">
                <a:solidFill>
                  <a:schemeClr val="tx1"/>
                </a:solidFill>
                <a:latin typeface="Times New Roman" pitchFamily="18" charset="0"/>
                <a:cs typeface="Times New Roman" pitchFamily="18" charset="0"/>
              </a:rPr>
              <a:t>Києві</a:t>
            </a:r>
            <a:r>
              <a:rPr lang="ru-RU" sz="2200" dirty="0" smtClean="0">
                <a:solidFill>
                  <a:schemeClr val="tx1"/>
                </a:solidFill>
                <a:latin typeface="Times New Roman" pitchFamily="18" charset="0"/>
                <a:cs typeface="Times New Roman" pitchFamily="18" charset="0"/>
              </a:rPr>
              <a:t>;</a:t>
            </a:r>
            <a:br>
              <a:rPr lang="ru-RU" sz="2200" dirty="0" smtClean="0">
                <a:solidFill>
                  <a:schemeClr val="tx1"/>
                </a:solidFill>
                <a:latin typeface="Times New Roman" pitchFamily="18" charset="0"/>
                <a:cs typeface="Times New Roman" pitchFamily="18" charset="0"/>
              </a:rPr>
            </a:b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Народний</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секретаріат</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радянський</a:t>
            </a:r>
            <a:r>
              <a:rPr lang="ru-RU" sz="2200" dirty="0" smtClean="0">
                <a:solidFill>
                  <a:schemeClr val="tx1"/>
                </a:solidFill>
                <a:latin typeface="Times New Roman" pitchFamily="18" charset="0"/>
                <a:cs typeface="Times New Roman" pitchFamily="18" charset="0"/>
              </a:rPr>
              <a:t> уряд) у </a:t>
            </a:r>
            <a:r>
              <a:rPr lang="ru-RU" sz="2200" dirty="0" err="1" smtClean="0">
                <a:solidFill>
                  <a:schemeClr val="tx1"/>
                </a:solidFill>
                <a:latin typeface="Times New Roman" pitchFamily="18" charset="0"/>
                <a:cs typeface="Times New Roman" pitchFamily="18" charset="0"/>
              </a:rPr>
              <a:t>Харкові</a:t>
            </a:r>
            <a:r>
              <a:rPr lang="ru-RU" sz="2200" dirty="0" smtClean="0">
                <a:solidFill>
                  <a:schemeClr val="tx1"/>
                </a:solidFill>
                <a:latin typeface="Times New Roman" pitchFamily="18" charset="0"/>
                <a:cs typeface="Times New Roman" pitchFamily="18" charset="0"/>
              </a:rPr>
              <a:t>.</a:t>
            </a:r>
            <a:br>
              <a:rPr lang="ru-RU" sz="2200" dirty="0" smtClean="0">
                <a:solidFill>
                  <a:schemeClr val="tx1"/>
                </a:solidFill>
                <a:latin typeface="Times New Roman" pitchFamily="18" charset="0"/>
                <a:cs typeface="Times New Roman" pitchFamily="18" charset="0"/>
              </a:rPr>
            </a:br>
            <a:r>
              <a:rPr lang="ru-RU" sz="2200" dirty="0" err="1" smtClean="0">
                <a:solidFill>
                  <a:schemeClr val="tx1"/>
                </a:solidFill>
                <a:latin typeface="Times New Roman" pitchFamily="18" charset="0"/>
                <a:cs typeface="Times New Roman" pitchFamily="18" charset="0"/>
              </a:rPr>
              <a:t>Раднарком</a:t>
            </a:r>
            <a:r>
              <a:rPr lang="ru-RU" sz="2200" dirty="0" smtClean="0">
                <a:solidFill>
                  <a:schemeClr val="tx1"/>
                </a:solidFill>
                <a:latin typeface="Times New Roman" pitchFamily="18" charset="0"/>
                <a:cs typeface="Times New Roman" pitchFamily="18" charset="0"/>
              </a:rPr>
              <a:t> РСФРР </a:t>
            </a:r>
            <a:r>
              <a:rPr lang="ru-RU" sz="2200" dirty="0" err="1" smtClean="0">
                <a:solidFill>
                  <a:schemeClr val="tx1"/>
                </a:solidFill>
                <a:latin typeface="Times New Roman" pitchFamily="18" charset="0"/>
                <a:cs typeface="Times New Roman" pitchFamily="18" charset="0"/>
              </a:rPr>
              <a:t>негайно</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визнав</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радянський</a:t>
            </a:r>
            <a:r>
              <a:rPr lang="ru-RU" sz="2200" dirty="0" smtClean="0">
                <a:solidFill>
                  <a:schemeClr val="tx1"/>
                </a:solidFill>
                <a:latin typeface="Times New Roman" pitchFamily="18" charset="0"/>
                <a:cs typeface="Times New Roman" pitchFamily="18" charset="0"/>
              </a:rPr>
              <a:t> уряд </a:t>
            </a:r>
            <a:r>
              <a:rPr lang="ru-RU" sz="2200" dirty="0" err="1" smtClean="0">
                <a:solidFill>
                  <a:schemeClr val="tx1"/>
                </a:solidFill>
                <a:latin typeface="Times New Roman" pitchFamily="18" charset="0"/>
                <a:cs typeface="Times New Roman" pitchFamily="18" charset="0"/>
              </a:rPr>
              <a:t>України</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і</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надав</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йому</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всебічну</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збройну</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і</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грошову</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допомогу</a:t>
            </a:r>
            <a:r>
              <a:rPr lang="ru-RU" sz="2200" dirty="0" smtClean="0">
                <a:solidFill>
                  <a:schemeClr val="tx1"/>
                </a:solidFill>
                <a:latin typeface="Times New Roman" pitchFamily="18" charset="0"/>
                <a:cs typeface="Times New Roman" pitchFamily="18" charset="0"/>
              </a:rPr>
              <a:t>. У </a:t>
            </a:r>
            <a:r>
              <a:rPr lang="ru-RU" sz="2200" dirty="0" err="1" smtClean="0">
                <a:solidFill>
                  <a:schemeClr val="tx1"/>
                </a:solidFill>
                <a:latin typeface="Times New Roman" pitchFamily="18" charset="0"/>
                <a:cs typeface="Times New Roman" pitchFamily="18" charset="0"/>
              </a:rPr>
              <a:t>грудні</a:t>
            </a:r>
            <a:r>
              <a:rPr lang="ru-RU" sz="2200" dirty="0" smtClean="0">
                <a:solidFill>
                  <a:schemeClr val="tx1"/>
                </a:solidFill>
                <a:latin typeface="Times New Roman" pitchFamily="18" charset="0"/>
                <a:cs typeface="Times New Roman" pitchFamily="18" charset="0"/>
              </a:rPr>
              <a:t> 1917 - </a:t>
            </a:r>
            <a:r>
              <a:rPr lang="ru-RU" sz="2200" dirty="0" err="1" smtClean="0">
                <a:solidFill>
                  <a:schemeClr val="tx1"/>
                </a:solidFill>
                <a:latin typeface="Times New Roman" pitchFamily="18" charset="0"/>
                <a:cs typeface="Times New Roman" pitchFamily="18" charset="0"/>
              </a:rPr>
              <a:t>січні</a:t>
            </a:r>
            <a:r>
              <a:rPr lang="ru-RU" sz="2200" dirty="0" smtClean="0">
                <a:solidFill>
                  <a:schemeClr val="tx1"/>
                </a:solidFill>
                <a:latin typeface="Times New Roman" pitchFamily="18" charset="0"/>
                <a:cs typeface="Times New Roman" pitchFamily="18" charset="0"/>
              </a:rPr>
              <a:t> 1918 </a:t>
            </a:r>
            <a:r>
              <a:rPr lang="ru-RU" sz="2200" dirty="0" err="1" smtClean="0">
                <a:solidFill>
                  <a:schemeClr val="tx1"/>
                </a:solidFill>
                <a:latin typeface="Times New Roman" pitchFamily="18" charset="0"/>
                <a:cs typeface="Times New Roman" pitchFamily="18" charset="0"/>
              </a:rPr>
              <a:t>рр</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радянська</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влада</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була</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встановлена</a:t>
            </a:r>
            <a:r>
              <a:rPr lang="ru-RU" sz="2200" dirty="0" smtClean="0">
                <a:solidFill>
                  <a:schemeClr val="tx1"/>
                </a:solidFill>
                <a:latin typeface="Times New Roman" pitchFamily="18" charset="0"/>
                <a:cs typeface="Times New Roman" pitchFamily="18" charset="0"/>
              </a:rPr>
              <a:t> в </a:t>
            </a:r>
            <a:r>
              <a:rPr lang="ru-RU" sz="2200" dirty="0" err="1" smtClean="0">
                <a:solidFill>
                  <a:schemeClr val="tx1"/>
                </a:solidFill>
                <a:latin typeface="Times New Roman" pitchFamily="18" charset="0"/>
                <a:cs typeface="Times New Roman" pitchFamily="18" charset="0"/>
              </a:rPr>
              <a:t>деяких</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промислових</a:t>
            </a:r>
            <a:r>
              <a:rPr lang="ru-RU" sz="2200" dirty="0" smtClean="0">
                <a:solidFill>
                  <a:schemeClr val="tx1"/>
                </a:solidFill>
                <a:latin typeface="Times New Roman" pitchFamily="18" charset="0"/>
                <a:cs typeface="Times New Roman" pitchFamily="18" charset="0"/>
              </a:rPr>
              <a:t> центрах </a:t>
            </a:r>
            <a:r>
              <a:rPr lang="ru-RU" sz="2200" dirty="0" err="1" smtClean="0">
                <a:solidFill>
                  <a:schemeClr val="tx1"/>
                </a:solidFill>
                <a:latin typeface="Times New Roman" pitchFamily="18" charset="0"/>
                <a:cs typeface="Times New Roman" pitchFamily="18" charset="0"/>
              </a:rPr>
              <a:t>України</a:t>
            </a:r>
            <a:r>
              <a:rPr lang="ru-RU" sz="2200" dirty="0" smtClean="0">
                <a:solidFill>
                  <a:schemeClr val="tx1"/>
                </a:solidFill>
                <a:latin typeface="Times New Roman" pitchFamily="18" charset="0"/>
                <a:cs typeface="Times New Roman" pitchFamily="18" charset="0"/>
              </a:rPr>
              <a:t> - </a:t>
            </a:r>
            <a:r>
              <a:rPr lang="ru-RU" sz="2200" dirty="0" err="1" smtClean="0">
                <a:solidFill>
                  <a:schemeClr val="tx1"/>
                </a:solidFill>
                <a:latin typeface="Times New Roman" pitchFamily="18" charset="0"/>
                <a:cs typeface="Times New Roman" pitchFamily="18" charset="0"/>
              </a:rPr>
              <a:t>Катеринославі</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Одесі</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Миколаєві</a:t>
            </a:r>
            <a:r>
              <a:rPr lang="ru-RU" sz="2200" dirty="0" smtClean="0">
                <a:solidFill>
                  <a:schemeClr val="tx1"/>
                </a:solidFill>
                <a:latin typeface="Times New Roman" pitchFamily="18" charset="0"/>
                <a:cs typeface="Times New Roman" pitchFamily="18" charset="0"/>
              </a:rPr>
              <a:t>, на </a:t>
            </a:r>
            <a:r>
              <a:rPr lang="ru-RU" sz="2200" dirty="0" err="1" smtClean="0">
                <a:solidFill>
                  <a:schemeClr val="tx1"/>
                </a:solidFill>
                <a:latin typeface="Times New Roman" pitchFamily="18" charset="0"/>
                <a:cs typeface="Times New Roman" pitchFamily="18" charset="0"/>
              </a:rPr>
              <a:t>Донбасі</a:t>
            </a:r>
            <a:r>
              <a:rPr lang="ru-RU" sz="2200" dirty="0" smtClean="0">
                <a:solidFill>
                  <a:schemeClr val="tx1"/>
                </a:solidFill>
                <a:latin typeface="Times New Roman" pitchFamily="18" charset="0"/>
                <a:cs typeface="Times New Roman" pitchFamily="18" charset="0"/>
              </a:rPr>
              <a:t>. До </a:t>
            </a:r>
            <a:r>
              <a:rPr lang="ru-RU" sz="2200" dirty="0" err="1" smtClean="0">
                <a:solidFill>
                  <a:schemeClr val="tx1"/>
                </a:solidFill>
                <a:latin typeface="Times New Roman" pitchFamily="18" charset="0"/>
                <a:cs typeface="Times New Roman" pitchFamily="18" charset="0"/>
              </a:rPr>
              <a:t>кінця</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січня</a:t>
            </a:r>
            <a:r>
              <a:rPr lang="ru-RU" sz="2200" dirty="0" smtClean="0">
                <a:solidFill>
                  <a:schemeClr val="tx1"/>
                </a:solidFill>
                <a:latin typeface="Times New Roman" pitchFamily="18" charset="0"/>
                <a:cs typeface="Times New Roman" pitchFamily="18" charset="0"/>
              </a:rPr>
              <a:t> 1918 р. за </a:t>
            </a:r>
            <a:r>
              <a:rPr lang="ru-RU" sz="2200" dirty="0" err="1" smtClean="0">
                <a:solidFill>
                  <a:schemeClr val="tx1"/>
                </a:solidFill>
                <a:latin typeface="Times New Roman" pitchFamily="18" charset="0"/>
                <a:cs typeface="Times New Roman" pitchFamily="18" charset="0"/>
              </a:rPr>
              <a:t>підтримки</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російських</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червоногвардійських</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загонів</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влада</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українського</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радянського</a:t>
            </a:r>
            <a:r>
              <a:rPr lang="ru-RU" sz="2200" dirty="0" smtClean="0">
                <a:solidFill>
                  <a:schemeClr val="tx1"/>
                </a:solidFill>
                <a:latin typeface="Times New Roman" pitchFamily="18" charset="0"/>
                <a:cs typeface="Times New Roman" pitchFamily="18" charset="0"/>
              </a:rPr>
              <a:t> уряду </a:t>
            </a:r>
            <a:r>
              <a:rPr lang="ru-RU" sz="2200" dirty="0" err="1" smtClean="0">
                <a:solidFill>
                  <a:schemeClr val="tx1"/>
                </a:solidFill>
                <a:latin typeface="Times New Roman" pitchFamily="18" charset="0"/>
                <a:cs typeface="Times New Roman" pitchFamily="18" charset="0"/>
              </a:rPr>
              <a:t>поширилася</a:t>
            </a:r>
            <a:r>
              <a:rPr lang="ru-RU" sz="2200" dirty="0" smtClean="0">
                <a:solidFill>
                  <a:schemeClr val="tx1"/>
                </a:solidFill>
                <a:latin typeface="Times New Roman" pitchFamily="18" charset="0"/>
                <a:cs typeface="Times New Roman" pitchFamily="18" charset="0"/>
              </a:rPr>
              <a:t> на все </a:t>
            </a:r>
            <a:r>
              <a:rPr lang="ru-RU" sz="2200" dirty="0" err="1" smtClean="0">
                <a:solidFill>
                  <a:schemeClr val="tx1"/>
                </a:solidFill>
                <a:latin typeface="Times New Roman" pitchFamily="18" charset="0"/>
                <a:cs typeface="Times New Roman" pitchFamily="18" charset="0"/>
              </a:rPr>
              <a:t>Лівобережжя</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частину</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правобережних</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міст</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Вінниця</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Кам'янець-Подільський</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Крим</a:t>
            </a:r>
            <a:r>
              <a:rPr lang="ru-RU" sz="2200" dirty="0" smtClean="0">
                <a:solidFill>
                  <a:schemeClr val="tx1"/>
                </a:solidFill>
                <a:latin typeface="Times New Roman" pitchFamily="18" charset="0"/>
                <a:cs typeface="Times New Roman" pitchFamily="18" charset="0"/>
              </a:rPr>
              <a:t>. Але </a:t>
            </a:r>
            <a:r>
              <a:rPr lang="ru-RU" sz="2200" dirty="0" err="1" smtClean="0">
                <a:solidFill>
                  <a:schemeClr val="tx1"/>
                </a:solidFill>
                <a:latin typeface="Times New Roman" pitchFamily="18" charset="0"/>
                <a:cs typeface="Times New Roman" pitchFamily="18" charset="0"/>
              </a:rPr>
              <a:t>навесні</a:t>
            </a:r>
            <a:r>
              <a:rPr lang="ru-RU" sz="2200" dirty="0" smtClean="0">
                <a:solidFill>
                  <a:schemeClr val="tx1"/>
                </a:solidFill>
                <a:latin typeface="Times New Roman" pitchFamily="18" charset="0"/>
                <a:cs typeface="Times New Roman" pitchFamily="18" charset="0"/>
              </a:rPr>
              <a:t> 1918 р. </a:t>
            </a:r>
            <a:r>
              <a:rPr lang="ru-RU" sz="2200" dirty="0" err="1" smtClean="0">
                <a:solidFill>
                  <a:schemeClr val="tx1"/>
                </a:solidFill>
                <a:latin typeface="Times New Roman" pitchFamily="18" charset="0"/>
                <a:cs typeface="Times New Roman" pitchFamily="18" charset="0"/>
              </a:rPr>
              <a:t>радянська</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влада</a:t>
            </a:r>
            <a:r>
              <a:rPr lang="ru-RU" sz="2200" dirty="0" smtClean="0">
                <a:solidFill>
                  <a:schemeClr val="tx1"/>
                </a:solidFill>
                <a:latin typeface="Times New Roman" pitchFamily="18" charset="0"/>
                <a:cs typeface="Times New Roman" pitchFamily="18" charset="0"/>
              </a:rPr>
              <a:t> в </a:t>
            </a:r>
            <a:r>
              <a:rPr lang="ru-RU" sz="2200" dirty="0" err="1" smtClean="0">
                <a:solidFill>
                  <a:schemeClr val="tx1"/>
                </a:solidFill>
                <a:latin typeface="Times New Roman" pitchFamily="18" charset="0"/>
                <a:cs typeface="Times New Roman" pitchFamily="18" charset="0"/>
              </a:rPr>
              <a:t>Україні</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була</a:t>
            </a:r>
            <a:r>
              <a:rPr lang="ru-RU" sz="2200" dirty="0" smtClean="0">
                <a:solidFill>
                  <a:schemeClr val="tx1"/>
                </a:solidFill>
                <a:latin typeface="Times New Roman" pitchFamily="18" charset="0"/>
                <a:cs typeface="Times New Roman" pitchFamily="18" charset="0"/>
              </a:rPr>
              <a:t> придушена </a:t>
            </a:r>
            <a:r>
              <a:rPr lang="ru-RU" sz="2200" dirty="0" err="1" smtClean="0">
                <a:solidFill>
                  <a:schemeClr val="tx1"/>
                </a:solidFill>
                <a:latin typeface="Times New Roman" pitchFamily="18" charset="0"/>
                <a:cs typeface="Times New Roman" pitchFamily="18" charset="0"/>
              </a:rPr>
              <a:t>німецькими</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й</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австро-угорськими</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військами</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які</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зайняли</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територію</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України</a:t>
            </a:r>
            <a:r>
              <a:rPr lang="ru-RU" sz="2200" dirty="0" smtClean="0">
                <a:solidFill>
                  <a:schemeClr val="tx1"/>
                </a:solidFill>
                <a:latin typeface="Times New Roman" pitchFamily="18" charset="0"/>
                <a:cs typeface="Times New Roman" pitchFamily="18" charset="0"/>
              </a:rPr>
              <a:t> на </a:t>
            </a:r>
            <a:r>
              <a:rPr lang="ru-RU" sz="2200" dirty="0" err="1" smtClean="0">
                <a:solidFill>
                  <a:schemeClr val="tx1"/>
                </a:solidFill>
                <a:latin typeface="Times New Roman" pitchFamily="18" charset="0"/>
                <a:cs typeface="Times New Roman" pitchFamily="18" charset="0"/>
              </a:rPr>
              <a:t>прохання</a:t>
            </a:r>
            <a:r>
              <a:rPr lang="ru-RU" sz="2200" dirty="0" smtClean="0">
                <a:solidFill>
                  <a:schemeClr val="tx1"/>
                </a:solidFill>
                <a:latin typeface="Times New Roman" pitchFamily="18" charset="0"/>
                <a:cs typeface="Times New Roman" pitchFamily="18" charset="0"/>
              </a:rPr>
              <a:t> УЦР </a:t>
            </a:r>
            <a:r>
              <a:rPr lang="ru-RU" sz="2200" dirty="0" err="1" smtClean="0">
                <a:solidFill>
                  <a:schemeClr val="tx1"/>
                </a:solidFill>
                <a:latin typeface="Times New Roman" pitchFamily="18" charset="0"/>
                <a:cs typeface="Times New Roman" pitchFamily="18" charset="0"/>
              </a:rPr>
              <a:t>і</a:t>
            </a:r>
            <a:r>
              <a:rPr lang="ru-RU" sz="2200" dirty="0" smtClean="0">
                <a:solidFill>
                  <a:schemeClr val="tx1"/>
                </a:solidFill>
                <a:latin typeface="Times New Roman" pitchFamily="18" charset="0"/>
                <a:cs typeface="Times New Roman" pitchFamily="18" charset="0"/>
              </a:rPr>
              <a:t> за </a:t>
            </a:r>
            <a:r>
              <a:rPr lang="ru-RU" sz="2200" dirty="0" err="1" smtClean="0">
                <a:solidFill>
                  <a:schemeClr val="tx1"/>
                </a:solidFill>
                <a:latin typeface="Times New Roman" pitchFamily="18" charset="0"/>
                <a:cs typeface="Times New Roman" pitchFamily="18" charset="0"/>
              </a:rPr>
              <a:t>умовами</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Брест-Литовського</a:t>
            </a:r>
            <a:r>
              <a:rPr lang="ru-RU" sz="2200" dirty="0" smtClean="0">
                <a:solidFill>
                  <a:schemeClr val="tx1"/>
                </a:solidFill>
                <a:latin typeface="Times New Roman" pitchFamily="18" charset="0"/>
                <a:cs typeface="Times New Roman" pitchFamily="18" charset="0"/>
              </a:rPr>
              <a:t> мирного договору.</a:t>
            </a:r>
            <a:r>
              <a:rPr lang="ru-RU" dirty="0" smtClean="0"/>
              <a:t/>
            </a:r>
            <a:br>
              <a:rPr lang="ru-RU" dirty="0" smtClean="0"/>
            </a:br>
            <a:endParaRPr lang="ru-RU" dirty="0"/>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Новая папка (5)\Історія\EA2Isv5zKjE.jpg"/>
          <p:cNvPicPr>
            <a:picLocks noChangeAspect="1" noChangeArrowheads="1"/>
          </p:cNvPicPr>
          <p:nvPr/>
        </p:nvPicPr>
        <p:blipFill>
          <a:blip r:embed="rId2" cstate="print"/>
          <a:srcRect/>
          <a:stretch>
            <a:fillRect/>
          </a:stretch>
        </p:blipFill>
        <p:spPr bwMode="auto">
          <a:xfrm>
            <a:off x="0" y="0"/>
            <a:ext cx="3059832" cy="3429000"/>
          </a:xfrm>
          <a:prstGeom prst="roundRect">
            <a:avLst/>
          </a:prstGeom>
          <a:noFill/>
        </p:spPr>
      </p:pic>
      <p:sp>
        <p:nvSpPr>
          <p:cNvPr id="2" name="Заголовок 1"/>
          <p:cNvSpPr>
            <a:spLocks noGrp="1"/>
          </p:cNvSpPr>
          <p:nvPr>
            <p:ph type="ctrTitle"/>
          </p:nvPr>
        </p:nvSpPr>
        <p:spPr>
          <a:xfrm>
            <a:off x="2286000" y="332656"/>
            <a:ext cx="6858000" cy="6525344"/>
          </a:xfrm>
        </p:spPr>
        <p:txBody>
          <a:bodyPr>
            <a:normAutofit fontScale="90000"/>
          </a:bodyPr>
          <a:lstStyle/>
          <a:p>
            <a:pPr algn="r"/>
            <a:r>
              <a:rPr lang="ru-RU" sz="2200" i="1" dirty="0" smtClean="0">
                <a:solidFill>
                  <a:schemeClr val="tx1"/>
                </a:solidFill>
                <a:latin typeface="Times New Roman" pitchFamily="18" charset="0"/>
                <a:cs typeface="Times New Roman" pitchFamily="18" charset="0"/>
              </a:rPr>
              <a:t>Початок </a:t>
            </a:r>
            <a:r>
              <a:rPr lang="ru-RU" sz="2200" i="1" dirty="0" err="1" smtClean="0">
                <a:solidFill>
                  <a:schemeClr val="tx1"/>
                </a:solidFill>
                <a:latin typeface="Times New Roman" pitchFamily="18" charset="0"/>
                <a:cs typeface="Times New Roman" pitchFamily="18" charset="0"/>
              </a:rPr>
              <a:t>війни</a:t>
            </a:r>
            <a:r>
              <a:rPr lang="ru-RU" sz="2200" i="1" dirty="0" smtClean="0">
                <a:solidFill>
                  <a:schemeClr val="tx1"/>
                </a:solidFill>
                <a:latin typeface="Times New Roman" pitchFamily="18" charset="0"/>
                <a:cs typeface="Times New Roman" pitchFamily="18" charset="0"/>
              </a:rPr>
              <a:t> </a:t>
            </a:r>
            <a:r>
              <a:rPr lang="ru-RU" sz="2200" i="1" dirty="0" err="1" smtClean="0">
                <a:solidFill>
                  <a:schemeClr val="tx1"/>
                </a:solidFill>
                <a:latin typeface="Times New Roman" pitchFamily="18" charset="0"/>
                <a:cs typeface="Times New Roman" pitchFamily="18" charset="0"/>
              </a:rPr>
              <a:t>радянської</a:t>
            </a:r>
            <a:r>
              <a:rPr lang="ru-RU" sz="2200" i="1" dirty="0" smtClean="0">
                <a:solidFill>
                  <a:schemeClr val="tx1"/>
                </a:solidFill>
                <a:latin typeface="Times New Roman" pitchFamily="18" charset="0"/>
                <a:cs typeface="Times New Roman" pitchFamily="18" charset="0"/>
              </a:rPr>
              <a:t> </a:t>
            </a:r>
            <a:r>
              <a:rPr lang="ru-RU" sz="2200" i="1" dirty="0" err="1" smtClean="0">
                <a:solidFill>
                  <a:schemeClr val="tx1"/>
                </a:solidFill>
                <a:latin typeface="Times New Roman" pitchFamily="18" charset="0"/>
                <a:cs typeface="Times New Roman" pitchFamily="18" charset="0"/>
              </a:rPr>
              <a:t>Росії</a:t>
            </a:r>
            <a:r>
              <a:rPr lang="ru-RU" sz="2200" i="1" dirty="0" smtClean="0">
                <a:solidFill>
                  <a:schemeClr val="tx1"/>
                </a:solidFill>
                <a:latin typeface="Times New Roman" pitchFamily="18" charset="0"/>
                <a:cs typeface="Times New Roman" pitchFamily="18" charset="0"/>
              </a:rPr>
              <a:t> </a:t>
            </a:r>
            <a:r>
              <a:rPr lang="ru-RU" sz="2200" i="1" dirty="0" err="1" smtClean="0">
                <a:solidFill>
                  <a:schemeClr val="tx1"/>
                </a:solidFill>
                <a:latin typeface="Times New Roman" pitchFamily="18" charset="0"/>
                <a:cs typeface="Times New Roman" pitchFamily="18" charset="0"/>
              </a:rPr>
              <a:t>проти</a:t>
            </a:r>
            <a:r>
              <a:rPr lang="ru-RU" sz="2200" i="1" dirty="0" smtClean="0">
                <a:solidFill>
                  <a:schemeClr val="tx1"/>
                </a:solidFill>
                <a:latin typeface="Times New Roman" pitchFamily="18" charset="0"/>
                <a:cs typeface="Times New Roman" pitchFamily="18" charset="0"/>
              </a:rPr>
              <a:t> УНР.</a:t>
            </a:r>
            <a:r>
              <a:rPr lang="ru-RU" sz="220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Після</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відхилення</a:t>
            </a:r>
            <a:r>
              <a:rPr lang="ru-RU" sz="2200" b="0" dirty="0" smtClean="0">
                <a:solidFill>
                  <a:schemeClr val="tx1"/>
                </a:solidFill>
                <a:latin typeface="Times New Roman" pitchFamily="18" charset="0"/>
                <a:cs typeface="Times New Roman" pitchFamily="18" charset="0"/>
              </a:rPr>
              <a:t> ультиматуму </a:t>
            </a:r>
            <a:r>
              <a:rPr lang="ru-RU" sz="2200" b="0" dirty="0" err="1" smtClean="0">
                <a:solidFill>
                  <a:schemeClr val="tx1"/>
                </a:solidFill>
                <a:latin typeface="Times New Roman" pitchFamily="18" charset="0"/>
                <a:cs typeface="Times New Roman" pitchFamily="18" charset="0"/>
              </a:rPr>
              <a:t>Раднаркому</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з</a:t>
            </a:r>
            <a:r>
              <a:rPr lang="ru-RU" sz="2200" b="0" dirty="0" smtClean="0">
                <a:solidFill>
                  <a:schemeClr val="tx1"/>
                </a:solidFill>
                <a:latin typeface="Times New Roman" pitchFamily="18" charset="0"/>
                <a:cs typeface="Times New Roman" pitchFamily="18" charset="0"/>
              </a:rPr>
              <a:t> 5 </a:t>
            </a:r>
            <a:r>
              <a:rPr lang="ru-RU" sz="2200" b="0" dirty="0" err="1" smtClean="0">
                <a:solidFill>
                  <a:schemeClr val="tx1"/>
                </a:solidFill>
                <a:latin typeface="Times New Roman" pitchFamily="18" charset="0"/>
                <a:cs typeface="Times New Roman" pitchFamily="18" charset="0"/>
              </a:rPr>
              <a:t>грудня</a:t>
            </a:r>
            <a:r>
              <a:rPr lang="ru-RU" sz="2200" b="0" dirty="0" smtClean="0">
                <a:solidFill>
                  <a:schemeClr val="tx1"/>
                </a:solidFill>
                <a:latin typeface="Times New Roman" pitchFamily="18" charset="0"/>
                <a:cs typeface="Times New Roman" pitchFamily="18" charset="0"/>
              </a:rPr>
              <a:t> 1917 р. </a:t>
            </a:r>
            <a:r>
              <a:rPr lang="ru-RU" sz="2200" b="0" dirty="0" err="1" smtClean="0">
                <a:solidFill>
                  <a:schemeClr val="tx1"/>
                </a:solidFill>
                <a:latin typeface="Times New Roman" pitchFamily="18" charset="0"/>
                <a:cs typeface="Times New Roman" pitchFamily="18" charset="0"/>
              </a:rPr>
              <a:t>Українська</a:t>
            </a:r>
            <a:r>
              <a:rPr lang="ru-RU" sz="2200" b="0" dirty="0" smtClean="0">
                <a:solidFill>
                  <a:schemeClr val="tx1"/>
                </a:solidFill>
                <a:latin typeface="Times New Roman" pitchFamily="18" charset="0"/>
                <a:cs typeface="Times New Roman" pitchFamily="18" charset="0"/>
              </a:rPr>
              <a:t> Народна </a:t>
            </a:r>
            <a:r>
              <a:rPr lang="ru-RU" sz="2200" b="0" dirty="0" err="1" smtClean="0">
                <a:solidFill>
                  <a:schemeClr val="tx1"/>
                </a:solidFill>
                <a:latin typeface="Times New Roman" pitchFamily="18" charset="0"/>
                <a:cs typeface="Times New Roman" pitchFamily="18" charset="0"/>
              </a:rPr>
              <a:t>Республіка</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фактично</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перебувала</a:t>
            </a:r>
            <a:r>
              <a:rPr lang="ru-RU" sz="2200" b="0" dirty="0" smtClean="0">
                <a:solidFill>
                  <a:schemeClr val="tx1"/>
                </a:solidFill>
                <a:latin typeface="Times New Roman" pitchFamily="18" charset="0"/>
                <a:cs typeface="Times New Roman" pitchFamily="18" charset="0"/>
              </a:rPr>
              <a:t> в </a:t>
            </a:r>
            <a:r>
              <a:rPr lang="ru-RU" sz="2200" b="0" dirty="0" err="1" smtClean="0">
                <a:solidFill>
                  <a:schemeClr val="tx1"/>
                </a:solidFill>
                <a:latin typeface="Times New Roman" pitchFamily="18" charset="0"/>
                <a:cs typeface="Times New Roman" pitchFamily="18" charset="0"/>
              </a:rPr>
              <a:t>стані</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війни</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з</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більшовицькою</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Росією</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Захопивши</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Харків</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більшовицькі</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війська</a:t>
            </a:r>
            <a:r>
              <a:rPr lang="ru-RU" sz="2200" b="0" dirty="0" smtClean="0">
                <a:solidFill>
                  <a:schemeClr val="tx1"/>
                </a:solidFill>
                <a:latin typeface="Times New Roman" pitchFamily="18" charset="0"/>
                <a:cs typeface="Times New Roman" pitchFamily="18" charset="0"/>
              </a:rPr>
              <a:t> в </a:t>
            </a:r>
            <a:r>
              <a:rPr lang="ru-RU" sz="2200" b="0" dirty="0" err="1" smtClean="0">
                <a:solidFill>
                  <a:schemeClr val="tx1"/>
                </a:solidFill>
                <a:latin typeface="Times New Roman" pitchFamily="18" charset="0"/>
                <a:cs typeface="Times New Roman" pitchFamily="18" charset="0"/>
              </a:rPr>
              <a:t>середині</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грудня</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оволоділи</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важливими</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залізничними</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вуздами</a:t>
            </a:r>
            <a:r>
              <a:rPr lang="ru-RU" sz="2200" b="0" dirty="0" smtClean="0">
                <a:solidFill>
                  <a:schemeClr val="tx1"/>
                </a:solidFill>
                <a:latin typeface="Times New Roman" pitchFamily="18" charset="0"/>
                <a:cs typeface="Times New Roman" pitchFamily="18" charset="0"/>
              </a:rPr>
              <a:t> - Лозовою, Павлоградом, </a:t>
            </a:r>
            <a:r>
              <a:rPr lang="ru-RU" sz="2200" b="0" dirty="0" err="1" smtClean="0">
                <a:solidFill>
                  <a:schemeClr val="tx1"/>
                </a:solidFill>
                <a:latin typeface="Times New Roman" pitchFamily="18" charset="0"/>
                <a:cs typeface="Times New Roman" pitchFamily="18" charset="0"/>
              </a:rPr>
              <a:t>Синельниковим</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що</a:t>
            </a:r>
            <a:r>
              <a:rPr lang="ru-RU" sz="2200" b="0" dirty="0" smtClean="0">
                <a:solidFill>
                  <a:schemeClr val="tx1"/>
                </a:solidFill>
                <a:latin typeface="Times New Roman" pitchFamily="18" charset="0"/>
                <a:cs typeface="Times New Roman" pitchFamily="18" charset="0"/>
              </a:rPr>
              <a:t> дало </a:t>
            </a:r>
            <a:r>
              <a:rPr lang="ru-RU" sz="2200" b="0" dirty="0" err="1" smtClean="0">
                <a:solidFill>
                  <a:schemeClr val="tx1"/>
                </a:solidFill>
                <a:latin typeface="Times New Roman" pitchFamily="18" charset="0"/>
                <a:cs typeface="Times New Roman" pitchFamily="18" charset="0"/>
              </a:rPr>
              <a:t>змогу</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блокувати</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калединські</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війська</a:t>
            </a:r>
            <a:r>
              <a:rPr lang="ru-RU" sz="2200" b="0" dirty="0" smtClean="0">
                <a:solidFill>
                  <a:schemeClr val="tx1"/>
                </a:solidFill>
                <a:latin typeface="Times New Roman" pitchFamily="18" charset="0"/>
                <a:cs typeface="Times New Roman" pitchFamily="18" charset="0"/>
              </a:rPr>
              <a:t> на Дону </a:t>
            </a:r>
            <a:r>
              <a:rPr lang="ru-RU" sz="2200" b="0" dirty="0" err="1" smtClean="0">
                <a:solidFill>
                  <a:schemeClr val="tx1"/>
                </a:solidFill>
                <a:latin typeface="Times New Roman" pitchFamily="18" charset="0"/>
                <a:cs typeface="Times New Roman" pitchFamily="18" charset="0"/>
              </a:rPr>
              <a:t>і</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Донбасі</a:t>
            </a:r>
            <a:r>
              <a:rPr lang="ru-RU" sz="2200" b="0" dirty="0" smtClean="0">
                <a:solidFill>
                  <a:schemeClr val="tx1"/>
                </a:solidFill>
                <a:latin typeface="Times New Roman" pitchFamily="18" charset="0"/>
                <a:cs typeface="Times New Roman" pitchFamily="18" charset="0"/>
              </a:rPr>
              <a:t> та </a:t>
            </a:r>
            <a:r>
              <a:rPr lang="ru-RU" sz="2200" b="0" dirty="0" err="1" smtClean="0">
                <a:solidFill>
                  <a:schemeClr val="tx1"/>
                </a:solidFill>
                <a:latin typeface="Times New Roman" pitchFamily="18" charset="0"/>
                <a:cs typeface="Times New Roman" pitchFamily="18" charset="0"/>
              </a:rPr>
              <a:t>створити</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вигідний</a:t>
            </a:r>
            <a:r>
              <a:rPr lang="ru-RU" sz="2200" b="0" dirty="0" smtClean="0">
                <a:solidFill>
                  <a:schemeClr val="tx1"/>
                </a:solidFill>
                <a:latin typeface="Times New Roman" pitchFamily="18" charset="0"/>
                <a:cs typeface="Times New Roman" pitchFamily="18" charset="0"/>
              </a:rPr>
              <a:t> плацдарм для </a:t>
            </a:r>
            <a:r>
              <a:rPr lang="ru-RU" sz="2200" b="0" dirty="0" err="1" smtClean="0">
                <a:solidFill>
                  <a:schemeClr val="tx1"/>
                </a:solidFill>
                <a:latin typeface="Times New Roman" pitchFamily="18" charset="0"/>
                <a:cs typeface="Times New Roman" pitchFamily="18" charset="0"/>
              </a:rPr>
              <a:t>вирішальних</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боїв</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з</a:t>
            </a:r>
            <a:r>
              <a:rPr lang="ru-RU" sz="2200" b="0" dirty="0" smtClean="0">
                <a:solidFill>
                  <a:schemeClr val="tx1"/>
                </a:solidFill>
                <a:latin typeface="Times New Roman" pitchFamily="18" charset="0"/>
                <a:cs typeface="Times New Roman" pitchFamily="18" charset="0"/>
              </a:rPr>
              <a:t> УНР.</a:t>
            </a:r>
            <a:br>
              <a:rPr lang="ru-RU" sz="2200" b="0" dirty="0" smtClean="0">
                <a:solidFill>
                  <a:schemeClr val="tx1"/>
                </a:solidFill>
                <a:latin typeface="Times New Roman" pitchFamily="18" charset="0"/>
                <a:cs typeface="Times New Roman" pitchFamily="18" charset="0"/>
              </a:rPr>
            </a:br>
            <a:r>
              <a:rPr lang="ru-RU" sz="2200" b="0" dirty="0" smtClean="0">
                <a:solidFill>
                  <a:schemeClr val="tx1"/>
                </a:solidFill>
                <a:latin typeface="Times New Roman" pitchFamily="18" charset="0"/>
                <a:cs typeface="Times New Roman" pitchFamily="18" charset="0"/>
              </a:rPr>
              <a:t>У </a:t>
            </a:r>
            <a:r>
              <a:rPr lang="ru-RU" sz="2200" b="0" dirty="0" err="1" smtClean="0">
                <a:solidFill>
                  <a:schemeClr val="tx1"/>
                </a:solidFill>
                <a:latin typeface="Times New Roman" pitchFamily="18" charset="0"/>
                <a:cs typeface="Times New Roman" pitchFamily="18" charset="0"/>
              </a:rPr>
              <a:t>Києві</a:t>
            </a:r>
            <a:r>
              <a:rPr lang="ru-RU" sz="2200" b="0" dirty="0" smtClean="0">
                <a:solidFill>
                  <a:schemeClr val="tx1"/>
                </a:solidFill>
                <a:latin typeface="Times New Roman" pitchFamily="18" charset="0"/>
                <a:cs typeface="Times New Roman" pitchFamily="18" charset="0"/>
              </a:rPr>
              <a:t> 15 </a:t>
            </a:r>
            <a:r>
              <a:rPr lang="ru-RU" sz="2200" b="0" dirty="0" err="1" smtClean="0">
                <a:solidFill>
                  <a:schemeClr val="tx1"/>
                </a:solidFill>
                <a:latin typeface="Times New Roman" pitchFamily="18" charset="0"/>
                <a:cs typeface="Times New Roman" pitchFamily="18" charset="0"/>
              </a:rPr>
              <a:t>грудня</a:t>
            </a:r>
            <a:r>
              <a:rPr lang="ru-RU" sz="2200" b="0" dirty="0" smtClean="0">
                <a:solidFill>
                  <a:schemeClr val="tx1"/>
                </a:solidFill>
                <a:latin typeface="Times New Roman" pitchFamily="18" charset="0"/>
                <a:cs typeface="Times New Roman" pitchFamily="18" charset="0"/>
              </a:rPr>
              <a:t> 1917 р. </a:t>
            </a:r>
            <a:r>
              <a:rPr lang="ru-RU" sz="2200" b="0" dirty="0" err="1" smtClean="0">
                <a:solidFill>
                  <a:schemeClr val="tx1"/>
                </a:solidFill>
                <a:latin typeface="Times New Roman" pitchFamily="18" charset="0"/>
                <a:cs typeface="Times New Roman" pitchFamily="18" charset="0"/>
              </a:rPr>
              <a:t>було</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утворено</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Особливий</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комітет</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з</a:t>
            </a:r>
            <a:r>
              <a:rPr lang="ru-RU" sz="2200" b="0" dirty="0" smtClean="0">
                <a:solidFill>
                  <a:schemeClr val="tx1"/>
                </a:solidFill>
                <a:latin typeface="Times New Roman" pitchFamily="18" charset="0"/>
                <a:cs typeface="Times New Roman" pitchFamily="18" charset="0"/>
              </a:rPr>
              <a:t> оборони </a:t>
            </a:r>
            <a:r>
              <a:rPr lang="ru-RU" sz="2200" b="0" dirty="0" err="1" smtClean="0">
                <a:solidFill>
                  <a:schemeClr val="tx1"/>
                </a:solidFill>
                <a:latin typeface="Times New Roman" pitchFamily="18" charset="0"/>
                <a:cs typeface="Times New Roman" pitchFamily="18" charset="0"/>
              </a:rPr>
              <a:t>України</a:t>
            </a:r>
            <a:r>
              <a:rPr lang="ru-RU" sz="2200" b="0" dirty="0" smtClean="0">
                <a:solidFill>
                  <a:schemeClr val="tx1"/>
                </a:solidFill>
                <a:latin typeface="Times New Roman" pitchFamily="18" charset="0"/>
                <a:cs typeface="Times New Roman" pitchFamily="18" charset="0"/>
              </a:rPr>
              <a:t>. 26 </a:t>
            </a:r>
            <a:r>
              <a:rPr lang="ru-RU" sz="2200" b="0" dirty="0" err="1" smtClean="0">
                <a:solidFill>
                  <a:schemeClr val="tx1"/>
                </a:solidFill>
                <a:latin typeface="Times New Roman" pitchFamily="18" charset="0"/>
                <a:cs typeface="Times New Roman" pitchFamily="18" charset="0"/>
              </a:rPr>
              <a:t>грудня</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Генеральний</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секретаріат</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прийняв</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рішення</a:t>
            </a:r>
            <a:r>
              <a:rPr lang="ru-RU" sz="2200" b="0" dirty="0" smtClean="0">
                <a:solidFill>
                  <a:schemeClr val="tx1"/>
                </a:solidFill>
                <a:latin typeface="Times New Roman" pitchFamily="18" charset="0"/>
                <a:cs typeface="Times New Roman" pitchFamily="18" charset="0"/>
              </a:rPr>
              <a:t> про </a:t>
            </a:r>
            <a:r>
              <a:rPr lang="ru-RU" sz="2200" b="0" dirty="0" err="1" smtClean="0">
                <a:solidFill>
                  <a:schemeClr val="tx1"/>
                </a:solidFill>
                <a:latin typeface="Times New Roman" pitchFamily="18" charset="0"/>
                <a:cs typeface="Times New Roman" pitchFamily="18" charset="0"/>
              </a:rPr>
              <a:t>створення</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армії</a:t>
            </a:r>
            <a:r>
              <a:rPr lang="ru-RU" sz="2200" b="0" dirty="0" smtClean="0">
                <a:solidFill>
                  <a:schemeClr val="tx1"/>
                </a:solidFill>
                <a:latin typeface="Times New Roman" pitchFamily="18" charset="0"/>
                <a:cs typeface="Times New Roman" pitchFamily="18" charset="0"/>
              </a:rPr>
              <a:t> УНР на засадах </a:t>
            </a:r>
            <a:r>
              <a:rPr lang="ru-RU" sz="2200" b="0" dirty="0" err="1" smtClean="0">
                <a:solidFill>
                  <a:schemeClr val="tx1"/>
                </a:solidFill>
                <a:latin typeface="Times New Roman" pitchFamily="18" charset="0"/>
                <a:cs typeface="Times New Roman" pitchFamily="18" charset="0"/>
              </a:rPr>
              <a:t>добровільності</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й</a:t>
            </a:r>
            <a:r>
              <a:rPr lang="ru-RU" sz="2200" b="0" dirty="0" smtClean="0">
                <a:solidFill>
                  <a:schemeClr val="tx1"/>
                </a:solidFill>
                <a:latin typeface="Times New Roman" pitchFamily="18" charset="0"/>
                <a:cs typeface="Times New Roman" pitchFamily="18" charset="0"/>
              </a:rPr>
              <a:t> оплати. </a:t>
            </a:r>
            <a:r>
              <a:rPr lang="ru-RU" sz="2200" b="0" dirty="0" err="1" smtClean="0">
                <a:solidFill>
                  <a:schemeClr val="tx1"/>
                </a:solidFill>
                <a:latin typeface="Times New Roman" pitchFamily="18" charset="0"/>
                <a:cs typeface="Times New Roman" pitchFamily="18" charset="0"/>
              </a:rPr>
              <a:t>Основну</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ударну</a:t>
            </a:r>
            <a:r>
              <a:rPr lang="ru-RU" sz="2200" b="0" dirty="0" smtClean="0">
                <a:solidFill>
                  <a:schemeClr val="tx1"/>
                </a:solidFill>
                <a:latin typeface="Times New Roman" pitchFamily="18" charset="0"/>
                <a:cs typeface="Times New Roman" pitchFamily="18" charset="0"/>
              </a:rPr>
              <a:t> силу </a:t>
            </a:r>
            <a:r>
              <a:rPr lang="ru-RU" sz="2200" b="0" dirty="0" err="1" smtClean="0">
                <a:solidFill>
                  <a:schemeClr val="tx1"/>
                </a:solidFill>
                <a:latin typeface="Times New Roman" pitchFamily="18" charset="0"/>
                <a:cs typeface="Times New Roman" pitchFamily="18" charset="0"/>
              </a:rPr>
              <a:t>більшовицьких</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збройних</a:t>
            </a:r>
            <a:r>
              <a:rPr lang="ru-RU" sz="2200" b="0" dirty="0" smtClean="0">
                <a:solidFill>
                  <a:schemeClr val="tx1"/>
                </a:solidFill>
                <a:latin typeface="Times New Roman" pitchFamily="18" charset="0"/>
                <a:cs typeface="Times New Roman" pitchFamily="18" charset="0"/>
              </a:rPr>
              <a:t> сил становили </a:t>
            </a:r>
            <a:r>
              <a:rPr lang="ru-RU" sz="2200" b="0" dirty="0" err="1" smtClean="0">
                <a:solidFill>
                  <a:schemeClr val="tx1"/>
                </a:solidFill>
                <a:latin typeface="Times New Roman" pitchFamily="18" charset="0"/>
                <a:cs typeface="Times New Roman" pitchFamily="18" charset="0"/>
              </a:rPr>
              <a:t>частини</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регулярної</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російської</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армії</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що</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перейшли</a:t>
            </a:r>
            <a:r>
              <a:rPr lang="ru-RU" sz="2200" b="0" dirty="0" smtClean="0">
                <a:solidFill>
                  <a:schemeClr val="tx1"/>
                </a:solidFill>
                <a:latin typeface="Times New Roman" pitchFamily="18" charset="0"/>
                <a:cs typeface="Times New Roman" pitchFamily="18" charset="0"/>
              </a:rPr>
              <a:t> на </a:t>
            </a:r>
            <a:r>
              <a:rPr lang="ru-RU" sz="2200" b="0" dirty="0" err="1" smtClean="0">
                <a:solidFill>
                  <a:schemeClr val="tx1"/>
                </a:solidFill>
                <a:latin typeface="Times New Roman" pitchFamily="18" charset="0"/>
                <a:cs typeface="Times New Roman" pitchFamily="18" charset="0"/>
              </a:rPr>
              <a:t>бік</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більшовиків</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підрозділи</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моряків</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і</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червоногвардійці</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промислових</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центрів</a:t>
            </a:r>
            <a:r>
              <a:rPr lang="ru-RU" sz="2200" b="0" dirty="0" smtClean="0">
                <a:solidFill>
                  <a:schemeClr val="tx1"/>
                </a:solidFill>
                <a:latin typeface="Times New Roman" pitchFamily="18" charset="0"/>
                <a:cs typeface="Times New Roman" pitchFamily="18" charset="0"/>
              </a:rPr>
              <a:t> </a:t>
            </a:r>
            <a:r>
              <a:rPr lang="ru-RU" sz="2200" b="0" dirty="0" err="1" smtClean="0">
                <a:solidFill>
                  <a:schemeClr val="tx1"/>
                </a:solidFill>
                <a:latin typeface="Times New Roman" pitchFamily="18" charset="0"/>
                <a:cs typeface="Times New Roman" pitchFamily="18" charset="0"/>
              </a:rPr>
              <a:t>України</a:t>
            </a:r>
            <a:r>
              <a:rPr lang="ru-RU" sz="2200" b="0" dirty="0" smtClean="0">
                <a:solidFill>
                  <a:schemeClr val="tx1"/>
                </a:solidFill>
                <a:latin typeface="Times New Roman" pitchFamily="18" charset="0"/>
                <a:cs typeface="Times New Roman" pitchFamily="18" charset="0"/>
              </a:rPr>
              <a:t> та </a:t>
            </a:r>
            <a:r>
              <a:rPr lang="ru-RU" sz="2200" b="0" dirty="0" err="1" smtClean="0">
                <a:solidFill>
                  <a:schemeClr val="tx1"/>
                </a:solidFill>
                <a:latin typeface="Times New Roman" pitchFamily="18" charset="0"/>
                <a:cs typeface="Times New Roman" pitchFamily="18" charset="0"/>
              </a:rPr>
              <a:t>Росії</a:t>
            </a:r>
            <a:r>
              <a:rPr lang="ru-RU" sz="2200" b="0" dirty="0" smtClean="0">
                <a:solidFill>
                  <a:schemeClr val="tx1"/>
                </a:solidFill>
                <a:latin typeface="Times New Roman" pitchFamily="18" charset="0"/>
                <a:cs typeface="Times New Roman" pitchFamily="18" charset="0"/>
              </a:rPr>
              <a:t>.</a:t>
            </a:r>
            <a:r>
              <a:rPr lang="ru-RU" b="0" dirty="0" smtClean="0">
                <a:solidFill>
                  <a:schemeClr val="tx1"/>
                </a:solidFill>
              </a:rPr>
              <a:t/>
            </a:r>
            <a:br>
              <a:rPr lang="ru-RU" b="0" dirty="0" smtClean="0">
                <a:solidFill>
                  <a:schemeClr val="tx1"/>
                </a:solidFill>
              </a:rPr>
            </a:br>
            <a:endParaRPr lang="ru-RU" b="0" dirty="0">
              <a:solidFill>
                <a:schemeClr val="tx1"/>
              </a:solidFill>
            </a:endParaRPr>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6" name="Picture 4" descr="F:\Новая папка (5)\Історія\FmiY1JMcnXs.jpg"/>
          <p:cNvPicPr>
            <a:picLocks noChangeAspect="1" noChangeArrowheads="1"/>
          </p:cNvPicPr>
          <p:nvPr/>
        </p:nvPicPr>
        <p:blipFill>
          <a:blip r:embed="rId2" cstate="print"/>
          <a:srcRect/>
          <a:stretch>
            <a:fillRect/>
          </a:stretch>
        </p:blipFill>
        <p:spPr bwMode="auto">
          <a:xfrm>
            <a:off x="6804248" y="4077073"/>
            <a:ext cx="2339752" cy="1584176"/>
          </a:xfrm>
          <a:prstGeom prst="round2DiagRect">
            <a:avLst/>
          </a:prstGeom>
          <a:noFill/>
        </p:spPr>
      </p:pic>
      <p:pic>
        <p:nvPicPr>
          <p:cNvPr id="3074" name="Picture 2" descr="F:\Новая папка (5)\Історія\fhIsKl6bMtg.jpg"/>
          <p:cNvPicPr>
            <a:picLocks noChangeAspect="1" noChangeArrowheads="1"/>
          </p:cNvPicPr>
          <p:nvPr/>
        </p:nvPicPr>
        <p:blipFill>
          <a:blip r:embed="rId3" cstate="print"/>
          <a:srcRect/>
          <a:stretch>
            <a:fillRect/>
          </a:stretch>
        </p:blipFill>
        <p:spPr bwMode="auto">
          <a:xfrm>
            <a:off x="6804248" y="0"/>
            <a:ext cx="2339752" cy="2132856"/>
          </a:xfrm>
          <a:prstGeom prst="round2DiagRect">
            <a:avLst/>
          </a:prstGeom>
          <a:noFill/>
        </p:spPr>
      </p:pic>
      <p:pic>
        <p:nvPicPr>
          <p:cNvPr id="3075" name="Picture 3" descr="F:\Новая папка (5)\Історія\80XX2md-cZk.jpg"/>
          <p:cNvPicPr>
            <a:picLocks noChangeAspect="1" noChangeArrowheads="1"/>
          </p:cNvPicPr>
          <p:nvPr/>
        </p:nvPicPr>
        <p:blipFill>
          <a:blip r:embed="rId4" cstate="print"/>
          <a:srcRect/>
          <a:stretch>
            <a:fillRect/>
          </a:stretch>
        </p:blipFill>
        <p:spPr bwMode="auto">
          <a:xfrm>
            <a:off x="6804248" y="2132856"/>
            <a:ext cx="2339752" cy="1944216"/>
          </a:xfrm>
          <a:prstGeom prst="round2DiagRect">
            <a:avLst/>
          </a:prstGeom>
          <a:noFill/>
        </p:spPr>
      </p:pic>
      <p:sp>
        <p:nvSpPr>
          <p:cNvPr id="2" name="Заголовок 1"/>
          <p:cNvSpPr>
            <a:spLocks noGrp="1"/>
          </p:cNvSpPr>
          <p:nvPr>
            <p:ph type="title"/>
          </p:nvPr>
        </p:nvSpPr>
        <p:spPr>
          <a:xfrm>
            <a:off x="0" y="386408"/>
            <a:ext cx="7272808" cy="6471592"/>
          </a:xfrm>
        </p:spPr>
        <p:txBody>
          <a:bodyPr>
            <a:normAutofit fontScale="90000"/>
          </a:bodyPr>
          <a:lstStyle/>
          <a:p>
            <a:r>
              <a:rPr lang="ru-RU" sz="2200" dirty="0" err="1" smtClean="0">
                <a:solidFill>
                  <a:schemeClr val="tx1"/>
                </a:solidFill>
                <a:latin typeface="Times New Roman" pitchFamily="18" charset="0"/>
                <a:cs typeface="Times New Roman" pitchFamily="18" charset="0"/>
              </a:rPr>
              <a:t>Вирішальні</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події</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розпочалися</a:t>
            </a:r>
            <a:r>
              <a:rPr lang="ru-RU" sz="2200" dirty="0" smtClean="0">
                <a:solidFill>
                  <a:schemeClr val="tx1"/>
                </a:solidFill>
                <a:latin typeface="Times New Roman" pitchFamily="18" charset="0"/>
                <a:cs typeface="Times New Roman" pitchFamily="18" charset="0"/>
              </a:rPr>
              <a:t> 25 </a:t>
            </a:r>
            <a:r>
              <a:rPr lang="ru-RU" sz="2200" dirty="0" err="1" smtClean="0">
                <a:solidFill>
                  <a:schemeClr val="tx1"/>
                </a:solidFill>
                <a:latin typeface="Times New Roman" pitchFamily="18" charset="0"/>
                <a:cs typeface="Times New Roman" pitchFamily="18" charset="0"/>
              </a:rPr>
              <a:t>грудня</a:t>
            </a:r>
            <a:r>
              <a:rPr lang="ru-RU" sz="2200" dirty="0" smtClean="0">
                <a:solidFill>
                  <a:schemeClr val="tx1"/>
                </a:solidFill>
                <a:latin typeface="Times New Roman" pitchFamily="18" charset="0"/>
                <a:cs typeface="Times New Roman" pitchFamily="18" charset="0"/>
              </a:rPr>
              <a:t> І917р., коли В. </a:t>
            </a:r>
            <a:r>
              <a:rPr lang="ru-RU" sz="2200" dirty="0" err="1" smtClean="0">
                <a:solidFill>
                  <a:schemeClr val="tx1"/>
                </a:solidFill>
                <a:latin typeface="Times New Roman" pitchFamily="18" charset="0"/>
                <a:cs typeface="Times New Roman" pitchFamily="18" charset="0"/>
              </a:rPr>
              <a:t>Антонов-Овсієнко</a:t>
            </a:r>
            <a:r>
              <a:rPr lang="ru-RU" sz="2200" dirty="0" smtClean="0">
                <a:solidFill>
                  <a:schemeClr val="tx1"/>
                </a:solidFill>
                <a:latin typeface="Times New Roman" pitchFamily="18" charset="0"/>
                <a:cs typeface="Times New Roman" pitchFamily="18" charset="0"/>
              </a:rPr>
              <a:t> (один </a:t>
            </a:r>
            <a:r>
              <a:rPr lang="ru-RU" sz="2200" dirty="0" err="1" smtClean="0">
                <a:solidFill>
                  <a:schemeClr val="tx1"/>
                </a:solidFill>
                <a:latin typeface="Times New Roman" pitchFamily="18" charset="0"/>
                <a:cs typeface="Times New Roman" pitchFamily="18" charset="0"/>
              </a:rPr>
              <a:t>із</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керівників</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радянського</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харківського</a:t>
            </a:r>
            <a:r>
              <a:rPr lang="ru-RU" sz="2200" dirty="0" smtClean="0">
                <a:solidFill>
                  <a:schemeClr val="tx1"/>
                </a:solidFill>
                <a:latin typeface="Times New Roman" pitchFamily="18" charset="0"/>
                <a:cs typeface="Times New Roman" pitchFamily="18" charset="0"/>
              </a:rPr>
              <a:t> центру) видав наказ 30-тисячному </a:t>
            </a:r>
            <a:r>
              <a:rPr lang="ru-RU" sz="2200" dirty="0" err="1" smtClean="0">
                <a:solidFill>
                  <a:schemeClr val="tx1"/>
                </a:solidFill>
                <a:latin typeface="Times New Roman" pitchFamily="18" charset="0"/>
                <a:cs typeface="Times New Roman" pitchFamily="18" charset="0"/>
              </a:rPr>
              <a:t>радянському</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війську</a:t>
            </a:r>
            <a:r>
              <a:rPr lang="ru-RU" sz="2200" dirty="0" smtClean="0">
                <a:solidFill>
                  <a:schemeClr val="tx1"/>
                </a:solidFill>
                <a:latin typeface="Times New Roman" pitchFamily="18" charset="0"/>
                <a:cs typeface="Times New Roman" pitchFamily="18" charset="0"/>
              </a:rPr>
              <a:t> про </a:t>
            </a:r>
            <a:r>
              <a:rPr lang="ru-RU" sz="2200" dirty="0" err="1" smtClean="0">
                <a:solidFill>
                  <a:schemeClr val="tx1"/>
                </a:solidFill>
                <a:latin typeface="Times New Roman" pitchFamily="18" charset="0"/>
                <a:cs typeface="Times New Roman" pitchFamily="18" charset="0"/>
              </a:rPr>
              <a:t>наступ</a:t>
            </a:r>
            <a:r>
              <a:rPr lang="ru-RU" sz="2200" dirty="0" smtClean="0">
                <a:solidFill>
                  <a:schemeClr val="tx1"/>
                </a:solidFill>
                <a:latin typeface="Times New Roman" pitchFamily="18" charset="0"/>
                <a:cs typeface="Times New Roman" pitchFamily="18" charset="0"/>
              </a:rPr>
              <a:t> на УНР. </a:t>
            </a:r>
            <a:r>
              <a:rPr lang="ru-RU" sz="2200" dirty="0" err="1" smtClean="0">
                <a:solidFill>
                  <a:schemeClr val="tx1"/>
                </a:solidFill>
                <a:latin typeface="Times New Roman" pitchFamily="18" charset="0"/>
                <a:cs typeface="Times New Roman" pitchFamily="18" charset="0"/>
              </a:rPr>
              <a:t>Просуваючись</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прискореними</a:t>
            </a:r>
            <a:r>
              <a:rPr lang="ru-RU" sz="2200" dirty="0" smtClean="0">
                <a:solidFill>
                  <a:schemeClr val="tx1"/>
                </a:solidFill>
                <a:latin typeface="Times New Roman" pitchFamily="18" charset="0"/>
                <a:cs typeface="Times New Roman" pitchFamily="18" charset="0"/>
              </a:rPr>
              <a:t> темпами, </a:t>
            </a:r>
            <a:r>
              <a:rPr lang="ru-RU" sz="2200" dirty="0" err="1" smtClean="0">
                <a:solidFill>
                  <a:schemeClr val="tx1"/>
                </a:solidFill>
                <a:latin typeface="Times New Roman" pitchFamily="18" charset="0"/>
                <a:cs typeface="Times New Roman" pitchFamily="18" charset="0"/>
              </a:rPr>
              <a:t>війська</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очолювані</a:t>
            </a:r>
            <a:r>
              <a:rPr lang="ru-RU" sz="2200" dirty="0" smtClean="0">
                <a:solidFill>
                  <a:schemeClr val="tx1"/>
                </a:solidFill>
                <a:latin typeface="Times New Roman" pitchFamily="18" charset="0"/>
                <a:cs typeface="Times New Roman" pitchFamily="18" charset="0"/>
              </a:rPr>
              <a:t> М. </a:t>
            </a:r>
            <a:r>
              <a:rPr lang="ru-RU" sz="2200" dirty="0" err="1" smtClean="0">
                <a:solidFill>
                  <a:schemeClr val="tx1"/>
                </a:solidFill>
                <a:latin typeface="Times New Roman" pitchFamily="18" charset="0"/>
                <a:cs typeface="Times New Roman" pitchFamily="18" charset="0"/>
              </a:rPr>
              <a:t>Муравйовим</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досить</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швидко</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оволоділи</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Олександрівськом</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Катеринославом</a:t>
            </a:r>
            <a:r>
              <a:rPr lang="ru-RU" sz="2200" dirty="0" smtClean="0">
                <a:solidFill>
                  <a:schemeClr val="tx1"/>
                </a:solidFill>
                <a:latin typeface="Times New Roman" pitchFamily="18" charset="0"/>
                <a:cs typeface="Times New Roman" pitchFamily="18" charset="0"/>
              </a:rPr>
              <a:t>, Полтавою, Лубнами та </a:t>
            </a:r>
            <a:r>
              <a:rPr lang="ru-RU" sz="2200" dirty="0" err="1" smtClean="0">
                <a:solidFill>
                  <a:schemeClr val="tx1"/>
                </a:solidFill>
                <a:latin typeface="Times New Roman" pitchFamily="18" charset="0"/>
                <a:cs typeface="Times New Roman" pitchFamily="18" charset="0"/>
              </a:rPr>
              <a:t>іншими</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містами</a:t>
            </a:r>
            <a:r>
              <a:rPr lang="ru-RU" sz="2200" dirty="0" smtClean="0">
                <a:solidFill>
                  <a:schemeClr val="tx1"/>
                </a:solidFill>
                <a:latin typeface="Times New Roman" pitchFamily="18" charset="0"/>
                <a:cs typeface="Times New Roman" pitchFamily="18" charset="0"/>
              </a:rPr>
              <a:t>; перед ними </a:t>
            </a:r>
            <a:r>
              <a:rPr lang="ru-RU" sz="2200" dirty="0" err="1" smtClean="0">
                <a:solidFill>
                  <a:schemeClr val="tx1"/>
                </a:solidFill>
                <a:latin typeface="Times New Roman" pitchFamily="18" charset="0"/>
                <a:cs typeface="Times New Roman" pitchFamily="18" charset="0"/>
              </a:rPr>
              <a:t>відкривався</a:t>
            </a:r>
            <a:r>
              <a:rPr lang="ru-RU" sz="2200" dirty="0" smtClean="0">
                <a:solidFill>
                  <a:schemeClr val="tx1"/>
                </a:solidFill>
                <a:latin typeface="Times New Roman" pitchFamily="18" charset="0"/>
                <a:cs typeface="Times New Roman" pitchFamily="18" charset="0"/>
              </a:rPr>
              <a:t> шлях на </a:t>
            </a:r>
            <a:r>
              <a:rPr lang="ru-RU" sz="2200" dirty="0" err="1" smtClean="0">
                <a:solidFill>
                  <a:schemeClr val="tx1"/>
                </a:solidFill>
                <a:latin typeface="Times New Roman" pitchFamily="18" charset="0"/>
                <a:cs typeface="Times New Roman" pitchFamily="18" charset="0"/>
              </a:rPr>
              <a:t>Київ</a:t>
            </a:r>
            <a:r>
              <a:rPr lang="ru-RU" sz="2200" dirty="0" smtClean="0">
                <a:solidFill>
                  <a:schemeClr val="tx1"/>
                </a:solidFill>
                <a:latin typeface="Times New Roman" pitchFamily="18" charset="0"/>
                <a:cs typeface="Times New Roman" pitchFamily="18" charset="0"/>
              </a:rPr>
              <a:t>. За </a:t>
            </a:r>
            <a:r>
              <a:rPr lang="ru-RU" sz="2200" dirty="0" err="1" smtClean="0">
                <a:solidFill>
                  <a:schemeClr val="tx1"/>
                </a:solidFill>
                <a:latin typeface="Times New Roman" pitchFamily="18" charset="0"/>
                <a:cs typeface="Times New Roman" pitchFamily="18" charset="0"/>
              </a:rPr>
              <a:t>цих</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обставин</a:t>
            </a:r>
            <a:r>
              <a:rPr lang="ru-RU" sz="2200" dirty="0" smtClean="0">
                <a:solidFill>
                  <a:schemeClr val="tx1"/>
                </a:solidFill>
                <a:latin typeface="Times New Roman" pitchFamily="18" charset="0"/>
                <a:cs typeface="Times New Roman" pitchFamily="18" charset="0"/>
              </a:rPr>
              <a:t> для УЦР </a:t>
            </a:r>
            <a:r>
              <a:rPr lang="ru-RU" sz="2200" dirty="0" err="1" smtClean="0">
                <a:solidFill>
                  <a:schemeClr val="tx1"/>
                </a:solidFill>
                <a:latin typeface="Times New Roman" pitchFamily="18" charset="0"/>
                <a:cs typeface="Times New Roman" pitchFamily="18" charset="0"/>
              </a:rPr>
              <a:t>головними</a:t>
            </a:r>
            <a:r>
              <a:rPr lang="ru-RU" sz="2200" dirty="0" smtClean="0">
                <a:solidFill>
                  <a:schemeClr val="tx1"/>
                </a:solidFill>
                <a:latin typeface="Times New Roman" pitchFamily="18" charset="0"/>
                <a:cs typeface="Times New Roman" pitchFamily="18" charset="0"/>
              </a:rPr>
              <a:t> стали три </a:t>
            </a:r>
            <a:r>
              <a:rPr lang="ru-RU" sz="2200" dirty="0" err="1" smtClean="0">
                <a:solidFill>
                  <a:schemeClr val="tx1"/>
                </a:solidFill>
                <a:latin typeface="Times New Roman" pitchFamily="18" charset="0"/>
                <a:cs typeface="Times New Roman" pitchFamily="18" charset="0"/>
              </a:rPr>
              <a:t>завдання</a:t>
            </a:r>
            <a:r>
              <a:rPr lang="ru-RU" sz="2200" dirty="0" smtClean="0">
                <a:solidFill>
                  <a:schemeClr val="tx1"/>
                </a:solidFill>
                <a:latin typeface="Times New Roman" pitchFamily="18" charset="0"/>
                <a:cs typeface="Times New Roman" pitchFamily="18" charset="0"/>
              </a:rPr>
              <a:t>: </a:t>
            </a:r>
            <a:br>
              <a:rPr lang="ru-RU" sz="2200" dirty="0" smtClean="0">
                <a:solidFill>
                  <a:schemeClr val="tx1"/>
                </a:solidFill>
                <a:latin typeface="Times New Roman" pitchFamily="18" charset="0"/>
                <a:cs typeface="Times New Roman" pitchFamily="18" charset="0"/>
              </a:rPr>
            </a:b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мобілізувати</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й</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організувати</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український</a:t>
            </a:r>
            <a:r>
              <a:rPr lang="ru-RU" sz="2200" dirty="0" smtClean="0">
                <a:solidFill>
                  <a:schemeClr val="tx1"/>
                </a:solidFill>
                <a:latin typeface="Times New Roman" pitchFamily="18" charset="0"/>
                <a:cs typeface="Times New Roman" pitchFamily="18" charset="0"/>
              </a:rPr>
              <a:t> народ для </a:t>
            </a:r>
            <a:r>
              <a:rPr lang="ru-RU" sz="2200" dirty="0" err="1" smtClean="0">
                <a:solidFill>
                  <a:schemeClr val="tx1"/>
                </a:solidFill>
                <a:latin typeface="Times New Roman" pitchFamily="18" charset="0"/>
                <a:cs typeface="Times New Roman" pitchFamily="18" charset="0"/>
              </a:rPr>
              <a:t>відсічі</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агресора</a:t>
            </a:r>
            <a:r>
              <a:rPr lang="ru-RU" sz="2200" dirty="0" smtClean="0">
                <a:solidFill>
                  <a:schemeClr val="tx1"/>
                </a:solidFill>
                <a:latin typeface="Times New Roman" pitchFamily="18" charset="0"/>
                <a:cs typeface="Times New Roman" pitchFamily="18" charset="0"/>
              </a:rPr>
              <a:t>;</a:t>
            </a:r>
            <a:br>
              <a:rPr lang="ru-RU" sz="2200" dirty="0" smtClean="0">
                <a:solidFill>
                  <a:schemeClr val="tx1"/>
                </a:solidFill>
                <a:latin typeface="Times New Roman" pitchFamily="18" charset="0"/>
                <a:cs typeface="Times New Roman" pitchFamily="18" charset="0"/>
              </a:rPr>
            </a:br>
            <a:r>
              <a:rPr lang="ru-RU" sz="2200" dirty="0" smtClean="0">
                <a:solidFill>
                  <a:schemeClr val="tx1"/>
                </a:solidFill>
                <a:latin typeface="Times New Roman" pitchFamily="18" charset="0"/>
                <a:cs typeface="Times New Roman" pitchFamily="18" charset="0"/>
              </a:rPr>
              <a:t>- формально </a:t>
            </a:r>
            <a:r>
              <a:rPr lang="ru-RU" sz="2200" dirty="0" err="1" smtClean="0">
                <a:solidFill>
                  <a:schemeClr val="tx1"/>
                </a:solidFill>
                <a:latin typeface="Times New Roman" pitchFamily="18" charset="0"/>
                <a:cs typeface="Times New Roman" pitchFamily="18" charset="0"/>
              </a:rPr>
              <a:t>відмежуватися</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від</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більшовицького</a:t>
            </a:r>
            <a:r>
              <a:rPr lang="ru-RU" sz="2200" dirty="0" smtClean="0">
                <a:solidFill>
                  <a:schemeClr val="tx1"/>
                </a:solidFill>
                <a:latin typeface="Times New Roman" pitchFamily="18" charset="0"/>
                <a:cs typeface="Times New Roman" pitchFamily="18" charset="0"/>
              </a:rPr>
              <a:t> режиму;</a:t>
            </a:r>
            <a:br>
              <a:rPr lang="ru-RU" sz="2200" dirty="0" smtClean="0">
                <a:solidFill>
                  <a:schemeClr val="tx1"/>
                </a:solidFill>
                <a:latin typeface="Times New Roman" pitchFamily="18" charset="0"/>
                <a:cs typeface="Times New Roman" pitchFamily="18" charset="0"/>
              </a:rPr>
            </a:b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створити</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умови</a:t>
            </a:r>
            <a:r>
              <a:rPr lang="ru-RU" sz="2200" dirty="0" smtClean="0">
                <a:solidFill>
                  <a:schemeClr val="tx1"/>
                </a:solidFill>
                <a:latin typeface="Times New Roman" pitchFamily="18" charset="0"/>
                <a:cs typeface="Times New Roman" pitchFamily="18" charset="0"/>
              </a:rPr>
              <a:t> для </a:t>
            </a:r>
            <a:r>
              <a:rPr lang="ru-RU" sz="2200" dirty="0" err="1" smtClean="0">
                <a:solidFill>
                  <a:schemeClr val="tx1"/>
                </a:solidFill>
                <a:latin typeface="Times New Roman" pitchFamily="18" charset="0"/>
                <a:cs typeface="Times New Roman" pitchFamily="18" charset="0"/>
              </a:rPr>
              <a:t>самостійних</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переговорів</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з</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Німеччиною</a:t>
            </a:r>
            <a:r>
              <a:rPr lang="ru-RU" sz="2200" dirty="0" smtClean="0">
                <a:solidFill>
                  <a:schemeClr val="tx1"/>
                </a:solidFill>
                <a:latin typeface="Times New Roman" pitchFamily="18" charset="0"/>
                <a:cs typeface="Times New Roman" pitchFamily="18" charset="0"/>
              </a:rPr>
              <a:t> та </a:t>
            </a:r>
            <a:r>
              <a:rPr lang="ru-RU" sz="2200" dirty="0" err="1" smtClean="0">
                <a:solidFill>
                  <a:schemeClr val="tx1"/>
                </a:solidFill>
                <a:latin typeface="Times New Roman" pitchFamily="18" charset="0"/>
                <a:cs typeface="Times New Roman" pitchFamily="18" charset="0"/>
              </a:rPr>
              <a:t>її</a:t>
            </a:r>
            <a:r>
              <a:rPr lang="ru-RU" sz="2200" dirty="0" smtClean="0">
                <a:solidFill>
                  <a:schemeClr val="tx1"/>
                </a:solidFill>
                <a:latin typeface="Times New Roman" pitchFamily="18" charset="0"/>
                <a:cs typeface="Times New Roman" pitchFamily="18" charset="0"/>
              </a:rPr>
              <a:t> союзниками.</a:t>
            </a:r>
            <a:br>
              <a:rPr lang="ru-RU" sz="2200" dirty="0" smtClean="0">
                <a:solidFill>
                  <a:schemeClr val="tx1"/>
                </a:solidFill>
                <a:latin typeface="Times New Roman" pitchFamily="18" charset="0"/>
                <a:cs typeface="Times New Roman" pitchFamily="18" charset="0"/>
              </a:rPr>
            </a:br>
            <a:r>
              <a:rPr lang="ru-RU" sz="2200" dirty="0" err="1" smtClean="0">
                <a:solidFill>
                  <a:schemeClr val="tx1"/>
                </a:solidFill>
                <a:latin typeface="Times New Roman" pitchFamily="18" charset="0"/>
                <a:cs typeface="Times New Roman" pitchFamily="18" charset="0"/>
              </a:rPr>
              <a:t>Спробою</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реалізувати</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ці</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завдання</a:t>
            </a:r>
            <a:r>
              <a:rPr lang="ru-RU" sz="2200" dirty="0" smtClean="0">
                <a:solidFill>
                  <a:schemeClr val="tx1"/>
                </a:solidFill>
                <a:latin typeface="Times New Roman" pitchFamily="18" charset="0"/>
                <a:cs typeface="Times New Roman" pitchFamily="18" charset="0"/>
              </a:rPr>
              <a:t> став IV </a:t>
            </a:r>
            <a:r>
              <a:rPr lang="ru-RU" sz="2200" dirty="0" err="1" smtClean="0">
                <a:solidFill>
                  <a:schemeClr val="tx1"/>
                </a:solidFill>
                <a:latin typeface="Times New Roman" pitchFamily="18" charset="0"/>
                <a:cs typeface="Times New Roman" pitchFamily="18" charset="0"/>
              </a:rPr>
              <a:t>Універсал</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який</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було</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прийнято</a:t>
            </a:r>
            <a:r>
              <a:rPr lang="ru-RU" sz="2200" dirty="0" smtClean="0">
                <a:solidFill>
                  <a:schemeClr val="tx1"/>
                </a:solidFill>
                <a:latin typeface="Times New Roman" pitchFamily="18" charset="0"/>
                <a:cs typeface="Times New Roman" pitchFamily="18" charset="0"/>
              </a:rPr>
              <a:t> 11 </a:t>
            </a:r>
            <a:r>
              <a:rPr lang="ru-RU" sz="2200" dirty="0" err="1" smtClean="0">
                <a:solidFill>
                  <a:schemeClr val="tx1"/>
                </a:solidFill>
                <a:latin typeface="Times New Roman" pitchFamily="18" charset="0"/>
                <a:cs typeface="Times New Roman" pitchFamily="18" charset="0"/>
              </a:rPr>
              <a:t>січня</a:t>
            </a:r>
            <a:r>
              <a:rPr lang="ru-RU" sz="2200" dirty="0" smtClean="0">
                <a:solidFill>
                  <a:schemeClr val="tx1"/>
                </a:solidFill>
                <a:latin typeface="Times New Roman" pitchFamily="18" charset="0"/>
                <a:cs typeface="Times New Roman" pitchFamily="18" charset="0"/>
              </a:rPr>
              <a:t> 1918 р. </a:t>
            </a:r>
            <a:r>
              <a:rPr lang="ru-RU" sz="2200" dirty="0" err="1" smtClean="0">
                <a:solidFill>
                  <a:schemeClr val="tx1"/>
                </a:solidFill>
                <a:latin typeface="Times New Roman" pitchFamily="18" charset="0"/>
                <a:cs typeface="Times New Roman" pitchFamily="18" charset="0"/>
              </a:rPr>
              <a:t>хоча</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він</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був</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датований</a:t>
            </a:r>
            <a:r>
              <a:rPr lang="ru-RU" sz="2200" dirty="0" smtClean="0">
                <a:solidFill>
                  <a:schemeClr val="tx1"/>
                </a:solidFill>
                <a:latin typeface="Times New Roman" pitchFamily="18" charset="0"/>
                <a:cs typeface="Times New Roman" pitchFamily="18" charset="0"/>
              </a:rPr>
              <a:t> 9(22)</a:t>
            </a:r>
            <a:r>
              <a:rPr lang="ru-RU" sz="2200" dirty="0" err="1" smtClean="0">
                <a:solidFill>
                  <a:schemeClr val="tx1"/>
                </a:solidFill>
                <a:latin typeface="Times New Roman" pitchFamily="18" charset="0"/>
                <a:cs typeface="Times New Roman" pitchFamily="18" charset="0"/>
              </a:rPr>
              <a:t>січня</a:t>
            </a:r>
            <a:r>
              <a:rPr lang="ru-RU" sz="2200" dirty="0" smtClean="0">
                <a:solidFill>
                  <a:schemeClr val="tx1"/>
                </a:solidFill>
                <a:latin typeface="Times New Roman" pitchFamily="18" charset="0"/>
                <a:cs typeface="Times New Roman" pitchFamily="18" charset="0"/>
              </a:rPr>
              <a:t>. Цей документ </a:t>
            </a:r>
            <a:r>
              <a:rPr lang="ru-RU" sz="2200" dirty="0" err="1" smtClean="0">
                <a:solidFill>
                  <a:schemeClr val="tx1"/>
                </a:solidFill>
                <a:latin typeface="Times New Roman" pitchFamily="18" charset="0"/>
                <a:cs typeface="Times New Roman" pitchFamily="18" charset="0"/>
              </a:rPr>
              <a:t>було</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прийнято</a:t>
            </a:r>
            <a:r>
              <a:rPr lang="ru-RU" sz="2200" dirty="0" smtClean="0">
                <a:solidFill>
                  <a:schemeClr val="tx1"/>
                </a:solidFill>
                <a:latin typeface="Times New Roman" pitchFamily="18" charset="0"/>
                <a:cs typeface="Times New Roman" pitchFamily="18" charset="0"/>
              </a:rPr>
              <a:t> не </a:t>
            </a:r>
            <a:r>
              <a:rPr lang="ru-RU" sz="2200" dirty="0" err="1" smtClean="0">
                <a:solidFill>
                  <a:schemeClr val="tx1"/>
                </a:solidFill>
                <a:latin typeface="Times New Roman" pitchFamily="18" charset="0"/>
                <a:cs typeface="Times New Roman" pitchFamily="18" charset="0"/>
              </a:rPr>
              <a:t>Українською</a:t>
            </a:r>
            <a:r>
              <a:rPr lang="ru-RU" sz="2200" dirty="0" smtClean="0">
                <a:solidFill>
                  <a:schemeClr val="tx1"/>
                </a:solidFill>
                <a:latin typeface="Times New Roman" pitchFamily="18" charset="0"/>
                <a:cs typeface="Times New Roman" pitchFamily="18" charset="0"/>
              </a:rPr>
              <a:t> Центральною Радою (</a:t>
            </a:r>
            <a:r>
              <a:rPr lang="ru-RU" sz="2200" dirty="0" err="1" smtClean="0">
                <a:solidFill>
                  <a:schemeClr val="tx1"/>
                </a:solidFill>
                <a:latin typeface="Times New Roman" pitchFamily="18" charset="0"/>
                <a:cs typeface="Times New Roman" pitchFamily="18" charset="0"/>
              </a:rPr>
              <a:t>делегати</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якої</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вже</a:t>
            </a:r>
            <a:r>
              <a:rPr lang="ru-RU" sz="2200" dirty="0" smtClean="0">
                <a:solidFill>
                  <a:schemeClr val="tx1"/>
                </a:solidFill>
                <a:latin typeface="Times New Roman" pitchFamily="18" charset="0"/>
                <a:cs typeface="Times New Roman" pitchFamily="18" charset="0"/>
              </a:rPr>
              <a:t> давно не </a:t>
            </a:r>
            <a:r>
              <a:rPr lang="ru-RU" sz="2200" dirty="0" err="1" smtClean="0">
                <a:solidFill>
                  <a:schemeClr val="tx1"/>
                </a:solidFill>
                <a:latin typeface="Times New Roman" pitchFamily="18" charset="0"/>
                <a:cs typeface="Times New Roman" pitchFamily="18" charset="0"/>
              </a:rPr>
              <a:t>збиралися</a:t>
            </a:r>
            <a:r>
              <a:rPr lang="ru-RU" sz="2200" dirty="0" smtClean="0">
                <a:solidFill>
                  <a:schemeClr val="tx1"/>
                </a:solidFill>
                <a:latin typeface="Times New Roman" pitchFamily="18" charset="0"/>
                <a:cs typeface="Times New Roman" pitchFamily="18" charset="0"/>
              </a:rPr>
              <a:t> на </a:t>
            </a:r>
            <a:r>
              <a:rPr lang="ru-RU" sz="2200" dirty="0" err="1" smtClean="0">
                <a:solidFill>
                  <a:schemeClr val="tx1"/>
                </a:solidFill>
                <a:latin typeface="Times New Roman" pitchFamily="18" charset="0"/>
                <a:cs typeface="Times New Roman" pitchFamily="18" charset="0"/>
              </a:rPr>
              <a:t>засідання</a:t>
            </a:r>
            <a:r>
              <a:rPr lang="ru-RU" sz="2200" dirty="0" smtClean="0">
                <a:solidFill>
                  <a:schemeClr val="tx1"/>
                </a:solidFill>
                <a:latin typeface="Times New Roman" pitchFamily="18" charset="0"/>
                <a:cs typeface="Times New Roman" pitchFamily="18" charset="0"/>
              </a:rPr>
              <a:t>), а </a:t>
            </a:r>
            <a:r>
              <a:rPr lang="ru-RU" sz="2200" dirty="0" err="1" smtClean="0">
                <a:solidFill>
                  <a:schemeClr val="tx1"/>
                </a:solidFill>
                <a:latin typeface="Times New Roman" pitchFamily="18" charset="0"/>
                <a:cs typeface="Times New Roman" pitchFamily="18" charset="0"/>
              </a:rPr>
              <a:t>її</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постійно</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діючим</a:t>
            </a:r>
            <a:r>
              <a:rPr lang="ru-RU" sz="2200" dirty="0" smtClean="0">
                <a:solidFill>
                  <a:schemeClr val="tx1"/>
                </a:solidFill>
                <a:latin typeface="Times New Roman" pitchFamily="18" charset="0"/>
                <a:cs typeface="Times New Roman" pitchFamily="18" charset="0"/>
              </a:rPr>
              <a:t> </a:t>
            </a:r>
            <a:r>
              <a:rPr lang="ru-RU" sz="2200" dirty="0" err="1" smtClean="0">
                <a:solidFill>
                  <a:schemeClr val="tx1"/>
                </a:solidFill>
                <a:latin typeface="Times New Roman" pitchFamily="18" charset="0"/>
                <a:cs typeface="Times New Roman" pitchFamily="18" charset="0"/>
              </a:rPr>
              <a:t>комітетом</a:t>
            </a:r>
            <a:r>
              <a:rPr lang="ru-RU" sz="2200" dirty="0" smtClean="0">
                <a:solidFill>
                  <a:schemeClr val="tx1"/>
                </a:solidFill>
                <a:latin typeface="Times New Roman" pitchFamily="18" charset="0"/>
                <a:cs typeface="Times New Roman" pitchFamily="18" charset="0"/>
              </a:rPr>
              <a:t> - Малою Радою.</a:t>
            </a:r>
            <a:r>
              <a:rPr lang="ru-RU" dirty="0" smtClean="0"/>
              <a:t/>
            </a:r>
            <a:br>
              <a:rPr lang="ru-RU" dirty="0" smtClean="0"/>
            </a:br>
            <a:endParaRPr lang="ru-RU" dirty="0"/>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 calcmode="lin" valueType="num">
                                      <p:cBhvr>
                                        <p:cTn id="9" dur="500" fill="hold"/>
                                        <p:tgtEl>
                                          <p:spTgt spid="2"/>
                                        </p:tgtEl>
                                        <p:attrNameLst>
                                          <p:attrName>style.rotation</p:attrName>
                                        </p:attrNameLst>
                                      </p:cBhvr>
                                      <p:tavLst>
                                        <p:tav tm="0">
                                          <p:val>
                                            <p:fltVal val="360"/>
                                          </p:val>
                                        </p:tav>
                                        <p:tav tm="100000">
                                          <p:val>
                                            <p:fltVal val="0"/>
                                          </p:val>
                                        </p:tav>
                                      </p:tavLst>
                                    </p:anim>
                                    <p:animEffect transition="in" filter="fade">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F:\Новая папка (5)\Історія\Battle_of_Kruty.jpg"/>
          <p:cNvPicPr>
            <a:picLocks noChangeAspect="1" noChangeArrowheads="1"/>
          </p:cNvPicPr>
          <p:nvPr/>
        </p:nvPicPr>
        <p:blipFill>
          <a:blip r:embed="rId2" cstate="print"/>
          <a:srcRect/>
          <a:stretch>
            <a:fillRect/>
          </a:stretch>
        </p:blipFill>
        <p:spPr bwMode="auto">
          <a:xfrm>
            <a:off x="0" y="0"/>
            <a:ext cx="9144000" cy="6858000"/>
          </a:xfrm>
          <a:prstGeom prst="rect">
            <a:avLst/>
          </a:prstGeom>
          <a:noFill/>
        </p:spPr>
      </p:pic>
    </p:spTree>
  </p:cSld>
  <p:clrMapOvr>
    <a:masterClrMapping/>
  </p:clrMapOvr>
  <p:transition>
    <p:diamond/>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F:\Новая папка (5)\Історія\EA2Isv5zKjE.jpg"/>
          <p:cNvPicPr>
            <a:picLocks noChangeAspect="1" noChangeArrowheads="1"/>
          </p:cNvPicPr>
          <p:nvPr/>
        </p:nvPicPr>
        <p:blipFill>
          <a:blip r:embed="rId2" cstate="print"/>
          <a:srcRect/>
          <a:stretch>
            <a:fillRect/>
          </a:stretch>
        </p:blipFill>
        <p:spPr bwMode="auto">
          <a:xfrm>
            <a:off x="0" y="0"/>
            <a:ext cx="3118840" cy="3140968"/>
          </a:xfrm>
          <a:prstGeom prst="roundRect">
            <a:avLst/>
          </a:prstGeom>
          <a:noFill/>
        </p:spPr>
      </p:pic>
      <p:sp>
        <p:nvSpPr>
          <p:cNvPr id="2" name="Заголовок 1"/>
          <p:cNvSpPr>
            <a:spLocks noGrp="1"/>
          </p:cNvSpPr>
          <p:nvPr>
            <p:ph type="ctrTitle"/>
          </p:nvPr>
        </p:nvSpPr>
        <p:spPr>
          <a:xfrm>
            <a:off x="2286000" y="332656"/>
            <a:ext cx="6534472" cy="6336704"/>
          </a:xfrm>
        </p:spPr>
        <p:txBody>
          <a:bodyPr>
            <a:noAutofit/>
          </a:bodyPr>
          <a:lstStyle/>
          <a:p>
            <a:pPr algn="r"/>
            <a:r>
              <a:rPr lang="ru-RU" sz="2000" b="0" dirty="0" smtClean="0">
                <a:solidFill>
                  <a:schemeClr val="tx1"/>
                </a:solidFill>
                <a:latin typeface="Times New Roman" pitchFamily="18" charset="0"/>
                <a:cs typeface="Times New Roman" pitchFamily="18" charset="0"/>
              </a:rPr>
              <a:t>“</a:t>
            </a:r>
            <a:r>
              <a:rPr lang="ru-RU" sz="2000" b="0" dirty="0" err="1" smtClean="0">
                <a:solidFill>
                  <a:schemeClr val="tx1"/>
                </a:solidFill>
                <a:latin typeface="Times New Roman" pitchFamily="18" charset="0"/>
                <a:cs typeface="Times New Roman" pitchFamily="18" charset="0"/>
              </a:rPr>
              <a:t>Після</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проголошення</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самостійності</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Української</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Республіки</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ніхто</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вже</a:t>
            </a:r>
            <a:r>
              <a:rPr lang="ru-RU" sz="2000" b="0" dirty="0" smtClean="0">
                <a:solidFill>
                  <a:schemeClr val="tx1"/>
                </a:solidFill>
                <a:latin typeface="Times New Roman" pitchFamily="18" charset="0"/>
                <a:cs typeface="Times New Roman" pitchFamily="18" charset="0"/>
              </a:rPr>
              <a:t> не </a:t>
            </a:r>
            <a:r>
              <a:rPr lang="ru-RU" sz="2000" b="0" dirty="0" err="1" smtClean="0">
                <a:solidFill>
                  <a:schemeClr val="tx1"/>
                </a:solidFill>
                <a:latin typeface="Times New Roman" pitchFamily="18" charset="0"/>
                <a:cs typeface="Times New Roman" pitchFamily="18" charset="0"/>
              </a:rPr>
              <a:t>може</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ховатися</a:t>
            </a:r>
            <a:r>
              <a:rPr lang="ru-RU" sz="2000" b="0" dirty="0" smtClean="0">
                <a:solidFill>
                  <a:schemeClr val="tx1"/>
                </a:solidFill>
                <a:latin typeface="Times New Roman" pitchFamily="18" charset="0"/>
                <a:cs typeface="Times New Roman" pitchFamily="18" charset="0"/>
              </a:rPr>
              <a:t> в </a:t>
            </a:r>
            <a:r>
              <a:rPr lang="ru-RU" sz="2000" b="0" dirty="0" err="1" smtClean="0">
                <a:solidFill>
                  <a:schemeClr val="tx1"/>
                </a:solidFill>
                <a:latin typeface="Times New Roman" pitchFamily="18" charset="0"/>
                <a:cs typeface="Times New Roman" pitchFamily="18" charset="0"/>
              </a:rPr>
              <a:t>хащі</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нейтралітету</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бо</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тепер</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є</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боротьба</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двох</a:t>
            </a:r>
            <a:r>
              <a:rPr lang="ru-RU" sz="2000" b="0" dirty="0" smtClean="0">
                <a:solidFill>
                  <a:schemeClr val="tx1"/>
                </a:solidFill>
                <a:latin typeface="Times New Roman" pitchFamily="18" charset="0"/>
                <a:cs typeface="Times New Roman" pitchFamily="18" charset="0"/>
              </a:rPr>
              <a:t> держав – </a:t>
            </a:r>
            <a:r>
              <a:rPr lang="ru-RU" sz="2000" b="0" dirty="0" err="1" smtClean="0">
                <a:solidFill>
                  <a:schemeClr val="tx1"/>
                </a:solidFill>
                <a:latin typeface="Times New Roman" pitchFamily="18" charset="0"/>
                <a:cs typeface="Times New Roman" pitchFamily="18" charset="0"/>
              </a:rPr>
              <a:t>України</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і</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Великороси</a:t>
            </a:r>
            <a:r>
              <a:rPr lang="ru-RU" sz="2000" b="0" dirty="0" smtClean="0">
                <a:solidFill>
                  <a:schemeClr val="tx1"/>
                </a:solidFill>
                <a:latin typeface="Times New Roman" pitchFamily="18" charset="0"/>
                <a:cs typeface="Times New Roman" pitchFamily="18" charset="0"/>
              </a:rPr>
              <a:t>, в </a:t>
            </a:r>
            <a:r>
              <a:rPr lang="ru-RU" sz="2000" b="0" dirty="0" err="1" smtClean="0">
                <a:solidFill>
                  <a:schemeClr val="tx1"/>
                </a:solidFill>
                <a:latin typeface="Times New Roman" pitchFamily="18" charset="0"/>
                <a:cs typeface="Times New Roman" pitchFamily="18" charset="0"/>
              </a:rPr>
              <a:t>котрій</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усі</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громадяни</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Української</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Республіки</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всі</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жителі</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її</a:t>
            </a:r>
            <a:r>
              <a:rPr lang="ru-RU" sz="2000" b="0" dirty="0" smtClean="0">
                <a:solidFill>
                  <a:schemeClr val="tx1"/>
                </a:solidFill>
                <a:latin typeface="Times New Roman" pitchFamily="18" charset="0"/>
                <a:cs typeface="Times New Roman" pitchFamily="18" charset="0"/>
              </a:rPr>
              <a:t>,  без  </a:t>
            </a:r>
            <a:r>
              <a:rPr lang="ru-RU" sz="2000" b="0" dirty="0" err="1" smtClean="0">
                <a:solidFill>
                  <a:schemeClr val="tx1"/>
                </a:solidFill>
                <a:latin typeface="Times New Roman" pitchFamily="18" charset="0"/>
                <a:cs typeface="Times New Roman" pitchFamily="18" charset="0"/>
              </a:rPr>
              <a:t>різниці</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поглядів</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і</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переконання</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зобов'язані</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підтримувати</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українське</a:t>
            </a:r>
            <a:r>
              <a:rPr lang="ru-RU" sz="2000" b="0" dirty="0" smtClean="0">
                <a:solidFill>
                  <a:schemeClr val="tx1"/>
                </a:solidFill>
                <a:latin typeface="Times New Roman" pitchFamily="18" charset="0"/>
                <a:cs typeface="Times New Roman" pitchFamily="18" charset="0"/>
              </a:rPr>
              <a:t>  правительство. </a:t>
            </a:r>
            <a:r>
              <a:rPr lang="ru-RU" sz="2000" b="0" dirty="0" err="1" smtClean="0">
                <a:solidFill>
                  <a:schemeClr val="tx1"/>
                </a:solidFill>
                <a:latin typeface="Times New Roman" pitchFamily="18" charset="0"/>
                <a:cs typeface="Times New Roman" pitchFamily="18" charset="0"/>
              </a:rPr>
              <a:t>Хто</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від</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цього</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ухиляється</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нарушає</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свій</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обов'язок</a:t>
            </a:r>
            <a:r>
              <a:rPr lang="ru-RU" sz="2000" b="0" dirty="0" smtClean="0">
                <a:solidFill>
                  <a:schemeClr val="tx1"/>
                </a:solidFill>
                <a:latin typeface="Times New Roman" pitchFamily="18" charset="0"/>
                <a:cs typeface="Times New Roman" pitchFamily="18" charset="0"/>
              </a:rPr>
              <a:t>  перед  державою” .  Тому  зараз  у  нас  не повинно  бути  </a:t>
            </a:r>
            <a:r>
              <a:rPr lang="ru-RU" sz="2000" b="0" dirty="0" err="1" smtClean="0">
                <a:solidFill>
                  <a:schemeClr val="tx1"/>
                </a:solidFill>
                <a:latin typeface="Times New Roman" pitchFamily="18" charset="0"/>
                <a:cs typeface="Times New Roman" pitchFamily="18" charset="0"/>
              </a:rPr>
              <a:t>жодного</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сумніву</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щодо</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зміцнення</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Збройних</a:t>
            </a:r>
            <a:r>
              <a:rPr lang="ru-RU" sz="2000" b="0" dirty="0" smtClean="0">
                <a:solidFill>
                  <a:schemeClr val="tx1"/>
                </a:solidFill>
                <a:latin typeface="Times New Roman" pitchFamily="18" charset="0"/>
                <a:cs typeface="Times New Roman" pitchFamily="18" charset="0"/>
              </a:rPr>
              <a:t>  Сил  </a:t>
            </a:r>
            <a:r>
              <a:rPr lang="ru-RU" sz="2000" b="0" dirty="0" err="1" smtClean="0">
                <a:solidFill>
                  <a:schemeClr val="tx1"/>
                </a:solidFill>
                <a:latin typeface="Times New Roman" pitchFamily="18" charset="0"/>
                <a:cs typeface="Times New Roman" pitchFamily="18" charset="0"/>
              </a:rPr>
              <a:t>України</a:t>
            </a:r>
            <a:r>
              <a:rPr lang="ru-RU" sz="2000" b="0" dirty="0" smtClean="0">
                <a:solidFill>
                  <a:schemeClr val="tx1"/>
                </a:solidFill>
                <a:latin typeface="Times New Roman" pitchFamily="18" charset="0"/>
                <a:cs typeface="Times New Roman" pitchFamily="18" charset="0"/>
              </a:rPr>
              <a:t>  –  гаранта  </a:t>
            </a:r>
            <a:r>
              <a:rPr lang="ru-RU" sz="2000" b="0" dirty="0" err="1" smtClean="0">
                <a:solidFill>
                  <a:schemeClr val="tx1"/>
                </a:solidFill>
                <a:latin typeface="Times New Roman" pitchFamily="18" charset="0"/>
                <a:cs typeface="Times New Roman" pitchFamily="18" charset="0"/>
              </a:rPr>
              <a:t>незалежності</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держави</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Історія</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надала</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Україні</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надто</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суворий</a:t>
            </a:r>
            <a:r>
              <a:rPr lang="ru-RU" sz="2000" b="0" dirty="0" smtClean="0">
                <a:solidFill>
                  <a:schemeClr val="tx1"/>
                </a:solidFill>
                <a:latin typeface="Times New Roman" pitchFamily="18" charset="0"/>
                <a:cs typeface="Times New Roman" pitchFamily="18" charset="0"/>
              </a:rPr>
              <a:t> урок, </a:t>
            </a:r>
            <a:r>
              <a:rPr lang="ru-RU" sz="2000" b="0" dirty="0" err="1" smtClean="0">
                <a:solidFill>
                  <a:schemeClr val="tx1"/>
                </a:solidFill>
                <a:latin typeface="Times New Roman" pitchFamily="18" charset="0"/>
                <a:cs typeface="Times New Roman" pitchFamily="18" charset="0"/>
              </a:rPr>
              <a:t>щоб</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знову</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ігнорувати</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його</a:t>
            </a:r>
            <a:r>
              <a:rPr lang="ru-RU" sz="2000" b="0" dirty="0" smtClean="0">
                <a:solidFill>
                  <a:schemeClr val="tx1"/>
                </a:solidFill>
                <a:latin typeface="Times New Roman" pitchFamily="18" charset="0"/>
                <a:cs typeface="Times New Roman" pitchFamily="18" charset="0"/>
              </a:rPr>
              <a:t>, а тому </a:t>
            </a:r>
            <a:r>
              <a:rPr lang="ru-RU" sz="2000" b="0" dirty="0" err="1" smtClean="0">
                <a:solidFill>
                  <a:schemeClr val="tx1"/>
                </a:solidFill>
                <a:latin typeface="Times New Roman" pitchFamily="18" charset="0"/>
                <a:cs typeface="Times New Roman" pitchFamily="18" charset="0"/>
              </a:rPr>
              <a:t>покладати</a:t>
            </a:r>
            <a:r>
              <a:rPr lang="ru-RU" sz="2000" b="0" dirty="0" smtClean="0">
                <a:solidFill>
                  <a:schemeClr val="tx1"/>
                </a:solidFill>
                <a:latin typeface="Times New Roman" pitchFamily="18" charset="0"/>
                <a:cs typeface="Times New Roman" pitchFamily="18" charset="0"/>
              </a:rPr>
              <a:t> </a:t>
            </a:r>
            <a:br>
              <a:rPr lang="ru-RU" sz="2000" b="0" dirty="0" smtClean="0">
                <a:solidFill>
                  <a:schemeClr val="tx1"/>
                </a:solidFill>
                <a:latin typeface="Times New Roman" pitchFamily="18" charset="0"/>
                <a:cs typeface="Times New Roman" pitchFamily="18" charset="0"/>
              </a:rPr>
            </a:br>
            <a:r>
              <a:rPr lang="ru-RU" sz="2000" b="0" dirty="0" err="1" smtClean="0">
                <a:solidFill>
                  <a:schemeClr val="tx1"/>
                </a:solidFill>
                <a:latin typeface="Times New Roman" pitchFamily="18" charset="0"/>
                <a:cs typeface="Times New Roman" pitchFamily="18" charset="0"/>
              </a:rPr>
              <a:t>надмірні</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надії</a:t>
            </a:r>
            <a:r>
              <a:rPr lang="ru-RU" sz="2000" b="0" dirty="0" smtClean="0">
                <a:solidFill>
                  <a:schemeClr val="tx1"/>
                </a:solidFill>
                <a:latin typeface="Times New Roman" pitchFamily="18" charset="0"/>
                <a:cs typeface="Times New Roman" pitchFamily="18" charset="0"/>
              </a:rPr>
              <a:t> на </a:t>
            </a:r>
            <a:r>
              <a:rPr lang="ru-RU" sz="2000" b="0" dirty="0" err="1" smtClean="0">
                <a:solidFill>
                  <a:schemeClr val="tx1"/>
                </a:solidFill>
                <a:latin typeface="Times New Roman" pitchFamily="18" charset="0"/>
                <a:cs typeface="Times New Roman" pitchFamily="18" charset="0"/>
              </a:rPr>
              <a:t>безпеку</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від</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гарантій</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які</a:t>
            </a:r>
            <a:r>
              <a:rPr lang="ru-RU" sz="2000" b="0" dirty="0" smtClean="0">
                <a:solidFill>
                  <a:schemeClr val="tx1"/>
                </a:solidFill>
                <a:latin typeface="Times New Roman" pitchFamily="18" charset="0"/>
                <a:cs typeface="Times New Roman" pitchFamily="18" charset="0"/>
              </a:rPr>
              <a:t> дали </a:t>
            </a:r>
            <a:r>
              <a:rPr lang="ru-RU" sz="2000" b="0" dirty="0" err="1" smtClean="0">
                <a:solidFill>
                  <a:schemeClr val="tx1"/>
                </a:solidFill>
                <a:latin typeface="Times New Roman" pitchFamily="18" charset="0"/>
                <a:cs typeface="Times New Roman" pitchFamily="18" charset="0"/>
              </a:rPr>
              <a:t>нашій</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країні</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найбільші</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ядерні</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країни</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світу</a:t>
            </a:r>
            <a:r>
              <a:rPr lang="ru-RU" sz="2000" b="0" dirty="0" smtClean="0">
                <a:solidFill>
                  <a:schemeClr val="tx1"/>
                </a:solidFill>
                <a:latin typeface="Times New Roman" pitchFamily="18" charset="0"/>
                <a:cs typeface="Times New Roman" pitchFamily="18" charset="0"/>
              </a:rPr>
              <a:t>, все ж не </a:t>
            </a:r>
            <a:r>
              <a:rPr lang="ru-RU" sz="2000" b="0" dirty="0" err="1" smtClean="0">
                <a:solidFill>
                  <a:schemeClr val="tx1"/>
                </a:solidFill>
                <a:latin typeface="Times New Roman" pitchFamily="18" charset="0"/>
                <a:cs typeface="Times New Roman" pitchFamily="18" charset="0"/>
              </a:rPr>
              <a:t>варто</a:t>
            </a:r>
            <a:r>
              <a:rPr lang="ru-RU" sz="2000" b="0" dirty="0" smtClean="0">
                <a:solidFill>
                  <a:schemeClr val="tx1"/>
                </a:solidFill>
                <a:latin typeface="Times New Roman" pitchFamily="18" charset="0"/>
                <a:cs typeface="Times New Roman" pitchFamily="18" charset="0"/>
              </a:rPr>
              <a:t>, особливо, коли </a:t>
            </a:r>
            <a:r>
              <a:rPr lang="ru-RU" sz="2000" b="0" dirty="0" err="1" smtClean="0">
                <a:solidFill>
                  <a:schemeClr val="tx1"/>
                </a:solidFill>
                <a:latin typeface="Times New Roman" pitchFamily="18" charset="0"/>
                <a:cs typeface="Times New Roman" pitchFamily="18" charset="0"/>
              </a:rPr>
              <a:t>зважити</a:t>
            </a:r>
            <a:r>
              <a:rPr lang="ru-RU" sz="2000" b="0" dirty="0" smtClean="0">
                <a:solidFill>
                  <a:schemeClr val="tx1"/>
                </a:solidFill>
                <a:latin typeface="Times New Roman" pitchFamily="18" charset="0"/>
                <a:cs typeface="Times New Roman" pitchFamily="18" charset="0"/>
              </a:rPr>
              <a:t> на </a:t>
            </a:r>
            <a:r>
              <a:rPr lang="ru-RU" sz="2000" b="0" dirty="0" err="1" smtClean="0">
                <a:solidFill>
                  <a:schemeClr val="tx1"/>
                </a:solidFill>
                <a:latin typeface="Times New Roman" pitchFamily="18" charset="0"/>
                <a:cs typeface="Times New Roman" pitchFamily="18" charset="0"/>
              </a:rPr>
              <a:t>дії</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російського</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сусіда</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який</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завжди</a:t>
            </a:r>
            <a:r>
              <a:rPr lang="ru-RU" sz="2000" b="0" dirty="0" smtClean="0">
                <a:solidFill>
                  <a:schemeClr val="tx1"/>
                </a:solidFill>
                <a:latin typeface="Times New Roman" pitchFamily="18" charset="0"/>
                <a:cs typeface="Times New Roman" pitchFamily="18" charset="0"/>
              </a:rPr>
              <a:t> в </a:t>
            </a:r>
            <a:r>
              <a:rPr lang="ru-RU" sz="2000" b="0" dirty="0" err="1" smtClean="0">
                <a:solidFill>
                  <a:schemeClr val="tx1"/>
                </a:solidFill>
                <a:latin typeface="Times New Roman" pitchFamily="18" charset="0"/>
                <a:cs typeface="Times New Roman" pitchFamily="18" charset="0"/>
              </a:rPr>
              <a:t>кінцевому</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рахунку</a:t>
            </a:r>
            <a:r>
              <a:rPr lang="ru-RU" sz="2000" b="0" dirty="0" smtClean="0">
                <a:solidFill>
                  <a:schemeClr val="tx1"/>
                </a:solidFill>
                <a:latin typeface="Times New Roman" pitchFamily="18" charset="0"/>
                <a:cs typeface="Times New Roman" pitchFamily="18" charset="0"/>
              </a:rPr>
              <a:t> для </a:t>
            </a:r>
            <a:r>
              <a:rPr lang="ru-RU" sz="2000" b="0" dirty="0" err="1" smtClean="0">
                <a:solidFill>
                  <a:schemeClr val="tx1"/>
                </a:solidFill>
                <a:latin typeface="Times New Roman" pitchFamily="18" charset="0"/>
                <a:cs typeface="Times New Roman" pitchFamily="18" charset="0"/>
              </a:rPr>
              <a:t>вирішення</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будь-яких</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суперечок</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вдається</a:t>
            </a:r>
            <a:r>
              <a:rPr lang="ru-RU" sz="2000" b="0" dirty="0" smtClean="0">
                <a:solidFill>
                  <a:schemeClr val="tx1"/>
                </a:solidFill>
                <a:latin typeface="Times New Roman" pitchFamily="18" charset="0"/>
                <a:cs typeface="Times New Roman" pitchFamily="18" charset="0"/>
              </a:rPr>
              <a:t>  до  </a:t>
            </a:r>
            <a:r>
              <a:rPr lang="ru-RU" sz="2000" b="0" dirty="0" err="1" smtClean="0">
                <a:solidFill>
                  <a:schemeClr val="tx1"/>
                </a:solidFill>
                <a:latin typeface="Times New Roman" pitchFamily="18" charset="0"/>
                <a:cs typeface="Times New Roman" pitchFamily="18" charset="0"/>
              </a:rPr>
              <a:t>військової</a:t>
            </a:r>
            <a:r>
              <a:rPr lang="ru-RU" sz="2000" b="0" dirty="0" smtClean="0">
                <a:solidFill>
                  <a:schemeClr val="tx1"/>
                </a:solidFill>
                <a:latin typeface="Times New Roman" pitchFamily="18" charset="0"/>
                <a:cs typeface="Times New Roman" pitchFamily="18" charset="0"/>
              </a:rPr>
              <a:t>  </a:t>
            </a:r>
            <a:r>
              <a:rPr lang="ru-RU" sz="2000" b="0" dirty="0" err="1" smtClean="0">
                <a:solidFill>
                  <a:schemeClr val="tx1"/>
                </a:solidFill>
                <a:latin typeface="Times New Roman" pitchFamily="18" charset="0"/>
                <a:cs typeface="Times New Roman" pitchFamily="18" charset="0"/>
              </a:rPr>
              <a:t>сили</a:t>
            </a:r>
            <a:r>
              <a:rPr lang="ru-RU" sz="2000" b="0" dirty="0" smtClean="0">
                <a:solidFill>
                  <a:schemeClr val="tx1"/>
                </a:solidFill>
                <a:latin typeface="Times New Roman" pitchFamily="18" charset="0"/>
                <a:cs typeface="Times New Roman" pitchFamily="18" charset="0"/>
              </a:rPr>
              <a:t>. </a:t>
            </a:r>
            <a:endParaRPr lang="ru-RU" sz="2000" b="0" dirty="0">
              <a:solidFill>
                <a:schemeClr val="tx1"/>
              </a:solidFill>
              <a:latin typeface="Times New Roman" pitchFamily="18" charset="0"/>
              <a:cs typeface="Times New Roman" pitchFamily="18" charset="0"/>
            </a:endParaRPr>
          </a:p>
        </p:txBody>
      </p:sp>
    </p:spTree>
  </p:cSld>
  <p:clrMapOvr>
    <a:masterClrMapping/>
  </p:clrMapOvr>
  <p:transition>
    <p:diamon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Horizontal)">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42</TotalTime>
  <Words>473</Words>
  <Application>Microsoft Office PowerPoint</Application>
  <PresentationFormat>Экран (4:3)</PresentationFormat>
  <Paragraphs>8</Paragraphs>
  <Slides>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9</vt:i4>
      </vt:variant>
    </vt:vector>
  </HeadingPairs>
  <TitlesOfParts>
    <vt:vector size="10" baseType="lpstr">
      <vt:lpstr>Эркер</vt:lpstr>
      <vt:lpstr>Боротьба УНР з більшовицькою владою</vt:lpstr>
      <vt:lpstr>I Всеукраїнський з'їзд рад у Києві. 4(17) грудня 1917 р. з ініціативи більшовиків у Києві було скликано I Всеукраїнський з'їзд рад робітничих, солдатських і селянських депутатів. Більшовики сподівалися на мирне «поглинання» з'їздом рад УЦР і проголошення радянської влади.  Більшість делегатів становили представники українських партій, які підтримували Українську Центральну Раду. Делегати 49 більшовицьких рад на знак протесту проти «нерівного представництва» залишили з'їзд. Об'єднавшись з делегатами з'їзду рад Донецько-Криворізького басейну, який відбувався в Харкові, вони провели Всеукраїнський з'їзд рад. Учасники Київського з'їзду одностайно висловили довіру УЦР. </vt:lpstr>
      <vt:lpstr> Ультиматум російського Раднаркому. Під час відкриття I Всеукраїнського з'їзду рад 4 (17) грудня 1917 р. до Києва надійшла підписана В. Леніним і Л. Троцьким телеграма Раднаркому (Раднарком - Рада народних комісарів - уряд радянської Росії) «Маніфест до українського народу з ультимативними вимогами до Української Ради». Цим документом формально визнавалася УНР, але не визнавалася Українська Центральна Рада. Було висунуто вимогу припинити формування української армії, не пропускати з фронту на Дон (де формувалася антирадянська Добровольча армія) козачі частини для допомоги генералу Каледіну, покласти край роззброєнню червоногвардійців. 30 грудня 1917 р. Раднарком ухвалив резолюцію, у якій звинувачував УЦР у зриві мирних переговорів. Отже, не визнаючи УЦР як «повноважного представника трудящих і експлуатованих мас Української республіки», Раднарком Росії вимагав від неї визнання радянської влади. Як це могла зробити УЦР, не самоліквідуючись при цьому, Раднарком не пояснював. Таким чином, саме більшовицький уряд Росії спровокував війну між більшовицькою Росією та Українською Народною Республікою. </vt:lpstr>
      <vt:lpstr>Проголошення в Харкові радянської влади. 11-12 (24-25 за н. ст.) грудня 1917 р. після провалу більшовицької спроби взяти під свій контроль І з'їзд рад у Києві альтернативний Всеукраїнський з'їзд рад робітничих, солдатських і частини селянських депутатів відбувся в Харкові під захистом червоногвардійських загонів. У ньому брали участь 127 делегатів, які залишили Київський з'їзд рад і 73 делегата III Надзвичайного з'їзду Донецько-Криворізького басейну, що відбувався у Харкові. Харківський з'їзд рад проголосив Україну радянською республікою, скасувавши всі розпорядження УЦР та її Генерального секретаріату. З'їзд прийняв рішення про установлення федеративних відносин з радянською Росією, обрав Центральний Виконавчий Комітет (ЦВК) рад України. 17 (30) грудня був сформований більшовицький уряд України - Народний секретаріат на чолі з Артемом (Ф. Сергєєвим). При цьому в офіційних документах харківського радянського уряду Україна спочатку також іменувалася Українською Народною Республікою. </vt:lpstr>
      <vt:lpstr>Таким чином в Україні фактично існували два уряди:  - Генеральний секретаріат УЦР у Києві; - Народний секретаріат (радянський уряд) у Харкові. Раднарком РСФРР негайно визнав радянський уряд України і надав йому всебічну збройну і грошову допомогу. У грудні 1917 - січні 1918 рр. радянська влада була встановлена в деяких промислових центрах України - Катеринославі, Одесі, Миколаєві, на Донбасі. До кінця січня 1918 р. за підтримки російських червоногвардійських загонів влада українського радянського уряду поширилася на все Лівобережжя, частину правобережних міст (Вінниця, Кам'янець-Подільський), Крим. Але навесні 1918 р. радянська влада в Україні була придушена німецькими й австро-угорськими військами, які зайняли територію України на прохання УЦР і за умовами Брест-Литовського мирного договору. </vt:lpstr>
      <vt:lpstr>Початок війни радянської Росії проти УНР. Після відхилення ультиматуму Раднаркому з 5 грудня 1917 р. Українська Народна Республіка фактично перебувала в стані війни з більшовицькою Росією. Захопивши Харків, більшовицькі війська в середині грудня оволоділи важливими залізничними вуздами - Лозовою, Павлоградом, Синельниковим, що дало змогу блокувати калединські війська на Дону і Донбасі та створити вигідний плацдарм для вирішальних боїв з УНР. У Києві 15 грудня 1917 р. було утворено Особливий комітет з оборони України. 26 грудня Генеральний секретаріат прийняв рішення про створення армії УНР на засадах добровільності й оплати. Основну ударну силу більшовицьких збройних сил становили частини регулярної російської армії, що перейшли на бік більшовиків, підрозділи моряків і червоногвардійці промислових центрів України та Росії. </vt:lpstr>
      <vt:lpstr>Вирішальні події розпочалися 25 грудня І917р., коли В. Антонов-Овсієнко (один із керівників радянського харківського центру) видав наказ 30-тисячному радянському війську про наступ на УНР. Просуваючись прискореними темпами, війська, очолювані М. Муравйовим, досить швидко оволоділи Олександрівськом, Катеринославом, Полтавою, Лубнами та іншими містами; перед ними відкривався шлях на Київ. За цих обставин для УЦР головними стали три завдання:  - мобілізувати й організувати український народ для відсічі агресора; - формально відмежуватися від більшовицького режиму; - створити умови для самостійних переговорів з Німеччиною та її союзниками. Спробою реалізувати ці завдання став IV Універсал, який було прийнято 11 січня 1918 р. хоча він був датований 9(22)січня. Цей документ було прийнято не Українською Центральною Радою (делегати якої вже давно не збиралися на засідання), а її постійно діючим комітетом - Малою Радою. </vt:lpstr>
      <vt:lpstr>Слайд 8</vt:lpstr>
      <vt:lpstr>“Після  проголошення самостійності Української Республіки ніхто вже не може ховатися в хащі нейтралітету, бо тепер є боротьба двох держав – України  і Великороси, в котрій усі громадяни Української Республіки, всі жителі  її,  без  різниці  поглядів  і  переконання,  зобов'язані  підтримувати  українське  правительство. Хто  від  цього  ухиляється,  нарушає  свій  обов'язок  перед  державою” .  Тому  зараз  у  нас  не повинно  бути  жодного  сумніву  щодо  зміцнення  Збройних  Сил  України  –  гаранта  незалежності держави. Історія надала Україні надто суворий урок, щоб знову ігнорувати його, а тому покладати  надмірні надії на безпеку від гарантій, які дали нашій країні найбільші ядерні країни світу, все ж не варто, особливо, коли зважити на дії російського сусіда, який завжди в кінцевому рахунку для вирішення  будь-яких  суперечок  вдається  до  військової  сили.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Боротьба УНР з більшовицькою владою</dc:title>
  <dc:creator>user</dc:creator>
  <cp:lastModifiedBy>user</cp:lastModifiedBy>
  <cp:revision>10</cp:revision>
  <dcterms:created xsi:type="dcterms:W3CDTF">2013-12-15T20:06:01Z</dcterms:created>
  <dcterms:modified xsi:type="dcterms:W3CDTF">2013-12-15T21:05:30Z</dcterms:modified>
</cp:coreProperties>
</file>