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816" r:id="rId2"/>
    <p:sldMasterId id="2147483828" r:id="rId3"/>
  </p:sldMasterIdLst>
  <p:sldIdLst>
    <p:sldId id="256" r:id="rId4"/>
    <p:sldId id="272" r:id="rId5"/>
    <p:sldId id="287" r:id="rId6"/>
    <p:sldId id="288" r:id="rId7"/>
    <p:sldId id="290" r:id="rId8"/>
    <p:sldId id="291" r:id="rId9"/>
    <p:sldId id="292" r:id="rId10"/>
    <p:sldId id="293" r:id="rId11"/>
    <p:sldId id="294" r:id="rId12"/>
    <p:sldId id="257" r:id="rId13"/>
    <p:sldId id="259" r:id="rId14"/>
    <p:sldId id="271"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392"/>
    <a:srgbClr val="FFFFFF"/>
    <a:srgbClr val="773213"/>
    <a:srgbClr val="3E1A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0"/>
  </p:normalViewPr>
  <p:slideViewPr>
    <p:cSldViewPr>
      <p:cViewPr>
        <p:scale>
          <a:sx n="68" d="100"/>
          <a:sy n="68" d="100"/>
        </p:scale>
        <p:origin x="-870" y="-7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CA4872E-37C7-4308-BD7C-0CBE2F0F9067}" type="datetimeFigureOut">
              <a:rPr lang="en-US" smtClean="0"/>
              <a:pPr/>
              <a:t>12/11/2012</a:t>
            </a:fld>
            <a:endParaRPr lang="en-US" dirty="0"/>
          </a:p>
        </p:txBody>
      </p:sp>
      <p:sp>
        <p:nvSpPr>
          <p:cNvPr id="18" name="Footer Placeholder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51AF228-9592-451C-8D65-9FA5810CEA6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A4872E-37C7-4308-BD7C-0CBE2F0F9067}" type="datetimeFigureOut">
              <a:rPr lang="en-US" smtClean="0"/>
              <a:pPr/>
              <a:t>12/11/2012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CA4872E-37C7-4308-BD7C-0CBE2F0F9067}" type="datetimeFigureOut">
              <a:rPr lang="en-US" smtClean="0"/>
              <a:pPr/>
              <a:t>12/11/2012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CA4872E-37C7-4308-BD7C-0CBE2F0F9067}" type="datetimeFigureOut">
              <a:rPr lang="en-US" smtClean="0"/>
              <a:pPr/>
              <a:t>12/11/2012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7"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7"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1AF228-9592-451C-8D65-9FA5810CEA69}" type="slidenum">
              <a:rPr lang="en-US" smtClean="0"/>
              <a:pPr/>
              <a:t>‹#›</a:t>
            </a:fld>
            <a:endParaRPr lang="en-US" dirty="0"/>
          </a:p>
        </p:txBody>
      </p:sp>
      <p:sp>
        <p:nvSpPr>
          <p:cNvPr id="10" name="Picture Placeholder 9"/>
          <p:cNvSpPr>
            <a:spLocks noGrp="1"/>
          </p:cNvSpPr>
          <p:nvPr>
            <p:ph type="pic" idx="1"/>
          </p:nvPr>
        </p:nvSpPr>
        <p:spPr>
          <a:xfrm>
            <a:off x="663681"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1AF228-9592-451C-8D65-9FA5810CEA6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51AF228-9592-451C-8D65-9FA5810CEA6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AF228-9592-451C-8D65-9FA5810CEA69}" type="slidenum">
              <a:rPr lang="en-US" smtClean="0"/>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1AF228-9592-451C-8D65-9FA5810CEA69}" type="slidenum">
              <a:rPr lang="en-US" smtClean="0"/>
              <a:pPr/>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AF228-9592-451C-8D65-9FA5810CEA69}"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4872E-37C7-4308-BD7C-0CBE2F0F9067}"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AF228-9592-451C-8D65-9FA5810CE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AF228-9592-451C-8D65-9FA5810CEA6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CA4872E-37C7-4308-BD7C-0CBE2F0F9067}" type="datetimeFigureOut">
              <a:rPr lang="en-US" smtClean="0"/>
              <a:pPr/>
              <a:t>12/11/2012</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51AF228-9592-451C-8D65-9FA5810CEA6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CA4872E-37C7-4308-BD7C-0CBE2F0F9067}" type="datetimeFigureOut">
              <a:rPr lang="en-US" smtClean="0"/>
              <a:pPr/>
              <a:t>12/11/2012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51AF228-9592-451C-8D65-9FA5810CEA6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7.wmf"/><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red\AppData\Local\Microsoft\Windows\Temporary Internet Files\Content.IE5\NZB3ZDP8\MP910218837[1].jpg"/>
          <p:cNvPicPr>
            <a:picLocks noChangeAspect="1" noChangeArrowheads="1"/>
          </p:cNvPicPr>
          <p:nvPr/>
        </p:nvPicPr>
        <p:blipFill>
          <a:blip r:embed="rId2" cstate="print"/>
          <a:srcRect/>
          <a:stretch>
            <a:fillRect/>
          </a:stretch>
        </p:blipFill>
        <p:spPr bwMode="auto">
          <a:xfrm>
            <a:off x="0" y="0"/>
            <a:ext cx="9144000" cy="5022761"/>
          </a:xfrm>
          <a:prstGeom prst="rect">
            <a:avLst/>
          </a:prstGeom>
          <a:noFill/>
        </p:spPr>
      </p:pic>
      <p:sp>
        <p:nvSpPr>
          <p:cNvPr id="2" name="Title 1"/>
          <p:cNvSpPr>
            <a:spLocks noGrp="1"/>
          </p:cNvSpPr>
          <p:nvPr>
            <p:ph type="ctrTitle"/>
          </p:nvPr>
        </p:nvSpPr>
        <p:spPr>
          <a:xfrm>
            <a:off x="0" y="1981201"/>
            <a:ext cx="9144000" cy="1372561"/>
          </a:xfrm>
        </p:spPr>
        <p:txBody>
          <a:bodyPr>
            <a:noAutofit/>
          </a:bodyPr>
          <a:lstStyle/>
          <a:p>
            <a:r>
              <a:rPr lang="en-US" sz="12500" b="1" dirty="0" smtClean="0">
                <a:solidFill>
                  <a:schemeClr val="tx1"/>
                </a:solidFill>
                <a:latin typeface="French Script MT" pitchFamily="66" charset="0"/>
              </a:rPr>
              <a:t>Fren</a:t>
            </a:r>
            <a:r>
              <a:rPr lang="en-US" sz="12500" b="1" dirty="0" smtClean="0">
                <a:solidFill>
                  <a:srgbClr val="FF0000"/>
                </a:solidFill>
                <a:latin typeface="French Script MT" pitchFamily="66" charset="0"/>
              </a:rPr>
              <a:t>ch Cui</a:t>
            </a:r>
            <a:r>
              <a:rPr lang="en-US" sz="12500" b="1" dirty="0" smtClean="0">
                <a:solidFill>
                  <a:srgbClr val="005392"/>
                </a:solidFill>
                <a:latin typeface="French Script MT" pitchFamily="66" charset="0"/>
              </a:rPr>
              <a:t>sine</a:t>
            </a:r>
            <a:r>
              <a:rPr lang="en-US" sz="12500" b="1" dirty="0" smtClean="0">
                <a:solidFill>
                  <a:srgbClr val="0070C0"/>
                </a:solidFill>
                <a:latin typeface="French Script MT" pitchFamily="66" charset="0"/>
              </a:rPr>
              <a:t> </a:t>
            </a:r>
            <a:endParaRPr lang="en-US" sz="12500" b="1" dirty="0">
              <a:solidFill>
                <a:srgbClr val="0070C0"/>
              </a:solidFill>
              <a:latin typeface="French Script MT" pitchFamily="66" charset="0"/>
            </a:endParaRPr>
          </a:p>
        </p:txBody>
      </p:sp>
      <p:sp>
        <p:nvSpPr>
          <p:cNvPr id="3" name="Прямоугольник 2"/>
          <p:cNvSpPr/>
          <p:nvPr/>
        </p:nvSpPr>
        <p:spPr>
          <a:xfrm>
            <a:off x="736654" y="5562600"/>
            <a:ext cx="76706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bg2">
                    <a:lumMod val="60000"/>
                    <a:lumOff val="40000"/>
                  </a:schemeClr>
                </a:solidFill>
                <a:effectLst>
                  <a:outerShdw blurRad="50800" dist="39000" dir="5460000" algn="tl">
                    <a:srgbClr val="000000">
                      <a:alpha val="38000"/>
                    </a:srgbClr>
                  </a:outerShdw>
                </a:effectLst>
                <a:latin typeface="Tempus Sans ITC" pitchFamily="82" charset="0"/>
              </a:rPr>
              <a:t>Made by Shydlovska Julia</a:t>
            </a:r>
            <a:endParaRPr lang="ru-RU" sz="5400" b="1" dirty="0">
              <a:ln w="11430"/>
              <a:solidFill>
                <a:schemeClr val="bg2">
                  <a:lumMod val="60000"/>
                  <a:lumOff val="40000"/>
                </a:schemeClr>
              </a:soli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a:bodyPr>
          <a:lstStyle/>
          <a:p>
            <a:r>
              <a:rPr lang="en-US" sz="6600" dirty="0" smtClean="0">
                <a:solidFill>
                  <a:srgbClr val="773213"/>
                </a:solidFill>
                <a:latin typeface="Harrington" pitchFamily="82" charset="0"/>
              </a:rPr>
              <a:t>Chocolate</a:t>
            </a:r>
            <a:r>
              <a:rPr lang="en-US" dirty="0" smtClean="0">
                <a:latin typeface="Harrington" pitchFamily="82" charset="0"/>
              </a:rPr>
              <a:t> </a:t>
            </a:r>
            <a:r>
              <a:rPr lang="en-US" sz="6000" dirty="0" smtClean="0">
                <a:solidFill>
                  <a:schemeClr val="tx1"/>
                </a:solidFill>
                <a:latin typeface="Harrington" pitchFamily="82" charset="0"/>
              </a:rPr>
              <a:t>mousse</a:t>
            </a:r>
            <a:r>
              <a:rPr lang="en-US" sz="5400" dirty="0" smtClean="0">
                <a:latin typeface="Harrington" pitchFamily="82" charset="0"/>
              </a:rPr>
              <a:t> </a:t>
            </a:r>
            <a:endParaRPr lang="en-US" sz="5400" dirty="0">
              <a:latin typeface="Harrington" pitchFamily="82" charset="0"/>
            </a:endParaRPr>
          </a:p>
        </p:txBody>
      </p:sp>
      <p:sp>
        <p:nvSpPr>
          <p:cNvPr id="2" name="Content Placeholder 1"/>
          <p:cNvSpPr>
            <a:spLocks noGrp="1"/>
          </p:cNvSpPr>
          <p:nvPr>
            <p:ph idx="1"/>
          </p:nvPr>
        </p:nvSpPr>
        <p:spPr/>
        <p:txBody>
          <a:bodyPr>
            <a:normAutofit/>
          </a:bodyPr>
          <a:lstStyle/>
          <a:p>
            <a:r>
              <a:rPr lang="en-US" sz="4000" dirty="0" smtClean="0">
                <a:solidFill>
                  <a:srgbClr val="FFFFFF"/>
                </a:solidFill>
                <a:latin typeface="Comic Sans MS" pitchFamily="66" charset="0"/>
              </a:rPr>
              <a:t>Ingredients</a:t>
            </a:r>
          </a:p>
          <a:p>
            <a:pPr>
              <a:lnSpc>
                <a:spcPct val="150000"/>
              </a:lnSpc>
            </a:pPr>
            <a:r>
              <a:rPr lang="en-US" dirty="0" smtClean="0">
                <a:latin typeface="Comic Sans MS" pitchFamily="66" charset="0"/>
              </a:rPr>
              <a:t>• 11 ounces of dark chocolate </a:t>
            </a:r>
          </a:p>
          <a:p>
            <a:pPr>
              <a:lnSpc>
                <a:spcPct val="150000"/>
              </a:lnSpc>
            </a:pPr>
            <a:r>
              <a:rPr lang="en-US" dirty="0" smtClean="0">
                <a:latin typeface="Comic Sans MS" pitchFamily="66" charset="0"/>
              </a:rPr>
              <a:t>• 6 eggs </a:t>
            </a:r>
          </a:p>
          <a:p>
            <a:pPr>
              <a:lnSpc>
                <a:spcPct val="150000"/>
              </a:lnSpc>
            </a:pPr>
            <a:r>
              <a:rPr lang="en-US" dirty="0" smtClean="0">
                <a:latin typeface="Comic Sans MS" pitchFamily="66" charset="0"/>
              </a:rPr>
              <a:t>• Just over 2 ounces butter (half salted, half unsalted) </a:t>
            </a:r>
          </a:p>
          <a:p>
            <a:pPr>
              <a:lnSpc>
                <a:spcPct val="150000"/>
              </a:lnSpc>
            </a:pPr>
            <a:r>
              <a:rPr lang="en-US" dirty="0" smtClean="0">
                <a:latin typeface="Comic Sans MS" pitchFamily="66" charset="0"/>
              </a:rPr>
              <a:t>• 1.7 ounces of sugar </a:t>
            </a:r>
          </a:p>
          <a:p>
            <a:pPr>
              <a:lnSpc>
                <a:spcPct val="150000"/>
              </a:lnSpc>
            </a:pPr>
            <a:r>
              <a:rPr lang="en-US" dirty="0" smtClean="0">
                <a:latin typeface="Comic Sans MS" pitchFamily="66" charset="0"/>
              </a:rPr>
              <a:t>• A pinch of salt </a:t>
            </a:r>
          </a:p>
          <a:p>
            <a:endParaRPr lang="en-US" dirty="0" smtClean="0">
              <a:solidFill>
                <a:srgbClr val="FFFFFF"/>
              </a:solidFill>
            </a:endParaRP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latin typeface="Comic Sans MS" pitchFamily="66" charset="0"/>
              </a:rPr>
              <a:t>Came from the Spanish to France in the 17</a:t>
            </a:r>
            <a:r>
              <a:rPr lang="en-US" sz="2000" baseline="30000" dirty="0" smtClean="0">
                <a:latin typeface="Comic Sans MS" pitchFamily="66" charset="0"/>
              </a:rPr>
              <a:t>th</a:t>
            </a:r>
            <a:r>
              <a:rPr lang="en-US" sz="2000" dirty="0" smtClean="0">
                <a:latin typeface="Comic Sans MS" pitchFamily="66" charset="0"/>
              </a:rPr>
              <a:t> century.</a:t>
            </a:r>
          </a:p>
          <a:p>
            <a:pPr>
              <a:buFont typeface="Wingdings 2" pitchFamily="18" charset="2"/>
              <a:buChar char=""/>
            </a:pPr>
            <a:r>
              <a:rPr lang="en-US" sz="2000" dirty="0" smtClean="0">
                <a:latin typeface="Comic Sans MS" pitchFamily="66" charset="0"/>
              </a:rPr>
              <a:t>First recorded recipe was in New York in 1897.</a:t>
            </a:r>
          </a:p>
          <a:p>
            <a:pPr>
              <a:buFont typeface="Wingdings 2" pitchFamily="18" charset="2"/>
              <a:buChar char=""/>
            </a:pPr>
            <a:r>
              <a:rPr lang="en-US" sz="2000" dirty="0" smtClean="0">
                <a:latin typeface="Comic Sans MS" pitchFamily="66" charset="0"/>
              </a:rPr>
              <a:t>Many different recipes.</a:t>
            </a:r>
          </a:p>
          <a:p>
            <a:pPr>
              <a:buFont typeface="Wingdings 2" pitchFamily="18" charset="2"/>
              <a:buChar char=""/>
            </a:pPr>
            <a:r>
              <a:rPr lang="en-US" sz="2000" dirty="0" smtClean="0">
                <a:latin typeface="Comic Sans MS" pitchFamily="66" charset="0"/>
              </a:rPr>
              <a:t>Very simple to make.</a:t>
            </a:r>
          </a:p>
          <a:p>
            <a:pPr marL="0" indent="0">
              <a:buNone/>
            </a:pPr>
            <a:endParaRPr lang="en-US" dirty="0" smtClean="0"/>
          </a:p>
          <a:p>
            <a:pPr marL="0" indent="0">
              <a:buNone/>
            </a:pPr>
            <a:endParaRPr lang="en-US" dirty="0"/>
          </a:p>
        </p:txBody>
      </p:sp>
      <p:sp>
        <p:nvSpPr>
          <p:cNvPr id="5" name="Прямоугольник 4"/>
          <p:cNvSpPr/>
          <p:nvPr/>
        </p:nvSpPr>
        <p:spPr>
          <a:xfrm>
            <a:off x="533400" y="457200"/>
            <a:ext cx="616707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History of the dish</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362" name="Picture 2" descr="http://www.bbcgoodfood.com/recipes/2923/images/2923_MEDIU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4567311"/>
            <a:ext cx="2346960" cy="2133600"/>
          </a:xfrm>
          <a:prstGeom prst="rect">
            <a:avLst/>
          </a:prstGeom>
          <a:noFill/>
          <a:effectLst>
            <a:outerShdw blurRad="88900" dist="50800" sx="103000" sy="103000" algn="ctr" rotWithShape="0">
              <a:srgbClr val="000000">
                <a:alpha val="43137"/>
              </a:srgbClr>
            </a:outerShdw>
          </a:effectLst>
          <a:extLst>
            <a:ext uri="{909E8E84-426E-40DD-AFC4-6F175D3DCCD1}">
              <a14:hiddenFill xmlns:a14="http://schemas.microsoft.com/office/drawing/2010/main" xmlns="">
                <a:solidFill>
                  <a:srgbClr val="FFFFFF"/>
                </a:solidFill>
              </a14:hiddenFill>
            </a:ext>
          </a:extLst>
        </p:spPr>
      </p:pic>
      <p:pic>
        <p:nvPicPr>
          <p:cNvPr id="15364" name="Picture 4" descr="http://www.kraftrecipes.com/assets/recipe_images/Irish_Cream_Chocolate_Mouss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199" y="2514600"/>
            <a:ext cx="3508375" cy="2332038"/>
          </a:xfrm>
          <a:prstGeom prst="rect">
            <a:avLst/>
          </a:prstGeom>
          <a:noFill/>
          <a:effectLst>
            <a:outerShdw blurRad="114300" dist="50800" sx="105000" sy="105000" algn="ctr" rotWithShape="0">
              <a:srgbClr val="000000">
                <a:alpha val="42000"/>
              </a:srgbClr>
            </a:outerShdw>
          </a:effectLst>
          <a:extLst>
            <a:ext uri="{909E8E84-426E-40DD-AFC4-6F175D3DCCD1}">
              <a14:hiddenFill xmlns:a14="http://schemas.microsoft.com/office/drawing/2010/main" xmlns="">
                <a:solidFill>
                  <a:srgbClr val="FFFFFF"/>
                </a:solidFill>
              </a14:hiddenFill>
            </a:ext>
          </a:extLst>
        </p:spPr>
      </p:pic>
      <p:pic>
        <p:nvPicPr>
          <p:cNvPr id="15366" name="Picture 6" descr="http://trialx.com/g/Chocolate_Mousse-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3357326"/>
            <a:ext cx="1995678" cy="2978624"/>
          </a:xfrm>
          <a:prstGeom prst="rect">
            <a:avLst/>
          </a:prstGeom>
          <a:noFill/>
          <a:effectLst>
            <a:outerShdw blurRad="101600" dist="50800" sx="105000" sy="105000" algn="ctr" rotWithShape="0">
              <a:srgbClr val="000000">
                <a:alpha val="43137"/>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362"/>
                                        </p:tgtEl>
                                        <p:attrNameLst>
                                          <p:attrName>style.visibility</p:attrName>
                                        </p:attrNameLst>
                                      </p:cBhvr>
                                      <p:to>
                                        <p:strVal val="visible"/>
                                      </p:to>
                                    </p:set>
                                    <p:animEffect transition="in" filter="circle(in)">
                                      <p:cBhvr>
                                        <p:cTn id="32" dur="2000"/>
                                        <p:tgtEl>
                                          <p:spTgt spid="1536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366"/>
                                        </p:tgtEl>
                                        <p:attrNameLst>
                                          <p:attrName>style.visibility</p:attrName>
                                        </p:attrNameLst>
                                      </p:cBhvr>
                                      <p:to>
                                        <p:strVal val="visible"/>
                                      </p:to>
                                    </p:set>
                                    <p:animEffect transition="in" filter="circle(in)">
                                      <p:cBhvr>
                                        <p:cTn id="37" dur="2000"/>
                                        <p:tgtEl>
                                          <p:spTgt spid="1536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5364"/>
                                        </p:tgtEl>
                                        <p:attrNameLst>
                                          <p:attrName>style.visibility</p:attrName>
                                        </p:attrNameLst>
                                      </p:cBhvr>
                                      <p:to>
                                        <p:strVal val="visible"/>
                                      </p:to>
                                    </p:set>
                                    <p:animEffect transition="in" filter="circle(in)">
                                      <p:cBhvr>
                                        <p:cTn id="42"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76400"/>
            <a:ext cx="6400800" cy="3474720"/>
          </a:xfrm>
        </p:spPr>
        <p:txBody>
          <a:bodyPr/>
          <a:lstStyle/>
          <a:p>
            <a:pPr>
              <a:buNone/>
            </a:pPr>
            <a:r>
              <a:rPr lang="en-US" sz="4000" dirty="0" smtClean="0">
                <a:solidFill>
                  <a:schemeClr val="accent3">
                    <a:lumMod val="75000"/>
                  </a:schemeClr>
                </a:solidFill>
                <a:latin typeface="Algerian" pitchFamily="82" charset="0"/>
              </a:rPr>
              <a:t>Ingredients </a:t>
            </a:r>
          </a:p>
          <a:p>
            <a:r>
              <a:rPr lang="en-US" dirty="0" smtClean="0">
                <a:solidFill>
                  <a:srgbClr val="002060"/>
                </a:solidFill>
                <a:latin typeface="Comic Sans MS" pitchFamily="66" charset="0"/>
              </a:rPr>
              <a:t>500ml (18fl oz) double cream </a:t>
            </a:r>
          </a:p>
          <a:p>
            <a:r>
              <a:rPr lang="en-US" dirty="0" smtClean="0">
                <a:solidFill>
                  <a:srgbClr val="002060"/>
                </a:solidFill>
                <a:latin typeface="Comic Sans MS" pitchFamily="66" charset="0"/>
              </a:rPr>
              <a:t>1 vanilla pod</a:t>
            </a:r>
          </a:p>
          <a:p>
            <a:r>
              <a:rPr lang="en-US" dirty="0" smtClean="0">
                <a:solidFill>
                  <a:srgbClr val="002060"/>
                </a:solidFill>
                <a:latin typeface="Comic Sans MS" pitchFamily="66" charset="0"/>
              </a:rPr>
              <a:t>100g (4oz) caster sugar (plus extra for the topping) </a:t>
            </a:r>
          </a:p>
          <a:p>
            <a:r>
              <a:rPr lang="en-US" dirty="0" smtClean="0">
                <a:solidFill>
                  <a:srgbClr val="002060"/>
                </a:solidFill>
                <a:latin typeface="Comic Sans MS" pitchFamily="66" charset="0"/>
              </a:rPr>
              <a:t>3 egg yolks</a:t>
            </a:r>
          </a:p>
          <a:p>
            <a:r>
              <a:rPr lang="en-US" dirty="0" smtClean="0">
                <a:solidFill>
                  <a:srgbClr val="002060"/>
                </a:solidFill>
                <a:latin typeface="Comic Sans MS" pitchFamily="66" charset="0"/>
              </a:rPr>
              <a:t>2 whole eggs</a:t>
            </a:r>
          </a:p>
          <a:p>
            <a:endParaRPr lang="en-US" dirty="0"/>
          </a:p>
        </p:txBody>
      </p:sp>
      <p:sp>
        <p:nvSpPr>
          <p:cNvPr id="4" name="Прямоугольник 3"/>
          <p:cNvSpPr/>
          <p:nvPr/>
        </p:nvSpPr>
        <p:spPr>
          <a:xfrm>
            <a:off x="2514600" y="304800"/>
            <a:ext cx="49103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Crème Brulee </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512511" cy="1143000"/>
          </a:xfrm>
        </p:spPr>
        <p:txBody>
          <a:bodyPr/>
          <a:lstStyle/>
          <a:p>
            <a:pPr marL="0" indent="0">
              <a:buNone/>
            </a:pPr>
            <a:r>
              <a:rPr lang="en-US" dirty="0" smtClean="0"/>
              <a:t>History</a:t>
            </a:r>
            <a:endParaRPr lang="en-US" dirty="0"/>
          </a:p>
        </p:txBody>
      </p:sp>
      <p:sp>
        <p:nvSpPr>
          <p:cNvPr id="3" name="Content Placeholder 2"/>
          <p:cNvSpPr>
            <a:spLocks noGrp="1"/>
          </p:cNvSpPr>
          <p:nvPr>
            <p:ph sz="quarter" idx="13"/>
          </p:nvPr>
        </p:nvSpPr>
        <p:spPr>
          <a:xfrm>
            <a:off x="3172033" y="1447800"/>
            <a:ext cx="10078098" cy="3474720"/>
          </a:xfrm>
        </p:spPr>
        <p:txBody>
          <a:bodyPr>
            <a:normAutofit/>
          </a:bodyPr>
          <a:lstStyle/>
          <a:p>
            <a:pPr>
              <a:buFont typeface="Wingdings" pitchFamily="2" charset="2"/>
              <a:buChar char="v"/>
            </a:pPr>
            <a:r>
              <a:rPr lang="en-US" sz="2400" dirty="0" smtClean="0">
                <a:solidFill>
                  <a:srgbClr val="002060"/>
                </a:solidFill>
                <a:latin typeface="Comic Sans MS" pitchFamily="66" charset="0"/>
              </a:rPr>
              <a:t> </a:t>
            </a:r>
            <a:r>
              <a:rPr lang="en-US" sz="2000" dirty="0" smtClean="0">
                <a:solidFill>
                  <a:srgbClr val="002060"/>
                </a:solidFill>
                <a:latin typeface="Comic Sans MS" pitchFamily="66" charset="0"/>
              </a:rPr>
              <a:t>Crème Brûlée, French for "Burnt Cream". </a:t>
            </a:r>
          </a:p>
          <a:p>
            <a:pPr>
              <a:buFont typeface="Wingdings" pitchFamily="2" charset="2"/>
              <a:buChar char="v"/>
            </a:pPr>
            <a:r>
              <a:rPr lang="en-US" sz="2000" dirty="0" smtClean="0">
                <a:solidFill>
                  <a:srgbClr val="002060"/>
                </a:solidFill>
                <a:latin typeface="Comic Sans MS" pitchFamily="66" charset="0"/>
              </a:rPr>
              <a:t> The earliest known reference was France in </a:t>
            </a:r>
          </a:p>
          <a:p>
            <a:pPr marL="45720" indent="0">
              <a:buNone/>
            </a:pPr>
            <a:r>
              <a:rPr lang="en-US" sz="2000" dirty="0" smtClean="0">
                <a:solidFill>
                  <a:srgbClr val="002060"/>
                </a:solidFill>
                <a:latin typeface="Comic Sans MS" pitchFamily="66" charset="0"/>
              </a:rPr>
              <a:t>the 1691 release of Massialot's cookbook. </a:t>
            </a:r>
            <a:endParaRPr lang="en-US" sz="2000" dirty="0">
              <a:solidFill>
                <a:srgbClr val="002060"/>
              </a:solidFill>
              <a:latin typeface="Comic Sans MS" pitchFamily="66" charset="0"/>
            </a:endParaRPr>
          </a:p>
          <a:p>
            <a:pPr>
              <a:buFont typeface="Wingdings" pitchFamily="2" charset="2"/>
              <a:buChar char="v"/>
            </a:pPr>
            <a:r>
              <a:rPr lang="en-US" sz="2000" dirty="0" smtClean="0">
                <a:solidFill>
                  <a:srgbClr val="002060"/>
                </a:solidFill>
                <a:latin typeface="Comic Sans MS" pitchFamily="66" charset="0"/>
              </a:rPr>
              <a:t>The recipe is more popular in France than</a:t>
            </a:r>
          </a:p>
          <a:p>
            <a:pPr marL="45720" indent="0">
              <a:buNone/>
            </a:pPr>
            <a:r>
              <a:rPr lang="en-US" sz="2000" dirty="0" smtClean="0">
                <a:solidFill>
                  <a:srgbClr val="002060"/>
                </a:solidFill>
                <a:latin typeface="Comic Sans MS" pitchFamily="66" charset="0"/>
              </a:rPr>
              <a:t>anywhere else, being a standard dessert offering</a:t>
            </a:r>
          </a:p>
          <a:p>
            <a:pPr marL="45720" indent="0">
              <a:buNone/>
            </a:pPr>
            <a:r>
              <a:rPr lang="en-US" sz="2000" dirty="0" smtClean="0">
                <a:solidFill>
                  <a:srgbClr val="002060"/>
                </a:solidFill>
                <a:latin typeface="Comic Sans MS" pitchFamily="66" charset="0"/>
              </a:rPr>
              <a:t> in many French restaurants.</a:t>
            </a:r>
            <a:endParaRPr lang="en-US" sz="2000" dirty="0">
              <a:solidFill>
                <a:srgbClr val="002060"/>
              </a:solidFill>
              <a:latin typeface="Comic Sans MS" pitchFamily="66" charset="0"/>
            </a:endParaRPr>
          </a:p>
        </p:txBody>
      </p:sp>
      <p:pic>
        <p:nvPicPr>
          <p:cNvPr id="5" name="Picture 4" descr="cremebrulee.jpg"/>
          <p:cNvPicPr>
            <a:picLocks noChangeAspect="1"/>
          </p:cNvPicPr>
          <p:nvPr/>
        </p:nvPicPr>
        <p:blipFill>
          <a:blip r:embed="rId2" cstate="print"/>
          <a:stretch>
            <a:fillRect/>
          </a:stretch>
        </p:blipFill>
        <p:spPr>
          <a:xfrm>
            <a:off x="4648200" y="3962400"/>
            <a:ext cx="4061712" cy="2705100"/>
          </a:xfrm>
          <a:prstGeom prst="rect">
            <a:avLst/>
          </a:prstGeom>
          <a:effectLst>
            <a:outerShdw blurRad="114300" dist="50800" dir="600000" sx="103000" sy="103000" algn="ctr" rotWithShape="0">
              <a:srgbClr val="000000">
                <a:alpha val="43137"/>
              </a:srgbClr>
            </a:outerShdw>
          </a:effectLst>
        </p:spPr>
      </p:pic>
      <p:pic>
        <p:nvPicPr>
          <p:cNvPr id="16386" name="Picture 2" descr="http://www.blogcdn.com/www.slashfood.com/media/2008/08/creme-brulee-oatme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72683"/>
            <a:ext cx="2987981" cy="1981200"/>
          </a:xfrm>
          <a:prstGeom prst="rect">
            <a:avLst/>
          </a:prstGeom>
          <a:noFill/>
          <a:effectLst>
            <a:outerShdw blurRad="114300" dist="50800" sx="103000" sy="103000" algn="ctr" rotWithShape="0">
              <a:srgbClr val="000000">
                <a:alpha val="43137"/>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0"/>
                                        <p:tgtEl>
                                          <p:spTgt spid="3">
                                            <p:txEl>
                                              <p:pRg st="5" end="5"/>
                                            </p:txEl>
                                          </p:spTgt>
                                        </p:tgtEl>
                                      </p:cBhvr>
                                    </p:animEffect>
                                    <p:anim calcmode="lin" valueType="num">
                                      <p:cBhvr>
                                        <p:cTn id="6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latin typeface="Comic Sans MS" pitchFamily="66" charset="0"/>
              </a:rPr>
              <a:t>History of French cuisine</a:t>
            </a:r>
          </a:p>
          <a:p>
            <a:pPr>
              <a:lnSpc>
                <a:spcPct val="200000"/>
              </a:lnSpc>
            </a:pPr>
            <a:r>
              <a:rPr lang="en-US" dirty="0" smtClean="0">
                <a:latin typeface="Comic Sans MS" pitchFamily="66" charset="0"/>
              </a:rPr>
              <a:t>The main French dishes</a:t>
            </a:r>
          </a:p>
          <a:p>
            <a:pPr>
              <a:lnSpc>
                <a:spcPct val="200000"/>
              </a:lnSpc>
            </a:pPr>
            <a:r>
              <a:rPr lang="en-US" dirty="0" smtClean="0">
                <a:latin typeface="Comic Sans MS" pitchFamily="66" charset="0"/>
              </a:rPr>
              <a:t>The ingredients to basic recipes</a:t>
            </a:r>
          </a:p>
        </p:txBody>
      </p:sp>
      <p:cxnSp>
        <p:nvCxnSpPr>
          <p:cNvPr id="5" name="Прямая со стрелкой 4"/>
          <p:cNvCxnSpPr/>
          <p:nvPr/>
        </p:nvCxnSpPr>
        <p:spPr>
          <a:xfrm>
            <a:off x="7543800" y="472802"/>
            <a:ext cx="0" cy="685800"/>
          </a:xfrm>
          <a:prstGeom prst="straightConnector1">
            <a:avLst/>
          </a:prstGeom>
          <a:ln w="57150">
            <a:solidFill>
              <a:schemeClr val="accent3">
                <a:lumMod val="20000"/>
                <a:lumOff val="8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143000" y="354037"/>
            <a:ext cx="601959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lumMod val="60000"/>
                    <a:lumOff val="40000"/>
                  </a:schemeClr>
                </a:solidFill>
                <a:effectLst/>
                <a:latin typeface="Bradley Hand ITC" pitchFamily="66" charset="0"/>
              </a:rPr>
              <a:t>What you will learn</a:t>
            </a:r>
            <a:endParaRPr lang="ru-RU" sz="5400" b="1" cap="none" spc="0" dirty="0">
              <a:ln/>
              <a:solidFill>
                <a:schemeClr val="accent3">
                  <a:lumMod val="60000"/>
                  <a:lumOff val="40000"/>
                </a:schemeClr>
              </a:solidFill>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out)">
                                      <p:cBhvr>
                                        <p:cTn id="12" dur="2000"/>
                                        <p:tgtEl>
                                          <p:spTgt spid="2">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out)">
                                      <p:cBhvr>
                                        <p:cTn id="15" dur="2000"/>
                                        <p:tgtEl>
                                          <p:spTgt spid="2">
                                            <p:txEl>
                                              <p:pRg st="1" end="1"/>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circle(out)">
                                      <p:cBhvr>
                                        <p:cTn id="18" dur="2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odiliaschool.org/modules/groups/homepagefiles/cms/1582923/Image/Clipart/french_langu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52400"/>
            <a:ext cx="4876799" cy="1901483"/>
          </a:xfrm>
          <a:prstGeom prst="rect">
            <a:avLst/>
          </a:prstGeom>
          <a:solidFill>
            <a:schemeClr val="accent1">
              <a:lumMod val="60000"/>
              <a:lumOff val="40000"/>
            </a:schemeClr>
          </a:solidFill>
          <a:effectLst>
            <a:glow rad="139700">
              <a:schemeClr val="accent1">
                <a:satMod val="175000"/>
                <a:alpha val="40000"/>
              </a:schemeClr>
            </a:glow>
            <a:reflection blurRad="6350" stA="52000" endA="300" endPos="35000" dir="5400000" sy="-100000" algn="bl" rotWithShape="0"/>
          </a:effectLst>
        </p:spPr>
      </p:pic>
      <p:sp>
        <p:nvSpPr>
          <p:cNvPr id="6" name="TextBox 5"/>
          <p:cNvSpPr txBox="1"/>
          <p:nvPr/>
        </p:nvSpPr>
        <p:spPr>
          <a:xfrm>
            <a:off x="152400" y="3733800"/>
            <a:ext cx="8077200" cy="2554545"/>
          </a:xfrm>
          <a:prstGeom prst="rect">
            <a:avLst/>
          </a:prstGeom>
          <a:noFill/>
        </p:spPr>
        <p:txBody>
          <a:bodyPr wrap="square" rtlCol="0">
            <a:spAutoFit/>
          </a:bodyPr>
          <a:lstStyle/>
          <a:p>
            <a:pPr marL="285750" indent="-285750">
              <a:buFont typeface="Wingdings" pitchFamily="2" charset="2"/>
              <a:buChar char="v"/>
            </a:pPr>
            <a:r>
              <a:rPr lang="en-US" sz="2000" dirty="0" smtClean="0">
                <a:latin typeface="Comic Sans MS" pitchFamily="66" charset="0"/>
              </a:rPr>
              <a:t>Traditional French culture places on high priority</a:t>
            </a:r>
          </a:p>
          <a:p>
            <a:r>
              <a:rPr lang="en-US" sz="2000" dirty="0" smtClean="0">
                <a:latin typeface="Comic Sans MS" pitchFamily="66" charset="0"/>
              </a:rPr>
              <a:t>    </a:t>
            </a:r>
            <a:r>
              <a:rPr lang="en-US" sz="2000" dirty="0" smtClean="0">
                <a:latin typeface="Comic Sans MS" pitchFamily="66" charset="0"/>
              </a:rPr>
              <a:t>on </a:t>
            </a:r>
            <a:r>
              <a:rPr lang="en-US" sz="2000" dirty="0" smtClean="0">
                <a:latin typeface="Comic Sans MS" pitchFamily="66" charset="0"/>
              </a:rPr>
              <a:t>the enjoyment of food. </a:t>
            </a:r>
          </a:p>
          <a:p>
            <a:pPr marL="285750" indent="-285750">
              <a:buFont typeface="Wingdings" pitchFamily="2" charset="2"/>
              <a:buChar char="v"/>
            </a:pPr>
            <a:r>
              <a:rPr lang="en-US" sz="2000" dirty="0" smtClean="0">
                <a:latin typeface="Comic Sans MS" pitchFamily="66" charset="0"/>
              </a:rPr>
              <a:t>The most famous cuisine in the world.</a:t>
            </a:r>
          </a:p>
          <a:p>
            <a:pPr marL="285750" indent="-285750">
              <a:buFont typeface="Wingdings" pitchFamily="2" charset="2"/>
              <a:buChar char="v"/>
            </a:pPr>
            <a:r>
              <a:rPr lang="en-US" sz="2000" dirty="0" smtClean="0">
                <a:latin typeface="Comic Sans MS" pitchFamily="66" charset="0"/>
              </a:rPr>
              <a:t>French cuisine is a style of cooking derived from the nation of France.</a:t>
            </a:r>
          </a:p>
          <a:p>
            <a:pPr marL="285750" indent="-285750">
              <a:buFont typeface="Wingdings" pitchFamily="2" charset="2"/>
              <a:buChar char="v"/>
            </a:pPr>
            <a:r>
              <a:rPr lang="en-US" sz="2000" dirty="0" smtClean="0">
                <a:latin typeface="Comic Sans MS" pitchFamily="66" charset="0"/>
              </a:rPr>
              <a:t>It was introduced by  Auguste Escoffier to become the modern version  of haute cuisine.</a:t>
            </a:r>
          </a:p>
          <a:p>
            <a:pPr marL="285750" indent="-285750">
              <a:buFont typeface="Wingdings" pitchFamily="2" charset="2"/>
              <a:buChar char="v"/>
            </a:pPr>
            <a:r>
              <a:rPr lang="en-US" sz="2000" dirty="0" smtClean="0">
                <a:latin typeface="Comic Sans MS" pitchFamily="66" charset="0"/>
              </a:rPr>
              <a:t>Cheese </a:t>
            </a:r>
            <a:r>
              <a:rPr lang="en-US" sz="2000" dirty="0" smtClean="0">
                <a:latin typeface="Comic Sans MS" pitchFamily="66" charset="0"/>
              </a:rPr>
              <a:t>and wine are a major part of the cuisine.</a:t>
            </a:r>
          </a:p>
        </p:txBody>
      </p:sp>
      <p:sp>
        <p:nvSpPr>
          <p:cNvPr id="7" name="Прямоугольник 6"/>
          <p:cNvSpPr/>
          <p:nvPr/>
        </p:nvSpPr>
        <p:spPr>
          <a:xfrm>
            <a:off x="21102" y="1905000"/>
            <a:ext cx="7609156" cy="1569660"/>
          </a:xfrm>
          <a:prstGeom prst="rect">
            <a:avLst/>
          </a:prstGeom>
          <a:noFill/>
        </p:spPr>
        <p:txBody>
          <a:bodyPr wrap="square" lIns="91440" tIns="45720" rIns="91440" bIns="45720">
            <a:spAutoFit/>
          </a:bodyPr>
          <a:lstStyle/>
          <a:p>
            <a:pPr algn="ctr"/>
            <a:r>
              <a:rPr lang="en-US" sz="4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Introduction to French cuisine</a:t>
            </a:r>
            <a:endParaRPr lang="ru-RU"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195" name="Picture 3" descr="FD00291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35462" y="5478056"/>
            <a:ext cx="726830" cy="112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554129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left)">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wipe(left)">
                                      <p:cBhvr>
                                        <p:cTn id="4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4953000" cy="4062651"/>
          </a:xfrm>
          <a:prstGeom prst="rect">
            <a:avLst/>
          </a:prstGeom>
          <a:noFill/>
        </p:spPr>
        <p:txBody>
          <a:bodyPr wrap="square" rtlCol="0">
            <a:spAutoFit/>
          </a:bodyPr>
          <a:lstStyle/>
          <a:p>
            <a:pPr marL="285750" indent="-285750">
              <a:buFont typeface="Wingdings" pitchFamily="2" charset="2"/>
              <a:buChar char="v"/>
            </a:pPr>
            <a:r>
              <a:rPr lang="en-US" sz="2000" dirty="0" smtClean="0">
                <a:latin typeface="Comic Sans MS" pitchFamily="66" charset="0"/>
              </a:rPr>
              <a:t>They use different types of spices and herbs to give the proper flavor  and texture.</a:t>
            </a:r>
          </a:p>
          <a:p>
            <a:pPr marL="285750" indent="-285750">
              <a:buFont typeface="Wingdings" pitchFamily="2" charset="2"/>
              <a:buChar char="v"/>
            </a:pPr>
            <a:endParaRPr lang="en-US" sz="2000" dirty="0" smtClean="0">
              <a:latin typeface="Comic Sans MS" pitchFamily="66" charset="0"/>
            </a:endParaRPr>
          </a:p>
          <a:p>
            <a:pPr marL="285750" indent="-285750">
              <a:buFont typeface="Wingdings" pitchFamily="2" charset="2"/>
              <a:buChar char="v"/>
            </a:pPr>
            <a:r>
              <a:rPr lang="en-US" sz="2000" dirty="0" smtClean="0">
                <a:latin typeface="Comic Sans MS" pitchFamily="66" charset="0"/>
              </a:rPr>
              <a:t>This cuisine is influenced by Portuguese and African countries.</a:t>
            </a:r>
          </a:p>
          <a:p>
            <a:pPr marL="285750" indent="-285750">
              <a:buFont typeface="Wingdings" pitchFamily="2" charset="2"/>
              <a:buChar char="v"/>
            </a:pPr>
            <a:endParaRPr lang="en-US" sz="2000" dirty="0" smtClean="0">
              <a:latin typeface="Comic Sans MS" pitchFamily="66" charset="0"/>
            </a:endParaRPr>
          </a:p>
          <a:p>
            <a:pPr marL="285750" indent="-285750">
              <a:buFont typeface="Wingdings" pitchFamily="2" charset="2"/>
              <a:buChar char="v"/>
            </a:pPr>
            <a:r>
              <a:rPr lang="en-US" sz="2000" dirty="0" smtClean="0">
                <a:latin typeface="Comic Sans MS" pitchFamily="66" charset="0"/>
              </a:rPr>
              <a:t>They use to it mostly fish, seafood, game birds, veal, green vegetables.</a:t>
            </a:r>
          </a:p>
          <a:p>
            <a:pPr marL="285750" indent="-285750">
              <a:buFont typeface="Wingdings" pitchFamily="2" charset="2"/>
              <a:buChar char="v"/>
            </a:pPr>
            <a:endParaRPr lang="en-US" sz="2000" dirty="0" smtClean="0">
              <a:latin typeface="Comic Sans MS" pitchFamily="66" charset="0"/>
            </a:endParaRPr>
          </a:p>
          <a:p>
            <a:pPr marL="285750" indent="-285750">
              <a:buFont typeface="Wingdings" pitchFamily="2" charset="2"/>
              <a:buChar char="v"/>
            </a:pPr>
            <a:r>
              <a:rPr lang="en-US" sz="2000" dirty="0" smtClean="0">
                <a:latin typeface="Comic Sans MS" pitchFamily="66" charset="0"/>
              </a:rPr>
              <a:t>Chef Paul Bocuse is known as a father of French cuisine.</a:t>
            </a:r>
          </a:p>
          <a:p>
            <a:endParaRPr lang="ru-RU" dirty="0"/>
          </a:p>
        </p:txBody>
      </p:sp>
      <p:pic>
        <p:nvPicPr>
          <p:cNvPr id="9218" name="Picture 2" descr="http://www.attractionsmagazine.com/blog/wp-content/uploads/2009/04/chef-paul-bocuse-at-disney-22864779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3991423"/>
            <a:ext cx="3143250" cy="2766219"/>
          </a:xfrm>
          <a:prstGeom prst="rect">
            <a:avLst/>
          </a:prstGeom>
          <a:noFill/>
          <a:effectLst>
            <a:glow rad="228600">
              <a:schemeClr val="accent5">
                <a:satMod val="175000"/>
                <a:alpha val="40000"/>
              </a:schemeClr>
            </a:glow>
          </a:effectLst>
          <a:scene3d>
            <a:camera prst="orthographicFront"/>
            <a:lightRig rig="threePt" dir="t"/>
          </a:scene3d>
          <a:sp3d>
            <a:bevelT prst="convex"/>
          </a:sp3d>
          <a:extLst>
            <a:ext uri="{909E8E84-426E-40DD-AFC4-6F175D3DCCD1}">
              <a14:hiddenFill xmlns:a14="http://schemas.microsoft.com/office/drawing/2010/main" xmlns="">
                <a:solidFill>
                  <a:srgbClr val="FFFFFF"/>
                </a:solidFill>
              </a14:hiddenFill>
            </a:ext>
          </a:extLst>
        </p:spPr>
      </p:pic>
      <p:cxnSp>
        <p:nvCxnSpPr>
          <p:cNvPr id="6" name="Прямая со стрелкой 5"/>
          <p:cNvCxnSpPr/>
          <p:nvPr/>
        </p:nvCxnSpPr>
        <p:spPr>
          <a:xfrm>
            <a:off x="4495800" y="3810000"/>
            <a:ext cx="685800" cy="362848"/>
          </a:xfrm>
          <a:prstGeom prst="straightConnector1">
            <a:avLst/>
          </a:prstGeom>
          <a:ln w="381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219" name="Picture 3" descr="FD00142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435311"/>
            <a:ext cx="1178169" cy="748628"/>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4" descr="FD00934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774531">
            <a:off x="381000" y="4291251"/>
            <a:ext cx="1190625" cy="1390650"/>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5" descr="FD00974_"/>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996003">
            <a:off x="7210425" y="2259925"/>
            <a:ext cx="1114425" cy="1038225"/>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 descr="FD00391_"/>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869317">
            <a:off x="3519268" y="5562600"/>
            <a:ext cx="1371600" cy="879231"/>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424973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000"/>
                                        <p:tgtEl>
                                          <p:spTgt spid="4">
                                            <p:txEl>
                                              <p:pRg st="2" end="2"/>
                                            </p:txEl>
                                          </p:spTgt>
                                        </p:tgtEl>
                                      </p:cBhvr>
                                    </p:animEffect>
                                    <p:anim calcmode="lin" valueType="num">
                                      <p:cBhvr>
                                        <p:cTn id="15"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2000"/>
                                        <p:tgtEl>
                                          <p:spTgt spid="4">
                                            <p:txEl>
                                              <p:pRg st="4" end="4"/>
                                            </p:txEl>
                                          </p:spTgt>
                                        </p:tgtEl>
                                      </p:cBhvr>
                                    </p:animEffect>
                                    <p:anim calcmode="lin" valueType="num">
                                      <p:cBhvr>
                                        <p:cTn id="22"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2000"/>
                                        <p:tgtEl>
                                          <p:spTgt spid="4">
                                            <p:txEl>
                                              <p:pRg st="6" end="6"/>
                                            </p:txEl>
                                          </p:spTgt>
                                        </p:tgtEl>
                                      </p:cBhvr>
                                    </p:animEffect>
                                    <p:anim calcmode="lin" valueType="num">
                                      <p:cBhvr>
                                        <p:cTn id="29"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220"/>
                                        </p:tgtEl>
                                        <p:attrNameLst>
                                          <p:attrName>style.visibility</p:attrName>
                                        </p:attrNameLst>
                                      </p:cBhvr>
                                      <p:to>
                                        <p:strVal val="visible"/>
                                      </p:to>
                                    </p:set>
                                    <p:animEffect transition="in" filter="wipe(down)">
                                      <p:cBhvr>
                                        <p:cTn id="35" dur="500"/>
                                        <p:tgtEl>
                                          <p:spTgt spid="92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219"/>
                                        </p:tgtEl>
                                        <p:attrNameLst>
                                          <p:attrName>style.visibility</p:attrName>
                                        </p:attrNameLst>
                                      </p:cBhvr>
                                      <p:to>
                                        <p:strVal val="visible"/>
                                      </p:to>
                                    </p:set>
                                    <p:animEffect transition="in" filter="wipe(down)">
                                      <p:cBhvr>
                                        <p:cTn id="40" dur="500"/>
                                        <p:tgtEl>
                                          <p:spTgt spid="92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221"/>
                                        </p:tgtEl>
                                        <p:attrNameLst>
                                          <p:attrName>style.visibility</p:attrName>
                                        </p:attrNameLst>
                                      </p:cBhvr>
                                      <p:to>
                                        <p:strVal val="visible"/>
                                      </p:to>
                                    </p:set>
                                    <p:animEffect transition="in" filter="wipe(down)">
                                      <p:cBhvr>
                                        <p:cTn id="45" dur="500"/>
                                        <p:tgtEl>
                                          <p:spTgt spid="92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222"/>
                                        </p:tgtEl>
                                        <p:attrNameLst>
                                          <p:attrName>style.visibility</p:attrName>
                                        </p:attrNameLst>
                                      </p:cBhvr>
                                      <p:to>
                                        <p:strVal val="visible"/>
                                      </p:to>
                                    </p:set>
                                    <p:animEffect transition="in" filter="wipe(down)">
                                      <p:cBhvr>
                                        <p:cTn id="50" dur="500"/>
                                        <p:tgtEl>
                                          <p:spTgt spid="9222"/>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9218"/>
                                        </p:tgtEl>
                                        <p:attrNameLst>
                                          <p:attrName>style.visibility</p:attrName>
                                        </p:attrNameLst>
                                      </p:cBhvr>
                                      <p:to>
                                        <p:strVal val="visible"/>
                                      </p:to>
                                    </p:set>
                                    <p:animEffect transition="in" filter="circle(in)">
                                      <p:cBhvr>
                                        <p:cTn id="60"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685800"/>
            <a:ext cx="7162800" cy="5016758"/>
          </a:xfrm>
          <a:prstGeom prst="rect">
            <a:avLst/>
          </a:prstGeom>
        </p:spPr>
        <p:txBody>
          <a:bodyPr wrap="square">
            <a:spAutoFit/>
          </a:bodyPr>
          <a:lstStyle/>
          <a:p>
            <a:r>
              <a:rPr lang="en-US" sz="2000" dirty="0">
                <a:latin typeface="Comic Sans MS" pitchFamily="66" charset="0"/>
              </a:rPr>
              <a:t>There are many dishes that are considered part of the french nation's national cuisine today.</a:t>
            </a: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latin typeface="Comic Sans MS" pitchFamily="66" charset="0"/>
              </a:rPr>
              <a:t>A </a:t>
            </a:r>
            <a:r>
              <a:rPr lang="en-US" sz="2000" dirty="0">
                <a:latin typeface="Comic Sans MS" pitchFamily="66" charset="0"/>
              </a:rPr>
              <a:t>meal often consists of three courses, </a:t>
            </a:r>
            <a:r>
              <a:rPr lang="en-US" sz="2000" i="1" dirty="0">
                <a:solidFill>
                  <a:schemeClr val="bg1">
                    <a:lumMod val="95000"/>
                    <a:lumOff val="5000"/>
                  </a:schemeClr>
                </a:solidFill>
                <a:latin typeface="Comic Sans MS" pitchFamily="66" charset="0"/>
              </a:rPr>
              <a:t>hors d'œuvre</a:t>
            </a:r>
            <a:r>
              <a:rPr lang="en-US" sz="2000" dirty="0">
                <a:solidFill>
                  <a:schemeClr val="bg1">
                    <a:lumMod val="95000"/>
                    <a:lumOff val="5000"/>
                  </a:schemeClr>
                </a:solidFill>
                <a:latin typeface="Comic Sans MS" pitchFamily="66" charset="0"/>
              </a:rPr>
              <a:t> </a:t>
            </a:r>
            <a:r>
              <a:rPr lang="en-US" sz="2000" dirty="0">
                <a:latin typeface="Comic Sans MS" pitchFamily="66" charset="0"/>
              </a:rPr>
              <a:t>or </a:t>
            </a:r>
            <a:r>
              <a:rPr lang="en-US" sz="2000" i="1" dirty="0">
                <a:solidFill>
                  <a:schemeClr val="bg1">
                    <a:lumMod val="95000"/>
                    <a:lumOff val="5000"/>
                  </a:schemeClr>
                </a:solidFill>
                <a:latin typeface="Comic Sans MS" pitchFamily="66" charset="0"/>
              </a:rPr>
              <a:t>entrée</a:t>
            </a:r>
            <a:r>
              <a:rPr lang="en-US" sz="2000" dirty="0">
                <a:latin typeface="Comic Sans MS" pitchFamily="66" charset="0"/>
              </a:rPr>
              <a:t> (introductory course, sometimes soup), </a:t>
            </a:r>
            <a:r>
              <a:rPr lang="en-US" sz="2000" i="1" dirty="0">
                <a:solidFill>
                  <a:schemeClr val="bg1">
                    <a:lumMod val="95000"/>
                    <a:lumOff val="5000"/>
                  </a:schemeClr>
                </a:solidFill>
                <a:latin typeface="Comic Sans MS" pitchFamily="66" charset="0"/>
              </a:rPr>
              <a:t>plat principal</a:t>
            </a:r>
            <a:r>
              <a:rPr lang="en-US" sz="2000" dirty="0">
                <a:solidFill>
                  <a:schemeClr val="bg1">
                    <a:lumMod val="95000"/>
                    <a:lumOff val="5000"/>
                  </a:schemeClr>
                </a:solidFill>
                <a:latin typeface="Comic Sans MS" pitchFamily="66" charset="0"/>
              </a:rPr>
              <a:t> </a:t>
            </a:r>
            <a:r>
              <a:rPr lang="en-US" sz="2000" dirty="0">
                <a:latin typeface="Comic Sans MS" pitchFamily="66" charset="0"/>
              </a:rPr>
              <a:t>(main course), </a:t>
            </a:r>
            <a:r>
              <a:rPr lang="en-US" sz="2000" i="1" dirty="0">
                <a:solidFill>
                  <a:schemeClr val="bg1">
                    <a:lumMod val="95000"/>
                    <a:lumOff val="5000"/>
                  </a:schemeClr>
                </a:solidFill>
                <a:latin typeface="Comic Sans MS" pitchFamily="66" charset="0"/>
              </a:rPr>
              <a:t>fromage</a:t>
            </a:r>
            <a:r>
              <a:rPr lang="en-US" sz="2000" dirty="0">
                <a:latin typeface="Comic Sans MS" pitchFamily="66" charset="0"/>
              </a:rPr>
              <a:t> (cheese course) and/or </a:t>
            </a:r>
            <a:r>
              <a:rPr lang="en-US" sz="2000" i="1" dirty="0">
                <a:latin typeface="Comic Sans MS" pitchFamily="66" charset="0"/>
              </a:rPr>
              <a:t>dessert</a:t>
            </a:r>
            <a:r>
              <a:rPr lang="en-US" sz="2000" dirty="0">
                <a:latin typeface="Comic Sans MS" pitchFamily="66" charset="0"/>
              </a:rPr>
              <a:t>, sometimes with a salad offered before the cheese or dessert.</a:t>
            </a:r>
          </a:p>
        </p:txBody>
      </p:sp>
      <p:pic>
        <p:nvPicPr>
          <p:cNvPr id="11267" name="Picture 3" descr="FD00934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1358" y="1053417"/>
            <a:ext cx="1463042" cy="1708833"/>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4" descr="FD01036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3433" y="4912828"/>
            <a:ext cx="2478892" cy="1610002"/>
          </a:xfrm>
          <a:prstGeom prst="rect">
            <a:avLst/>
          </a:prstGeom>
          <a:noFill/>
          <a:ln>
            <a:noFill/>
          </a:ln>
          <a:effectLst>
            <a:glow rad="228600">
              <a:schemeClr val="accent5">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5" descr="FD00914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0" y="1950849"/>
            <a:ext cx="1871053" cy="1773432"/>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592413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anim calcmode="lin" valueType="num">
                                      <p:cBhvr>
                                        <p:cTn id="10"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anim calcmode="lin" valueType="num">
                                      <p:cBhvr>
                                        <p:cTn id="16"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18" dur="500"/>
                                        <p:tgtEl>
                                          <p:spTgt spid="4">
                                            <p:txEl>
                                              <p:pRg st="10" end="10"/>
                                            </p:txEl>
                                          </p:spTgt>
                                        </p:tgtEl>
                                      </p:cBhvr>
                                    </p:animEffect>
                                    <p:anim calcmode="lin" valueType="num">
                                      <p:cBhvr>
                                        <p:cTn id="19" dur="500" fill="hold"/>
                                        <p:tgtEl>
                                          <p:spTgt spid="4">
                                            <p:txEl>
                                              <p:pRg st="10" end="10"/>
                                            </p:txEl>
                                          </p:spTgt>
                                        </p:tgtEl>
                                        <p:attrNameLst>
                                          <p:attrName>ppt_x</p:attrName>
                                        </p:attrNameLst>
                                      </p:cBhvr>
                                      <p:tavLst>
                                        <p:tav tm="0">
                                          <p:val>
                                            <p:fltVal val="0.5"/>
                                          </p:val>
                                        </p:tav>
                                        <p:tav tm="100000">
                                          <p:val>
                                            <p:strVal val="#ppt_x"/>
                                          </p:val>
                                        </p:tav>
                                      </p:tavLst>
                                    </p:anim>
                                    <p:anim calcmode="lin" valueType="num">
                                      <p:cBhvr>
                                        <p:cTn id="20" dur="500" fill="hold"/>
                                        <p:tgtEl>
                                          <p:spTgt spid="4">
                                            <p:txEl>
                                              <p:pRg st="10" end="1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p:cTn id="25" dur="1000" fill="hold"/>
                                        <p:tgtEl>
                                          <p:spTgt spid="11269"/>
                                        </p:tgtEl>
                                        <p:attrNameLst>
                                          <p:attrName>ppt_w</p:attrName>
                                        </p:attrNameLst>
                                      </p:cBhvr>
                                      <p:tavLst>
                                        <p:tav tm="0">
                                          <p:val>
                                            <p:fltVal val="0"/>
                                          </p:val>
                                        </p:tav>
                                        <p:tav tm="100000">
                                          <p:val>
                                            <p:strVal val="#ppt_w"/>
                                          </p:val>
                                        </p:tav>
                                      </p:tavLst>
                                    </p:anim>
                                    <p:anim calcmode="lin" valueType="num">
                                      <p:cBhvr>
                                        <p:cTn id="26" dur="1000" fill="hold"/>
                                        <p:tgtEl>
                                          <p:spTgt spid="11269"/>
                                        </p:tgtEl>
                                        <p:attrNameLst>
                                          <p:attrName>ppt_h</p:attrName>
                                        </p:attrNameLst>
                                      </p:cBhvr>
                                      <p:tavLst>
                                        <p:tav tm="0">
                                          <p:val>
                                            <p:fltVal val="0"/>
                                          </p:val>
                                        </p:tav>
                                        <p:tav tm="100000">
                                          <p:val>
                                            <p:strVal val="#ppt_h"/>
                                          </p:val>
                                        </p:tav>
                                      </p:tavLst>
                                    </p:anim>
                                    <p:anim calcmode="lin" valueType="num">
                                      <p:cBhvr>
                                        <p:cTn id="27" dur="1000" fill="hold"/>
                                        <p:tgtEl>
                                          <p:spTgt spid="11269"/>
                                        </p:tgtEl>
                                        <p:attrNameLst>
                                          <p:attrName>style.rotation</p:attrName>
                                        </p:attrNameLst>
                                      </p:cBhvr>
                                      <p:tavLst>
                                        <p:tav tm="0">
                                          <p:val>
                                            <p:fltVal val="90"/>
                                          </p:val>
                                        </p:tav>
                                        <p:tav tm="100000">
                                          <p:val>
                                            <p:fltVal val="0"/>
                                          </p:val>
                                        </p:tav>
                                      </p:tavLst>
                                    </p:anim>
                                    <p:animEffect transition="in" filter="fade">
                                      <p:cBhvr>
                                        <p:cTn id="28" dur="1000"/>
                                        <p:tgtEl>
                                          <p:spTgt spid="1126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267"/>
                                        </p:tgtEl>
                                        <p:attrNameLst>
                                          <p:attrName>style.visibility</p:attrName>
                                        </p:attrNameLst>
                                      </p:cBhvr>
                                      <p:to>
                                        <p:strVal val="visible"/>
                                      </p:to>
                                    </p:set>
                                    <p:anim calcmode="lin" valueType="num">
                                      <p:cBhvr>
                                        <p:cTn id="33" dur="1000" fill="hold"/>
                                        <p:tgtEl>
                                          <p:spTgt spid="11267"/>
                                        </p:tgtEl>
                                        <p:attrNameLst>
                                          <p:attrName>ppt_w</p:attrName>
                                        </p:attrNameLst>
                                      </p:cBhvr>
                                      <p:tavLst>
                                        <p:tav tm="0">
                                          <p:val>
                                            <p:fltVal val="0"/>
                                          </p:val>
                                        </p:tav>
                                        <p:tav tm="100000">
                                          <p:val>
                                            <p:strVal val="#ppt_w"/>
                                          </p:val>
                                        </p:tav>
                                      </p:tavLst>
                                    </p:anim>
                                    <p:anim calcmode="lin" valueType="num">
                                      <p:cBhvr>
                                        <p:cTn id="34" dur="1000" fill="hold"/>
                                        <p:tgtEl>
                                          <p:spTgt spid="11267"/>
                                        </p:tgtEl>
                                        <p:attrNameLst>
                                          <p:attrName>ppt_h</p:attrName>
                                        </p:attrNameLst>
                                      </p:cBhvr>
                                      <p:tavLst>
                                        <p:tav tm="0">
                                          <p:val>
                                            <p:fltVal val="0"/>
                                          </p:val>
                                        </p:tav>
                                        <p:tav tm="100000">
                                          <p:val>
                                            <p:strVal val="#ppt_h"/>
                                          </p:val>
                                        </p:tav>
                                      </p:tavLst>
                                    </p:anim>
                                    <p:anim calcmode="lin" valueType="num">
                                      <p:cBhvr>
                                        <p:cTn id="35" dur="1000" fill="hold"/>
                                        <p:tgtEl>
                                          <p:spTgt spid="11267"/>
                                        </p:tgtEl>
                                        <p:attrNameLst>
                                          <p:attrName>style.rotation</p:attrName>
                                        </p:attrNameLst>
                                      </p:cBhvr>
                                      <p:tavLst>
                                        <p:tav tm="0">
                                          <p:val>
                                            <p:fltVal val="90"/>
                                          </p:val>
                                        </p:tav>
                                        <p:tav tm="100000">
                                          <p:val>
                                            <p:fltVal val="0"/>
                                          </p:val>
                                        </p:tav>
                                      </p:tavLst>
                                    </p:anim>
                                    <p:animEffect transition="in" filter="fade">
                                      <p:cBhvr>
                                        <p:cTn id="36" dur="1000"/>
                                        <p:tgtEl>
                                          <p:spTgt spid="1126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268"/>
                                        </p:tgtEl>
                                        <p:attrNameLst>
                                          <p:attrName>style.visibility</p:attrName>
                                        </p:attrNameLst>
                                      </p:cBhvr>
                                      <p:to>
                                        <p:strVal val="visible"/>
                                      </p:to>
                                    </p:set>
                                    <p:anim calcmode="lin" valueType="num">
                                      <p:cBhvr>
                                        <p:cTn id="41" dur="1000" fill="hold"/>
                                        <p:tgtEl>
                                          <p:spTgt spid="11268"/>
                                        </p:tgtEl>
                                        <p:attrNameLst>
                                          <p:attrName>ppt_w</p:attrName>
                                        </p:attrNameLst>
                                      </p:cBhvr>
                                      <p:tavLst>
                                        <p:tav tm="0">
                                          <p:val>
                                            <p:fltVal val="0"/>
                                          </p:val>
                                        </p:tav>
                                        <p:tav tm="100000">
                                          <p:val>
                                            <p:strVal val="#ppt_w"/>
                                          </p:val>
                                        </p:tav>
                                      </p:tavLst>
                                    </p:anim>
                                    <p:anim calcmode="lin" valueType="num">
                                      <p:cBhvr>
                                        <p:cTn id="42" dur="1000" fill="hold"/>
                                        <p:tgtEl>
                                          <p:spTgt spid="11268"/>
                                        </p:tgtEl>
                                        <p:attrNameLst>
                                          <p:attrName>ppt_h</p:attrName>
                                        </p:attrNameLst>
                                      </p:cBhvr>
                                      <p:tavLst>
                                        <p:tav tm="0">
                                          <p:val>
                                            <p:fltVal val="0"/>
                                          </p:val>
                                        </p:tav>
                                        <p:tav tm="100000">
                                          <p:val>
                                            <p:strVal val="#ppt_h"/>
                                          </p:val>
                                        </p:tav>
                                      </p:tavLst>
                                    </p:anim>
                                    <p:anim calcmode="lin" valueType="num">
                                      <p:cBhvr>
                                        <p:cTn id="43" dur="1000" fill="hold"/>
                                        <p:tgtEl>
                                          <p:spTgt spid="11268"/>
                                        </p:tgtEl>
                                        <p:attrNameLst>
                                          <p:attrName>style.rotation</p:attrName>
                                        </p:attrNameLst>
                                      </p:cBhvr>
                                      <p:tavLst>
                                        <p:tav tm="0">
                                          <p:val>
                                            <p:fltVal val="90"/>
                                          </p:val>
                                        </p:tav>
                                        <p:tav tm="100000">
                                          <p:val>
                                            <p:fltVal val="0"/>
                                          </p:val>
                                        </p:tav>
                                      </p:tavLst>
                                    </p:anim>
                                    <p:animEffect transition="in" filter="fade">
                                      <p:cBhvr>
                                        <p:cTn id="44"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60639"/>
            <a:ext cx="54102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solidFill>
                  <a:schemeClr val="accent5">
                    <a:lumMod val="60000"/>
                    <a:lumOff val="40000"/>
                  </a:schemeClr>
                </a:solidFill>
                <a:effectLst>
                  <a:outerShdw blurRad="50800" dist="39000" dir="5460000" algn="tl">
                    <a:srgbClr val="000000">
                      <a:alpha val="38000"/>
                    </a:srgbClr>
                  </a:outerShdw>
                </a:effectLst>
              </a:rPr>
              <a:t>Hors d'œuvre</a:t>
            </a:r>
            <a:endParaRPr lang="ru-RU" sz="5400" b="1" dirty="0">
              <a:ln w="11430"/>
              <a:solidFill>
                <a:schemeClr val="accent5">
                  <a:lumMod val="60000"/>
                  <a:lumOff val="40000"/>
                </a:schemeClr>
              </a:solidFill>
              <a:effectLst>
                <a:outerShdw blurRad="50800" dist="39000" dir="5460000" algn="tl">
                  <a:srgbClr val="000000">
                    <a:alpha val="38000"/>
                  </a:srgbClr>
                </a:outerShdw>
              </a:effectLst>
            </a:endParaRPr>
          </a:p>
        </p:txBody>
      </p:sp>
      <p:pic>
        <p:nvPicPr>
          <p:cNvPr id="12290" name="Picture 2" descr="http://farm4.static.flickr.com/3611/3647744726_74d5398c96_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792402" y="1417710"/>
            <a:ext cx="3055034" cy="2026082"/>
          </a:xfrm>
          <a:prstGeom prst="rect">
            <a:avLst/>
          </a:prstGeom>
          <a:noFill/>
          <a:effectLst>
            <a:outerShdw blurRad="114300" dist="38100" dir="2700000" sx="103000" sy="103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217406" y="3497270"/>
            <a:ext cx="2308645" cy="369332"/>
          </a:xfrm>
          <a:prstGeom prst="rect">
            <a:avLst/>
          </a:prstGeom>
          <a:noFill/>
        </p:spPr>
        <p:txBody>
          <a:bodyPr wrap="none" rtlCol="0">
            <a:spAutoFit/>
          </a:bodyPr>
          <a:lstStyle/>
          <a:p>
            <a:r>
              <a:rPr lang="en-US" dirty="0">
                <a:latin typeface="Comic Sans MS" pitchFamily="66" charset="0"/>
              </a:rPr>
              <a:t>Basil salmon terrine</a:t>
            </a:r>
            <a:endParaRPr lang="ru-RU" dirty="0">
              <a:latin typeface="Comic Sans MS" pitchFamily="66" charset="0"/>
            </a:endParaRPr>
          </a:p>
        </p:txBody>
      </p:sp>
      <p:pic>
        <p:nvPicPr>
          <p:cNvPr id="12292" name="Picture 4" descr="http://marshallslocuminn.com/files/2012/07/sp02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1611" y="4046550"/>
            <a:ext cx="2251778" cy="2251779"/>
          </a:xfrm>
          <a:prstGeom prst="rect">
            <a:avLst/>
          </a:prstGeom>
          <a:noFill/>
          <a:effectLst>
            <a:outerShdw blurRad="177800" dist="38100" dir="2700000" sx="105000" sy="105000" algn="tl" rotWithShape="0">
              <a:prstClr val="black">
                <a:alpha val="49000"/>
              </a:prstClr>
            </a:outerShdw>
          </a:effectLst>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319919" y="6316527"/>
            <a:ext cx="873957" cy="369332"/>
          </a:xfrm>
          <a:prstGeom prst="rect">
            <a:avLst/>
          </a:prstGeom>
          <a:noFill/>
        </p:spPr>
        <p:txBody>
          <a:bodyPr wrap="none" rtlCol="0">
            <a:spAutoFit/>
          </a:bodyPr>
          <a:lstStyle/>
          <a:p>
            <a:r>
              <a:rPr lang="en-US" dirty="0">
                <a:latin typeface="Comic Sans MS" pitchFamily="66" charset="0"/>
              </a:rPr>
              <a:t>Bisque</a:t>
            </a:r>
            <a:endParaRPr lang="ru-RU" dirty="0">
              <a:latin typeface="Comic Sans MS" pitchFamily="66" charset="0"/>
            </a:endParaRPr>
          </a:p>
        </p:txBody>
      </p:sp>
      <p:pic>
        <p:nvPicPr>
          <p:cNvPr id="12294" name="Picture 6" descr="http://becomingmadame.files.wordpress.com/2011/11/foie-gras-canar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1417710"/>
            <a:ext cx="2149887" cy="2026082"/>
          </a:xfrm>
          <a:prstGeom prst="rect">
            <a:avLst/>
          </a:prstGeom>
          <a:noFill/>
          <a:effectLst>
            <a:outerShdw blurRad="101600" dist="38100" dir="2700000" sx="103000" sy="103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234342" y="3508296"/>
            <a:ext cx="1168910" cy="369332"/>
          </a:xfrm>
          <a:prstGeom prst="rect">
            <a:avLst/>
          </a:prstGeom>
          <a:noFill/>
        </p:spPr>
        <p:txBody>
          <a:bodyPr wrap="none" rtlCol="0">
            <a:spAutoFit/>
          </a:bodyPr>
          <a:lstStyle/>
          <a:p>
            <a:r>
              <a:rPr lang="en-US" dirty="0">
                <a:latin typeface="Comic Sans MS" pitchFamily="66" charset="0"/>
              </a:rPr>
              <a:t>Foie gras</a:t>
            </a:r>
            <a:endParaRPr lang="ru-RU" dirty="0">
              <a:latin typeface="Comic Sans MS" pitchFamily="66" charset="0"/>
            </a:endParaRPr>
          </a:p>
        </p:txBody>
      </p:sp>
      <p:pic>
        <p:nvPicPr>
          <p:cNvPr id="12296" name="Picture 8" descr="http://www.blog-des-astucieuses.fr/wp-content/uploads/2008/02/veloute-chataignes-regliss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5714" y="4147066"/>
            <a:ext cx="2286000" cy="2286000"/>
          </a:xfrm>
          <a:prstGeom prst="rect">
            <a:avLst/>
          </a:prstGeom>
          <a:noFill/>
          <a:effectLst>
            <a:outerShdw blurRad="101600" dist="38100" dir="2700000" sx="103000" sy="103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293150" y="6436528"/>
            <a:ext cx="1071127" cy="369332"/>
          </a:xfrm>
          <a:prstGeom prst="rect">
            <a:avLst/>
          </a:prstGeom>
          <a:noFill/>
        </p:spPr>
        <p:txBody>
          <a:bodyPr wrap="none" rtlCol="0">
            <a:spAutoFit/>
          </a:bodyPr>
          <a:lstStyle/>
          <a:p>
            <a:r>
              <a:rPr lang="en-US" dirty="0">
                <a:latin typeface="Comic Sans MS" pitchFamily="66" charset="0"/>
              </a:rPr>
              <a:t>Velouté</a:t>
            </a:r>
            <a:r>
              <a:rPr lang="en-US" dirty="0"/>
              <a:t> </a:t>
            </a:r>
            <a:endParaRPr lang="ru-RU" dirty="0"/>
          </a:p>
        </p:txBody>
      </p:sp>
    </p:spTree>
    <p:extLst>
      <p:ext uri="{BB962C8B-B14F-4D97-AF65-F5344CB8AC3E}">
        <p14:creationId xmlns:p14="http://schemas.microsoft.com/office/powerpoint/2010/main" xmlns="" val="40362853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diamond(in)">
                                      <p:cBhvr>
                                        <p:cTn id="12" dur="20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circle(in)">
                                      <p:cBhvr>
                                        <p:cTn id="17" dur="20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ox(in)">
                                      <p:cBhvr>
                                        <p:cTn id="22" dur="20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2296"/>
                                        </p:tgtEl>
                                        <p:attrNameLst>
                                          <p:attrName>style.visibility</p:attrName>
                                        </p:attrNameLst>
                                      </p:cBhvr>
                                      <p:to>
                                        <p:strVal val="visible"/>
                                      </p:to>
                                    </p:set>
                                    <p:animEffect transition="in" filter="plus(in)">
                                      <p:cBhvr>
                                        <p:cTn id="27"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600" y="228600"/>
            <a:ext cx="44999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5">
                    <a:lumMod val="60000"/>
                    <a:lumOff val="40000"/>
                  </a:schemeClr>
                </a:solidFill>
                <a:effectLst>
                  <a:outerShdw blurRad="50800" dist="39000" dir="5460000" algn="tl">
                    <a:srgbClr val="000000">
                      <a:alpha val="38000"/>
                    </a:srgbClr>
                  </a:outerShdw>
                </a:effectLst>
              </a:rPr>
              <a:t>Plat principal</a:t>
            </a:r>
            <a:endParaRPr lang="ru-RU" sz="5400" b="1" dirty="0">
              <a:ln w="11430"/>
              <a:solidFill>
                <a:schemeClr val="accent5">
                  <a:lumMod val="60000"/>
                  <a:lumOff val="40000"/>
                </a:schemeClr>
              </a:solidFill>
              <a:effectLst>
                <a:outerShdw blurRad="50800" dist="39000" dir="5460000" algn="tl">
                  <a:srgbClr val="000000">
                    <a:alpha val="38000"/>
                  </a:srgbClr>
                </a:outerShdw>
              </a:effectLst>
            </a:endParaRPr>
          </a:p>
        </p:txBody>
      </p:sp>
      <p:pic>
        <p:nvPicPr>
          <p:cNvPr id="13314" name="Picture 2" descr="http://cache.boston.com/resize/bonzai-fba/Globe_Photo/2008/01/14/1200361336_4363/539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66093" y="1250179"/>
            <a:ext cx="2891068" cy="2025024"/>
          </a:xfrm>
          <a:prstGeom prst="rect">
            <a:avLst/>
          </a:prstGeom>
          <a:noFill/>
          <a:effectLst>
            <a:outerShdw blurRad="88900" dist="25400" sx="101000" sy="101000" algn="tl" rotWithShape="0">
              <a:prstClr val="black">
                <a:alpha val="67000"/>
              </a:prst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819400" y="3354586"/>
            <a:ext cx="1276311" cy="369332"/>
          </a:xfrm>
          <a:prstGeom prst="rect">
            <a:avLst/>
          </a:prstGeom>
          <a:noFill/>
        </p:spPr>
        <p:txBody>
          <a:bodyPr wrap="none" rtlCol="0">
            <a:spAutoFit/>
          </a:bodyPr>
          <a:lstStyle/>
          <a:p>
            <a:r>
              <a:rPr lang="en-US" dirty="0">
                <a:latin typeface="Comic Sans MS" pitchFamily="66" charset="0"/>
              </a:rPr>
              <a:t>Pot au feu</a:t>
            </a:r>
            <a:endParaRPr lang="ru-RU" dirty="0">
              <a:latin typeface="Comic Sans MS" pitchFamily="66" charset="0"/>
            </a:endParaRPr>
          </a:p>
        </p:txBody>
      </p:sp>
      <p:pic>
        <p:nvPicPr>
          <p:cNvPr id="13316" name="Picture 4" descr="http://www.schne-frost.com/__we_thumbs__/899_14_1120-PommesFrit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131172"/>
            <a:ext cx="2872115" cy="2222710"/>
          </a:xfrm>
          <a:prstGeom prst="rect">
            <a:avLst/>
          </a:prstGeom>
          <a:noFill/>
          <a:effectLst>
            <a:outerShdw blurRad="76200" dist="38100" dir="2700000" sx="102000" sy="102000" algn="tl" rotWithShape="0">
              <a:prstClr val="black">
                <a:alpha val="49000"/>
              </a:prstClr>
            </a:outerShdw>
          </a:effectLst>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88304" y="6337469"/>
            <a:ext cx="1824538" cy="369332"/>
          </a:xfrm>
          <a:prstGeom prst="rect">
            <a:avLst/>
          </a:prstGeom>
          <a:noFill/>
        </p:spPr>
        <p:txBody>
          <a:bodyPr wrap="none" rtlCol="0">
            <a:spAutoFit/>
          </a:bodyPr>
          <a:lstStyle/>
          <a:p>
            <a:r>
              <a:rPr lang="en-US" dirty="0">
                <a:latin typeface="Comic Sans MS" pitchFamily="66" charset="0"/>
              </a:rPr>
              <a:t>Pommes Frites </a:t>
            </a:r>
            <a:endParaRPr lang="ru-RU" dirty="0">
              <a:latin typeface="Comic Sans MS" pitchFamily="66" charset="0"/>
            </a:endParaRPr>
          </a:p>
        </p:txBody>
      </p:sp>
      <p:pic>
        <p:nvPicPr>
          <p:cNvPr id="13318" name="Picture 6" descr="http://www.baguettekings.co.uk/img/baguette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6245" y="1247835"/>
            <a:ext cx="2753620" cy="1995716"/>
          </a:xfrm>
          <a:prstGeom prst="rect">
            <a:avLst/>
          </a:prstGeom>
          <a:noFill/>
          <a:effectLst>
            <a:outerShdw blurRad="88900" dist="38100" dir="2700000" sx="102000" sy="102000" algn="tl" rotWithShape="0">
              <a:prstClr val="black">
                <a:alpha val="50000"/>
              </a:prstClr>
            </a:outerShdw>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991806" y="3229763"/>
            <a:ext cx="1162498" cy="369332"/>
          </a:xfrm>
          <a:prstGeom prst="rect">
            <a:avLst/>
          </a:prstGeom>
          <a:noFill/>
        </p:spPr>
        <p:txBody>
          <a:bodyPr wrap="none" rtlCol="0">
            <a:spAutoFit/>
          </a:bodyPr>
          <a:lstStyle/>
          <a:p>
            <a:r>
              <a:rPr lang="en-US" dirty="0">
                <a:latin typeface="Comic Sans MS" pitchFamily="66" charset="0"/>
              </a:rPr>
              <a:t>Baguette</a:t>
            </a:r>
            <a:endParaRPr lang="ru-RU" dirty="0">
              <a:latin typeface="Comic Sans MS" pitchFamily="66" charset="0"/>
            </a:endParaRPr>
          </a:p>
        </p:txBody>
      </p:sp>
      <p:pic>
        <p:nvPicPr>
          <p:cNvPr id="13320" name="Picture 8" descr="http://ab.wsimgs.com/wsimgs/ab/images/dp/wcm/201236/0010/img35b.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95711" y="4060826"/>
            <a:ext cx="3192462" cy="2363401"/>
          </a:xfrm>
          <a:prstGeom prst="rect">
            <a:avLst/>
          </a:prstGeom>
          <a:noFill/>
          <a:effectLst>
            <a:outerShdw blurRad="101600" dist="38100" dir="2700000" sx="102000" sy="102000" algn="tl" rotWithShape="0">
              <a:prstClr val="black">
                <a:alpha val="56000"/>
              </a:prstClr>
            </a:outerShdw>
          </a:effectLst>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800600" y="6448874"/>
            <a:ext cx="1927131" cy="369332"/>
          </a:xfrm>
          <a:prstGeom prst="rect">
            <a:avLst/>
          </a:prstGeom>
          <a:noFill/>
        </p:spPr>
        <p:txBody>
          <a:bodyPr wrap="none" rtlCol="0">
            <a:spAutoFit/>
          </a:bodyPr>
          <a:lstStyle/>
          <a:p>
            <a:r>
              <a:rPr lang="en-US" dirty="0"/>
              <a:t> </a:t>
            </a:r>
            <a:r>
              <a:rPr lang="en-US" dirty="0">
                <a:latin typeface="Comic Sans MS" pitchFamily="66" charset="0"/>
              </a:rPr>
              <a:t>French cheeses</a:t>
            </a:r>
            <a:endParaRPr lang="ru-RU" dirty="0">
              <a:latin typeface="Comic Sans MS" pitchFamily="66" charset="0"/>
            </a:endParaRPr>
          </a:p>
        </p:txBody>
      </p:sp>
    </p:spTree>
    <p:extLst>
      <p:ext uri="{BB962C8B-B14F-4D97-AF65-F5344CB8AC3E}">
        <p14:creationId xmlns:p14="http://schemas.microsoft.com/office/powerpoint/2010/main" xmlns="" val="8211083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wipe(down)">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wipe(down)">
                                      <p:cBhvr>
                                        <p:cTn id="22" dur="500"/>
                                        <p:tgtEl>
                                          <p:spTgt spid="133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wipe(down)">
                                      <p:cBhvr>
                                        <p:cTn id="27"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6495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5">
                    <a:lumMod val="60000"/>
                    <a:lumOff val="40000"/>
                  </a:schemeClr>
                </a:solidFill>
                <a:effectLst>
                  <a:outerShdw blurRad="50800" dist="39000" dir="5460000" algn="tl">
                    <a:srgbClr val="000000">
                      <a:alpha val="38000"/>
                    </a:srgbClr>
                  </a:outerShdw>
                </a:effectLst>
              </a:rPr>
              <a:t>Pâtisserie &amp; Dessert</a:t>
            </a:r>
            <a:endParaRPr lang="ru-RU" sz="5400" b="1" dirty="0">
              <a:ln w="11430"/>
              <a:solidFill>
                <a:schemeClr val="accent5">
                  <a:lumMod val="60000"/>
                  <a:lumOff val="40000"/>
                </a:schemeClr>
              </a:solidFill>
              <a:effectLst>
                <a:outerShdw blurRad="50800" dist="39000" dir="5460000" algn="tl">
                  <a:srgbClr val="000000">
                    <a:alpha val="38000"/>
                  </a:srgbClr>
                </a:outerShdw>
              </a:effectLst>
            </a:endParaRPr>
          </a:p>
        </p:txBody>
      </p:sp>
      <p:pic>
        <p:nvPicPr>
          <p:cNvPr id="14338" name="Picture 2" descr="http://t1.gstatic.com/images?q=tbn:ANd9GcSJ9mgl6ymFPT1-Gc77pySi8HRngHeMHlW4kHjuLMRZ_3tVmQNYzodA8txyv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816" y="1103531"/>
            <a:ext cx="3121025" cy="2114550"/>
          </a:xfrm>
          <a:prstGeom prst="rect">
            <a:avLst/>
          </a:prstGeom>
          <a:noFill/>
          <a:effectLst>
            <a:outerShdw blurRad="266700" dist="38100" dir="2700000" sx="102000" sy="102000" algn="tl" rotWithShape="0">
              <a:prstClr val="black">
                <a:alpha val="69000"/>
              </a:prstClr>
            </a:outerShdw>
          </a:effectLst>
          <a:extLst>
            <a:ext uri="{909E8E84-426E-40DD-AFC4-6F175D3DCCD1}">
              <a14:hiddenFill xmlns:a14="http://schemas.microsoft.com/office/drawing/2010/main" xmlns="">
                <a:solidFill>
                  <a:srgbClr val="FFFFFF"/>
                </a:solidFill>
              </a14:hiddenFill>
            </a:ext>
          </a:extLst>
        </p:spPr>
      </p:pic>
      <p:pic>
        <p:nvPicPr>
          <p:cNvPr id="14340" name="Picture 4" descr="http://4.bp.blogspot.com/-QGPgTNmLj-M/UJDnErBFjHI/AAAAAAAAae8/iMQMKPsaHWw/s640/creme_brule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8827" y="1085659"/>
            <a:ext cx="2819400" cy="2381632"/>
          </a:xfrm>
          <a:prstGeom prst="rect">
            <a:avLst/>
          </a:prstGeom>
          <a:noFill/>
          <a:effectLst>
            <a:outerShdw blurRad="177800" dist="50800" dir="1080000" sx="103000" sy="103000" algn="ctr" rotWithShape="0">
              <a:srgbClr val="000000">
                <a:alpha val="72000"/>
              </a:srgbClr>
            </a:outerShdw>
          </a:effectLst>
          <a:extLst>
            <a:ext uri="{909E8E84-426E-40DD-AFC4-6F175D3DCCD1}">
              <a14:hiddenFill xmlns:a14="http://schemas.microsoft.com/office/drawing/2010/main" xmlns="">
                <a:solidFill>
                  <a:srgbClr val="FFFFFF"/>
                </a:solidFill>
              </a14:hiddenFill>
            </a:ext>
          </a:extLst>
        </p:spPr>
      </p:pic>
      <p:sp>
        <p:nvSpPr>
          <p:cNvPr id="5" name="AutoShape 6" descr="http://www.kiffegrave.com/wp-content/uploads/2009/03/le_tire_bouchon_-_mousse_au_chocolat.jpg"/>
          <p:cNvSpPr>
            <a:spLocks noChangeAspect="1" noChangeArrowheads="1"/>
          </p:cNvSpPr>
          <p:nvPr/>
        </p:nvSpPr>
        <p:spPr bwMode="auto">
          <a:xfrm>
            <a:off x="63500" y="-136525"/>
            <a:ext cx="4389438" cy="5851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4344" name="Picture 8" descr="http://cdn.taste.com.au/images/recipes/agt/2007/01/15848_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53003" y="4114800"/>
            <a:ext cx="3015224" cy="2133600"/>
          </a:xfrm>
          <a:prstGeom prst="rect">
            <a:avLst/>
          </a:prstGeom>
          <a:noFill/>
          <a:effectLst>
            <a:outerShdw blurRad="114300" dist="50800" sx="103000" sy="103000" algn="ctr" rotWithShape="0">
              <a:srgbClr val="000000">
                <a:alpha val="43137"/>
              </a:srgbClr>
            </a:outerShdw>
          </a:effectLst>
          <a:extLst>
            <a:ext uri="{909E8E84-426E-40DD-AFC4-6F175D3DCCD1}">
              <a14:hiddenFill xmlns:a14="http://schemas.microsoft.com/office/drawing/2010/main" xmlns="">
                <a:solidFill>
                  <a:srgbClr val="FFFFFF"/>
                </a:solidFill>
              </a14:hiddenFill>
            </a:ext>
          </a:extLst>
        </p:spPr>
      </p:pic>
      <p:pic>
        <p:nvPicPr>
          <p:cNvPr id="14346" name="Picture 10" descr="http://2.bp.blogspot.com/_lCr8wQTTllM/TOgfBwDoKpI/AAAAAAAAAYM/pVZTzmVK97E/s1600/Mousse%2BAu%2BChocola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4880" y="4114800"/>
            <a:ext cx="3058481" cy="2133600"/>
          </a:xfrm>
          <a:prstGeom prst="rect">
            <a:avLst/>
          </a:prstGeom>
          <a:noFill/>
          <a:effectLst>
            <a:outerShdw blurRad="139700" dist="50800" dir="240000" sx="103000" sy="103000" algn="ctr" rotWithShape="0">
              <a:srgbClr val="000000">
                <a:alpha val="43137"/>
              </a:srgbClr>
            </a:outerShdw>
          </a:effectLst>
          <a:extLst>
            <a:ext uri="{909E8E84-426E-40DD-AFC4-6F175D3DCCD1}">
              <a14:hiddenFill xmlns:a14="http://schemas.microsoft.com/office/drawing/2010/main" xmlns="">
                <a:solidFill>
                  <a:srgbClr val="FFFFFF"/>
                </a:solidFill>
              </a14:hiddenFill>
            </a:ext>
          </a:extLst>
        </p:spPr>
      </p:pic>
      <p:pic>
        <p:nvPicPr>
          <p:cNvPr id="14348" name="Picture 12" descr="http://blog.abanico-chocolat.com/wp-content/uploads/2011/10/314868Religieuse-Au-Chocolat-France-Affiches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81400" y="1943929"/>
            <a:ext cx="1931987" cy="2571750"/>
          </a:xfrm>
          <a:prstGeom prst="rect">
            <a:avLst/>
          </a:prstGeom>
          <a:noFill/>
          <a:effectLst>
            <a:outerShdw blurRad="254000" dist="50800" sx="103000" sy="103000" algn="ctr" rotWithShape="0">
              <a:srgbClr val="000000">
                <a:alpha val="59000"/>
              </a:srgb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2000" y="3289264"/>
            <a:ext cx="1249060" cy="369332"/>
          </a:xfrm>
          <a:prstGeom prst="rect">
            <a:avLst/>
          </a:prstGeom>
          <a:noFill/>
        </p:spPr>
        <p:txBody>
          <a:bodyPr wrap="none" rtlCol="0">
            <a:spAutoFit/>
          </a:bodyPr>
          <a:lstStyle/>
          <a:p>
            <a:r>
              <a:rPr lang="en-US" dirty="0">
                <a:latin typeface="Comic Sans MS" pitchFamily="66" charset="0"/>
              </a:rPr>
              <a:t>Pâtisserie</a:t>
            </a:r>
            <a:endParaRPr lang="ru-RU" dirty="0">
              <a:latin typeface="Comic Sans MS" pitchFamily="66" charset="0"/>
            </a:endParaRPr>
          </a:p>
        </p:txBody>
      </p:sp>
      <p:sp>
        <p:nvSpPr>
          <p:cNvPr id="7" name="TextBox 6"/>
          <p:cNvSpPr txBox="1"/>
          <p:nvPr/>
        </p:nvSpPr>
        <p:spPr>
          <a:xfrm>
            <a:off x="589910" y="6366189"/>
            <a:ext cx="2262158" cy="369332"/>
          </a:xfrm>
          <a:prstGeom prst="rect">
            <a:avLst/>
          </a:prstGeom>
          <a:noFill/>
        </p:spPr>
        <p:txBody>
          <a:bodyPr wrap="none" rtlCol="0">
            <a:spAutoFit/>
          </a:bodyPr>
          <a:lstStyle/>
          <a:p>
            <a:r>
              <a:rPr lang="en-US" dirty="0">
                <a:latin typeface="Comic Sans MS" pitchFamily="66" charset="0"/>
              </a:rPr>
              <a:t>Mousse au chocolat</a:t>
            </a:r>
            <a:endParaRPr lang="ru-RU" dirty="0">
              <a:latin typeface="Comic Sans MS" pitchFamily="66" charset="0"/>
            </a:endParaRPr>
          </a:p>
        </p:txBody>
      </p:sp>
      <p:sp>
        <p:nvSpPr>
          <p:cNvPr id="8" name="TextBox 7"/>
          <p:cNvSpPr txBox="1"/>
          <p:nvPr/>
        </p:nvSpPr>
        <p:spPr>
          <a:xfrm>
            <a:off x="6748850" y="3503061"/>
            <a:ext cx="1619354" cy="369332"/>
          </a:xfrm>
          <a:prstGeom prst="rect">
            <a:avLst/>
          </a:prstGeom>
          <a:noFill/>
        </p:spPr>
        <p:txBody>
          <a:bodyPr wrap="none" rtlCol="0">
            <a:spAutoFit/>
          </a:bodyPr>
          <a:lstStyle/>
          <a:p>
            <a:r>
              <a:rPr lang="en-US" dirty="0">
                <a:latin typeface="Comic Sans MS" pitchFamily="66" charset="0"/>
              </a:rPr>
              <a:t>Crème </a:t>
            </a:r>
            <a:r>
              <a:rPr lang="en-US" dirty="0" smtClean="0">
                <a:latin typeface="Comic Sans MS" pitchFamily="66" charset="0"/>
              </a:rPr>
              <a:t>brulée</a:t>
            </a:r>
            <a:endParaRPr lang="ru-RU" dirty="0">
              <a:latin typeface="Comic Sans MS" pitchFamily="66" charset="0"/>
            </a:endParaRPr>
          </a:p>
        </p:txBody>
      </p:sp>
      <p:sp>
        <p:nvSpPr>
          <p:cNvPr id="9" name="TextBox 8"/>
          <p:cNvSpPr txBox="1"/>
          <p:nvPr/>
        </p:nvSpPr>
        <p:spPr>
          <a:xfrm>
            <a:off x="3374098" y="4515679"/>
            <a:ext cx="2534668" cy="369332"/>
          </a:xfrm>
          <a:prstGeom prst="rect">
            <a:avLst/>
          </a:prstGeom>
          <a:noFill/>
        </p:spPr>
        <p:txBody>
          <a:bodyPr wrap="none" rtlCol="0">
            <a:spAutoFit/>
          </a:bodyPr>
          <a:lstStyle/>
          <a:p>
            <a:r>
              <a:rPr lang="en-US" dirty="0">
                <a:latin typeface="Comic Sans MS" pitchFamily="66" charset="0"/>
              </a:rPr>
              <a:t>Religieuse au chocolat</a:t>
            </a:r>
            <a:endParaRPr lang="ru-RU" dirty="0">
              <a:latin typeface="Comic Sans MS" pitchFamily="66" charset="0"/>
            </a:endParaRPr>
          </a:p>
        </p:txBody>
      </p:sp>
      <p:sp>
        <p:nvSpPr>
          <p:cNvPr id="10" name="TextBox 9"/>
          <p:cNvSpPr txBox="1"/>
          <p:nvPr/>
        </p:nvSpPr>
        <p:spPr>
          <a:xfrm>
            <a:off x="6649577" y="6257778"/>
            <a:ext cx="1473480" cy="369332"/>
          </a:xfrm>
          <a:prstGeom prst="rect">
            <a:avLst/>
          </a:prstGeom>
          <a:noFill/>
        </p:spPr>
        <p:txBody>
          <a:bodyPr wrap="none" rtlCol="0">
            <a:spAutoFit/>
          </a:bodyPr>
          <a:lstStyle/>
          <a:p>
            <a:r>
              <a:rPr lang="en-US" dirty="0">
                <a:latin typeface="Comic Sans MS" pitchFamily="66" charset="0"/>
              </a:rPr>
              <a:t>Mille-feuille</a:t>
            </a:r>
            <a:endParaRPr lang="ru-RU" dirty="0">
              <a:latin typeface="Comic Sans MS" pitchFamily="66" charset="0"/>
            </a:endParaRPr>
          </a:p>
        </p:txBody>
      </p:sp>
    </p:spTree>
    <p:extLst>
      <p:ext uri="{BB962C8B-B14F-4D97-AF65-F5344CB8AC3E}">
        <p14:creationId xmlns:p14="http://schemas.microsoft.com/office/powerpoint/2010/main" xmlns="" val="260579488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additive="base">
                                        <p:cTn id="15" dur="500" fill="hold"/>
                                        <p:tgtEl>
                                          <p:spTgt spid="14338"/>
                                        </p:tgtEl>
                                        <p:attrNameLst>
                                          <p:attrName>ppt_x</p:attrName>
                                        </p:attrNameLst>
                                      </p:cBhvr>
                                      <p:tavLst>
                                        <p:tav tm="0">
                                          <p:val>
                                            <p:strVal val="0-#ppt_w/2"/>
                                          </p:val>
                                        </p:tav>
                                        <p:tav tm="100000">
                                          <p:val>
                                            <p:strVal val="#ppt_x"/>
                                          </p:val>
                                        </p:tav>
                                      </p:tavLst>
                                    </p:anim>
                                    <p:anim calcmode="lin" valueType="num">
                                      <p:cBhvr additive="base">
                                        <p:cTn id="16"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4348"/>
                                        </p:tgtEl>
                                        <p:attrNameLst>
                                          <p:attrName>style.visibility</p:attrName>
                                        </p:attrNameLst>
                                      </p:cBhvr>
                                      <p:to>
                                        <p:strVal val="visible"/>
                                      </p:to>
                                    </p:set>
                                    <p:anim calcmode="lin" valueType="num">
                                      <p:cBhvr additive="base">
                                        <p:cTn id="21" dur="500" fill="hold"/>
                                        <p:tgtEl>
                                          <p:spTgt spid="14348"/>
                                        </p:tgtEl>
                                        <p:attrNameLst>
                                          <p:attrName>ppt_x</p:attrName>
                                        </p:attrNameLst>
                                      </p:cBhvr>
                                      <p:tavLst>
                                        <p:tav tm="0">
                                          <p:val>
                                            <p:strVal val="#ppt_x"/>
                                          </p:val>
                                        </p:tav>
                                        <p:tav tm="100000">
                                          <p:val>
                                            <p:strVal val="#ppt_x"/>
                                          </p:val>
                                        </p:tav>
                                      </p:tavLst>
                                    </p:anim>
                                    <p:anim calcmode="lin" valueType="num">
                                      <p:cBhvr additive="base">
                                        <p:cTn id="22" dur="500" fill="hold"/>
                                        <p:tgtEl>
                                          <p:spTgt spid="1434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4340"/>
                                        </p:tgtEl>
                                        <p:attrNameLst>
                                          <p:attrName>style.visibility</p:attrName>
                                        </p:attrNameLst>
                                      </p:cBhvr>
                                      <p:to>
                                        <p:strVal val="visible"/>
                                      </p:to>
                                    </p:set>
                                    <p:anim calcmode="lin" valueType="num">
                                      <p:cBhvr additive="base">
                                        <p:cTn id="27" dur="500" fill="hold"/>
                                        <p:tgtEl>
                                          <p:spTgt spid="14340"/>
                                        </p:tgtEl>
                                        <p:attrNameLst>
                                          <p:attrName>ppt_x</p:attrName>
                                        </p:attrNameLst>
                                      </p:cBhvr>
                                      <p:tavLst>
                                        <p:tav tm="0">
                                          <p:val>
                                            <p:strVal val="1+#ppt_w/2"/>
                                          </p:val>
                                        </p:tav>
                                        <p:tav tm="100000">
                                          <p:val>
                                            <p:strVal val="#ppt_x"/>
                                          </p:val>
                                        </p:tav>
                                      </p:tavLst>
                                    </p:anim>
                                    <p:anim calcmode="lin" valueType="num">
                                      <p:cBhvr additive="base">
                                        <p:cTn id="2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4346"/>
                                        </p:tgtEl>
                                        <p:attrNameLst>
                                          <p:attrName>style.visibility</p:attrName>
                                        </p:attrNameLst>
                                      </p:cBhvr>
                                      <p:to>
                                        <p:strVal val="visible"/>
                                      </p:to>
                                    </p:set>
                                    <p:anim calcmode="lin" valueType="num">
                                      <p:cBhvr additive="base">
                                        <p:cTn id="33" dur="500" fill="hold"/>
                                        <p:tgtEl>
                                          <p:spTgt spid="14346"/>
                                        </p:tgtEl>
                                        <p:attrNameLst>
                                          <p:attrName>ppt_x</p:attrName>
                                        </p:attrNameLst>
                                      </p:cBhvr>
                                      <p:tavLst>
                                        <p:tav tm="0">
                                          <p:val>
                                            <p:strVal val="0-#ppt_w/2"/>
                                          </p:val>
                                        </p:tav>
                                        <p:tav tm="100000">
                                          <p:val>
                                            <p:strVal val="#ppt_x"/>
                                          </p:val>
                                        </p:tav>
                                      </p:tavLst>
                                    </p:anim>
                                    <p:anim calcmode="lin" valueType="num">
                                      <p:cBhvr additive="base">
                                        <p:cTn id="34"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4344"/>
                                        </p:tgtEl>
                                        <p:attrNameLst>
                                          <p:attrName>style.visibility</p:attrName>
                                        </p:attrNameLst>
                                      </p:cBhvr>
                                      <p:to>
                                        <p:strVal val="visible"/>
                                      </p:to>
                                    </p:set>
                                    <p:anim calcmode="lin" valueType="num">
                                      <p:cBhvr additive="base">
                                        <p:cTn id="39" dur="500" fill="hold"/>
                                        <p:tgtEl>
                                          <p:spTgt spid="14344"/>
                                        </p:tgtEl>
                                        <p:attrNameLst>
                                          <p:attrName>ppt_x</p:attrName>
                                        </p:attrNameLst>
                                      </p:cBhvr>
                                      <p:tavLst>
                                        <p:tav tm="0">
                                          <p:val>
                                            <p:strVal val="1+#ppt_w/2"/>
                                          </p:val>
                                        </p:tav>
                                        <p:tav tm="100000">
                                          <p:val>
                                            <p:strVal val="#ppt_x"/>
                                          </p:val>
                                        </p:tav>
                                      </p:tavLst>
                                    </p:anim>
                                    <p:anim calcmode="lin" valueType="num">
                                      <p:cBhvr additive="base">
                                        <p:cTn id="40"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342" y="100819"/>
            <a:ext cx="37338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Breakfast</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9379" y="824669"/>
            <a:ext cx="8686799" cy="1077218"/>
          </a:xfrm>
          <a:prstGeom prst="rect">
            <a:avLst/>
          </a:prstGeom>
          <a:noFill/>
        </p:spPr>
        <p:txBody>
          <a:bodyPr wrap="square" rtlCol="0">
            <a:spAutoFit/>
          </a:bodyPr>
          <a:lstStyle/>
          <a:p>
            <a:r>
              <a:rPr lang="en-US" sz="1600" dirty="0" smtClean="0">
                <a:latin typeface="Comic Sans MS" pitchFamily="66" charset="0"/>
              </a:rPr>
              <a:t>Breakfast </a:t>
            </a:r>
            <a:r>
              <a:rPr lang="en-US" sz="1600" dirty="0">
                <a:latin typeface="Comic Sans MS" pitchFamily="66" charset="0"/>
              </a:rPr>
              <a:t>is often a quick meal </a:t>
            </a:r>
            <a:r>
              <a:rPr lang="en-US" sz="1600" dirty="0" smtClean="0">
                <a:latin typeface="Comic Sans MS" pitchFamily="66" charset="0"/>
              </a:rPr>
              <a:t>consisting of </a:t>
            </a:r>
            <a:r>
              <a:rPr lang="en-US" sz="1600" dirty="0" smtClean="0">
                <a:latin typeface="Comic Sans MS" pitchFamily="66" charset="0"/>
              </a:rPr>
              <a:t>slices </a:t>
            </a:r>
            <a:r>
              <a:rPr lang="en-US" sz="1600" dirty="0">
                <a:latin typeface="Comic Sans MS" pitchFamily="66" charset="0"/>
              </a:rPr>
              <a:t>of French bread with jelly or jam, croissants, pain aux raisins or pain au </a:t>
            </a:r>
            <a:r>
              <a:rPr lang="en-US" sz="1600" dirty="0" smtClean="0">
                <a:latin typeface="Comic Sans MS" pitchFamily="66" charset="0"/>
              </a:rPr>
              <a:t>chocolat </a:t>
            </a:r>
            <a:r>
              <a:rPr lang="en-US" sz="1600" dirty="0">
                <a:latin typeface="Comic Sans MS" pitchFamily="66" charset="0"/>
              </a:rPr>
              <a:t>along with coffee or tea</a:t>
            </a:r>
            <a:r>
              <a:rPr lang="en-US" sz="1600" dirty="0" smtClean="0">
                <a:latin typeface="Comic Sans MS" pitchFamily="66" charset="0"/>
              </a:rPr>
              <a:t>. </a:t>
            </a:r>
            <a:r>
              <a:rPr lang="en-US" sz="1600" dirty="0">
                <a:latin typeface="Comic Sans MS" pitchFamily="66" charset="0"/>
              </a:rPr>
              <a:t>Children often drink hot chocolate in bowls along with their breakfasts. Breakfast of some kind is always served in cafés opening early in the day.</a:t>
            </a:r>
            <a:endParaRPr lang="ru-RU" sz="1600" dirty="0">
              <a:latin typeface="Comic Sans MS" pitchFamily="66" charset="0"/>
            </a:endParaRPr>
          </a:p>
        </p:txBody>
      </p:sp>
      <p:sp>
        <p:nvSpPr>
          <p:cNvPr id="6" name="Прямоугольник 5"/>
          <p:cNvSpPr/>
          <p:nvPr/>
        </p:nvSpPr>
        <p:spPr>
          <a:xfrm>
            <a:off x="458936" y="1934495"/>
            <a:ext cx="274146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Lunch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9379" y="2705847"/>
            <a:ext cx="8951742" cy="1323439"/>
          </a:xfrm>
          <a:prstGeom prst="rect">
            <a:avLst/>
          </a:prstGeom>
          <a:noFill/>
        </p:spPr>
        <p:txBody>
          <a:bodyPr wrap="square" rtlCol="0">
            <a:spAutoFit/>
          </a:bodyPr>
          <a:lstStyle/>
          <a:p>
            <a:r>
              <a:rPr lang="en-US" sz="1600" dirty="0" smtClean="0">
                <a:latin typeface="Comic Sans MS" pitchFamily="66" charset="0"/>
              </a:rPr>
              <a:t>Lunch </a:t>
            </a:r>
            <a:r>
              <a:rPr lang="en-US" sz="1600" dirty="0">
                <a:latin typeface="Comic Sans MS" pitchFamily="66" charset="0"/>
              </a:rPr>
              <a:t>is a two hour mid-day meal, but it has recently seen a trend towards the one hour lunch break. In some smaller towns and in the south of France, the two hour lunch may still be customary. Sunday lunches are often longer and are taken with the family</a:t>
            </a:r>
            <a:r>
              <a:rPr lang="en-US" sz="1600" dirty="0" smtClean="0">
                <a:latin typeface="Comic Sans MS" pitchFamily="66" charset="0"/>
              </a:rPr>
              <a:t>. </a:t>
            </a:r>
            <a:r>
              <a:rPr lang="en-US" sz="1600" dirty="0">
                <a:latin typeface="Comic Sans MS" pitchFamily="66" charset="0"/>
              </a:rPr>
              <a:t>Restaurants normally open for lunch at noon and close at 2:30 pm. Some restaurants close on Monday during </a:t>
            </a:r>
            <a:r>
              <a:rPr lang="en-US" sz="1600" dirty="0" smtClean="0">
                <a:latin typeface="Comic Sans MS" pitchFamily="66" charset="0"/>
              </a:rPr>
              <a:t>lunch</a:t>
            </a:r>
            <a:r>
              <a:rPr lang="en-US" sz="1600" dirty="0" smtClean="0"/>
              <a:t>.</a:t>
            </a:r>
            <a:endParaRPr lang="ru-RU" sz="1600" dirty="0"/>
          </a:p>
        </p:txBody>
      </p:sp>
      <p:sp>
        <p:nvSpPr>
          <p:cNvPr id="8" name="Прямоугольник 7"/>
          <p:cNvSpPr/>
          <p:nvPr/>
        </p:nvSpPr>
        <p:spPr>
          <a:xfrm>
            <a:off x="441351" y="4160772"/>
            <a:ext cx="2759049" cy="707886"/>
          </a:xfrm>
          <a:prstGeom prst="rect">
            <a:avLst/>
          </a:prstGeom>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Dinner</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76201" y="4876800"/>
            <a:ext cx="9220201" cy="1815882"/>
          </a:xfrm>
          <a:prstGeom prst="rect">
            <a:avLst/>
          </a:prstGeom>
          <a:noFill/>
        </p:spPr>
        <p:txBody>
          <a:bodyPr wrap="square" rtlCol="0">
            <a:spAutoFit/>
          </a:bodyPr>
          <a:lstStyle/>
          <a:p>
            <a:r>
              <a:rPr lang="en-US" sz="1600" dirty="0" smtClean="0">
                <a:latin typeface="Comic Sans MS" pitchFamily="66" charset="0"/>
              </a:rPr>
              <a:t>Dinner </a:t>
            </a:r>
            <a:r>
              <a:rPr lang="en-US" sz="1600" dirty="0">
                <a:latin typeface="Comic Sans MS" pitchFamily="66" charset="0"/>
              </a:rPr>
              <a:t>often consists of three </a:t>
            </a:r>
            <a:r>
              <a:rPr lang="en-US" sz="1600" dirty="0" smtClean="0">
                <a:latin typeface="Comic Sans MS" pitchFamily="66" charset="0"/>
              </a:rPr>
              <a:t>courses, </a:t>
            </a:r>
            <a:r>
              <a:rPr lang="en-US" sz="1600" i="1" dirty="0" smtClean="0">
                <a:latin typeface="Comic Sans MS" pitchFamily="66" charset="0"/>
              </a:rPr>
              <a:t>hors d'œuvre</a:t>
            </a:r>
            <a:r>
              <a:rPr lang="en-US" sz="1600" dirty="0" smtClean="0">
                <a:latin typeface="Comic Sans MS" pitchFamily="66" charset="0"/>
              </a:rPr>
              <a:t> or </a:t>
            </a:r>
            <a:r>
              <a:rPr lang="en-US" sz="1600" i="1" dirty="0" smtClean="0">
                <a:latin typeface="Comic Sans MS" pitchFamily="66" charset="0"/>
              </a:rPr>
              <a:t>entrée</a:t>
            </a:r>
            <a:r>
              <a:rPr lang="en-US" sz="1600" dirty="0" smtClean="0">
                <a:latin typeface="Comic Sans MS" pitchFamily="66" charset="0"/>
              </a:rPr>
              <a:t> (</a:t>
            </a:r>
            <a:r>
              <a:rPr lang="en-US" sz="1600" dirty="0">
                <a:latin typeface="Comic Sans MS" pitchFamily="66" charset="0"/>
              </a:rPr>
              <a:t>appetizers or introductory course, sometimes soup), </a:t>
            </a:r>
            <a:r>
              <a:rPr lang="en-US" sz="1600" i="1" dirty="0">
                <a:latin typeface="Comic Sans MS" pitchFamily="66" charset="0"/>
              </a:rPr>
              <a:t>plat principal</a:t>
            </a:r>
            <a:r>
              <a:rPr lang="en-US" sz="1600" dirty="0">
                <a:latin typeface="Comic Sans MS" pitchFamily="66" charset="0"/>
              </a:rPr>
              <a:t> (main course), and a cheese course or dessert, sometimes with a salad offered before the cheese or dessert. Yogurt may replace the cheese course, while a simple dessert would be fresh fruit. The meal is often accompanied by bread, wine and mineral water. Main meat courses are often served with vegetables, along with potatoes, rice or pasta</a:t>
            </a:r>
            <a:r>
              <a:rPr lang="en-US" sz="1600" dirty="0" smtClean="0">
                <a:latin typeface="Comic Sans MS" pitchFamily="66" charset="0"/>
              </a:rPr>
              <a:t>. </a:t>
            </a:r>
            <a:r>
              <a:rPr lang="en-US" sz="1600" dirty="0">
                <a:latin typeface="Comic Sans MS" pitchFamily="66" charset="0"/>
              </a:rPr>
              <a:t>Restaurants often open at 7:30 pm for dinner, and stop taking orders between the hours of 10:00 pm and 11:00 pm</a:t>
            </a:r>
            <a:r>
              <a:rPr lang="en-US" sz="1600" dirty="0" smtClean="0">
                <a:latin typeface="Comic Sans MS" pitchFamily="66" charset="0"/>
              </a:rPr>
              <a:t>..</a:t>
            </a:r>
            <a:endParaRPr lang="ru-RU" sz="1600" dirty="0">
              <a:latin typeface="Comic Sans MS" pitchFamily="66" charset="0"/>
            </a:endParaRPr>
          </a:p>
        </p:txBody>
      </p:sp>
    </p:spTree>
    <p:extLst>
      <p:ext uri="{BB962C8B-B14F-4D97-AF65-F5344CB8AC3E}">
        <p14:creationId xmlns:p14="http://schemas.microsoft.com/office/powerpoint/2010/main" xmlns="" val="41925771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Воздушный поток">
  <a:themeElements>
    <a:clrScheme name="Другая 2">
      <a:dk1>
        <a:srgbClr val="74E09D"/>
      </a:dk1>
      <a:lt1>
        <a:sysClr val="window" lastClr="FFFFFF"/>
      </a:lt1>
      <a:dk2>
        <a:srgbClr val="E9F29B"/>
      </a:dk2>
      <a:lt2>
        <a:srgbClr val="CCDDEA"/>
      </a:lt2>
      <a:accent1>
        <a:srgbClr val="FDA023"/>
      </a:accent1>
      <a:accent2>
        <a:srgbClr val="AA2B1E"/>
      </a:accent2>
      <a:accent3>
        <a:srgbClr val="FF0000"/>
      </a:accent3>
      <a:accent4>
        <a:srgbClr val="64A73B"/>
      </a:accent4>
      <a:accent5>
        <a:srgbClr val="E36C60"/>
      </a:accent5>
      <a:accent6>
        <a:srgbClr val="B9CA1A"/>
      </a:accent6>
      <a:hlink>
        <a:srgbClr val="D83E2C"/>
      </a:hlink>
      <a:folHlink>
        <a:srgbClr val="ED7D27"/>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10066</TotalTime>
  <Words>608</Words>
  <Application>Microsoft Office PowerPoint</Application>
  <PresentationFormat>Экран (4:3)</PresentationFormat>
  <Paragraphs>79</Paragraphs>
  <Slides>13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13</vt:i4>
      </vt:variant>
    </vt:vector>
  </HeadingPairs>
  <TitlesOfParts>
    <vt:vector size="16" baseType="lpstr">
      <vt:lpstr>Office Theme</vt:lpstr>
      <vt:lpstr>Opulent</vt:lpstr>
      <vt:lpstr>Воздушный поток</vt:lpstr>
      <vt:lpstr>French Cuisine </vt:lpstr>
      <vt:lpstr>Слайд 2</vt:lpstr>
      <vt:lpstr>Слайд 3</vt:lpstr>
      <vt:lpstr>Слайд 4</vt:lpstr>
      <vt:lpstr>Слайд 5</vt:lpstr>
      <vt:lpstr>Слайд 6</vt:lpstr>
      <vt:lpstr>Слайд 7</vt:lpstr>
      <vt:lpstr>Слайд 8</vt:lpstr>
      <vt:lpstr>Слайд 9</vt:lpstr>
      <vt:lpstr>Chocolate mousse </vt:lpstr>
      <vt:lpstr>Слайд 11</vt:lpstr>
      <vt:lpstr>Слайд 12</vt:lpstr>
      <vt:lpstr>History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Cuisine</dc:title>
  <dc:creator>jared</dc:creator>
  <cp:lastModifiedBy>K-07</cp:lastModifiedBy>
  <cp:revision>38</cp:revision>
  <dcterms:created xsi:type="dcterms:W3CDTF">2011-12-05T01:22:23Z</dcterms:created>
  <dcterms:modified xsi:type="dcterms:W3CDTF">2012-12-11T07:25:14Z</dcterms:modified>
</cp:coreProperties>
</file>