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7" r:id="rId9"/>
    <p:sldId id="268" r:id="rId10"/>
    <p:sldId id="270" r:id="rId11"/>
    <p:sldId id="271" r:id="rId12"/>
    <p:sldId id="272" r:id="rId13"/>
    <p:sldId id="273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17.05.2013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52;&#1086;&#1080;%20&#1076;&#1086;&#1082;&#1091;&#1084;&#1077;&#1085;&#1090;&#1099;%20D\&#1053;&#1040;&#1057;&#1058;&#1071;\&#1061;&#1091;&#1076;&#1086;&#1078;&#1082;&#1072;\&#1053;&#1077;&#1080;&#1079;&#1074;&#1077;&#1089;&#1090;&#1085;&#1099;&#1081;%20-%20&#1055;&#1077;&#1089;&#1085;&#1103;%20&#1080;&#1079;%20&#1060;&#1080;&#1083;&#1100;&#1084;&#1072;%20&#1052;&#1077;&#1089;&#1090;&#1086;%20&#1074;&#1089;&#1090;&#1088;&#1077;&#1095;&#1080;%20&#1080;&#1079;&#1084;&#1077;&#1085;&#1080;&#1090;&#1100;%20&#1085;&#1077;&#1083;&#1100;&#1079;&#1103;%20%20(audiopoisk.com)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e3d4fe39b3b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10800000">
            <a:off x="0" y="0"/>
            <a:ext cx="916845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135686"/>
            <a:ext cx="8686800" cy="2722314"/>
          </a:xfrm>
        </p:spPr>
        <p:txBody>
          <a:bodyPr>
            <a:normAutofit fontScale="90000"/>
          </a:bodyPr>
          <a:lstStyle/>
          <a:p>
            <a:r>
              <a:rPr lang="ru-RU" sz="4400" b="1" dirty="0" err="1" smtClean="0">
                <a:solidFill>
                  <a:srgbClr val="FFFF00"/>
                </a:solidFill>
              </a:rPr>
              <a:t>Презинтація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err="1" smtClean="0">
                <a:solidFill>
                  <a:srgbClr val="FFFF00"/>
                </a:solidFill>
              </a:rPr>
              <a:t>з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художньої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r>
              <a:rPr lang="ru-RU" sz="4400" b="1" dirty="0" err="1" smtClean="0">
                <a:solidFill>
                  <a:srgbClr val="FFFF00"/>
                </a:solidFill>
              </a:rPr>
              <a:t>культури</a:t>
            </a:r>
            <a:r>
              <a:rPr lang="ru-RU" sz="4400" b="1" dirty="0" smtClean="0">
                <a:solidFill>
                  <a:srgbClr val="FFFF00"/>
                </a:solidFill>
              </a:rPr>
              <a:t> 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на тему:</a:t>
            </a:r>
            <a:br>
              <a:rPr lang="ru-RU" sz="4400" b="1" dirty="0" smtClean="0">
                <a:solidFill>
                  <a:srgbClr val="FFFF00"/>
                </a:solidFill>
              </a:rPr>
            </a:br>
            <a:r>
              <a:rPr lang="ru-RU" sz="4400" b="1" dirty="0" smtClean="0">
                <a:solidFill>
                  <a:srgbClr val="FFFF00"/>
                </a:solidFill>
              </a:rPr>
              <a:t>«К</a:t>
            </a:r>
            <a:r>
              <a:rPr lang="uk-UA" sz="4400" b="1" dirty="0" err="1" smtClean="0">
                <a:solidFill>
                  <a:srgbClr val="FFFF00"/>
                </a:solidFill>
              </a:rPr>
              <a:t>інематограф</a:t>
            </a:r>
            <a:r>
              <a:rPr lang="uk-UA" sz="4400" b="1" dirty="0" smtClean="0">
                <a:solidFill>
                  <a:srgbClr val="FFFF00"/>
                </a:solidFill>
              </a:rPr>
              <a:t> України </a:t>
            </a:r>
            <a:r>
              <a:rPr lang="uk-UA" sz="4400" b="1" dirty="0" err="1" smtClean="0">
                <a:solidFill>
                  <a:srgbClr val="FFFF00"/>
                </a:solidFill>
              </a:rPr>
              <a:t>ХХстоліття”</a:t>
            </a:r>
            <a:endParaRPr lang="ru-RU" sz="4400" b="1" dirty="0">
              <a:solidFill>
                <a:srgbClr val="FFFF00"/>
              </a:solidFill>
            </a:endParaRPr>
          </a:p>
        </p:txBody>
      </p:sp>
      <p:pic>
        <p:nvPicPr>
          <p:cNvPr id="9" name="Неизвестный - Песня из Фильма Место встречи изменить нельз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6043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74_v_boy_idut_odni_stari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260648"/>
            <a:ext cx="4177747" cy="2276872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491880" y="2698776"/>
            <a:ext cx="4752528" cy="415922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Попри бюрократизм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кінопроцесу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брежнєвської</a:t>
            </a:r>
            <a:r>
              <a:rPr lang="ru-RU" dirty="0" smtClean="0"/>
              <a:t> </a:t>
            </a:r>
            <a:r>
              <a:rPr lang="ru-RU" dirty="0" err="1" smtClean="0"/>
              <a:t>реакції</a:t>
            </a:r>
            <a:r>
              <a:rPr lang="ru-RU" dirty="0" smtClean="0"/>
              <a:t> в 1970-80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з'являється</a:t>
            </a:r>
            <a:r>
              <a:rPr lang="ru-RU" dirty="0" smtClean="0"/>
              <a:t> низка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створених</a:t>
            </a:r>
            <a:r>
              <a:rPr lang="ru-RU" dirty="0" smtClean="0"/>
              <a:t> </a:t>
            </a:r>
            <a:r>
              <a:rPr lang="ru-RU" dirty="0" err="1" smtClean="0"/>
              <a:t>сильними</a:t>
            </a:r>
            <a:r>
              <a:rPr lang="ru-RU" dirty="0" smtClean="0"/>
              <a:t> </a:t>
            </a:r>
            <a:r>
              <a:rPr lang="ru-RU" dirty="0" err="1" smtClean="0"/>
              <a:t>творчими</a:t>
            </a:r>
            <a:r>
              <a:rPr lang="ru-RU" dirty="0" smtClean="0"/>
              <a:t> </a:t>
            </a:r>
            <a:r>
              <a:rPr lang="ru-RU" dirty="0" err="1" smtClean="0"/>
              <a:t>особистостями</a:t>
            </a:r>
            <a:r>
              <a:rPr lang="ru-RU" dirty="0" smtClean="0"/>
              <a:t>. На </a:t>
            </a:r>
            <a:r>
              <a:rPr lang="ru-RU" dirty="0" err="1" smtClean="0"/>
              <a:t>порозі</a:t>
            </a:r>
            <a:r>
              <a:rPr lang="ru-RU" dirty="0" smtClean="0"/>
              <a:t> «</a:t>
            </a:r>
            <a:r>
              <a:rPr lang="ru-RU" dirty="0" smtClean="0"/>
              <a:t>застою» </a:t>
            </a:r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Биков</a:t>
            </a:r>
            <a:r>
              <a:rPr lang="ru-RU" dirty="0" smtClean="0"/>
              <a:t> </a:t>
            </a:r>
            <a:r>
              <a:rPr lang="ru-RU" dirty="0" err="1" smtClean="0"/>
              <a:t>знімає</a:t>
            </a:r>
            <a:r>
              <a:rPr lang="ru-RU" dirty="0" smtClean="0"/>
              <a:t> картину «В </a:t>
            </a:r>
            <a:r>
              <a:rPr lang="ru-RU" dirty="0" err="1" smtClean="0"/>
              <a:t>бій</a:t>
            </a:r>
            <a:r>
              <a:rPr lang="ru-RU" dirty="0" smtClean="0"/>
              <a:t> </a:t>
            </a:r>
            <a:r>
              <a:rPr lang="ru-RU" dirty="0" err="1" smtClean="0"/>
              <a:t>ідуть</a:t>
            </a:r>
            <a:r>
              <a:rPr lang="ru-RU" dirty="0" smtClean="0"/>
              <a:t> </a:t>
            </a:r>
            <a:r>
              <a:rPr lang="ru-RU" dirty="0" err="1" smtClean="0"/>
              <a:t>одні</a:t>
            </a:r>
            <a:r>
              <a:rPr lang="ru-RU" dirty="0" smtClean="0"/>
              <a:t> „старики“» (1972), а в 1983 р. Роман </a:t>
            </a:r>
            <a:r>
              <a:rPr lang="ru-RU" dirty="0" err="1" smtClean="0"/>
              <a:t>Балаян</a:t>
            </a:r>
            <a:r>
              <a:rPr lang="ru-RU" dirty="0" smtClean="0"/>
              <a:t>,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кількох</a:t>
            </a:r>
            <a:r>
              <a:rPr lang="ru-RU" dirty="0" smtClean="0"/>
              <a:t> </a:t>
            </a:r>
            <a:r>
              <a:rPr lang="ru-RU" dirty="0" err="1" smtClean="0"/>
              <a:t>високофахових</a:t>
            </a:r>
            <a:r>
              <a:rPr lang="ru-RU" dirty="0" smtClean="0"/>
              <a:t> </a:t>
            </a:r>
            <a:r>
              <a:rPr lang="ru-RU" dirty="0" err="1" smtClean="0"/>
              <a:t>екранізацій</a:t>
            </a:r>
            <a:r>
              <a:rPr lang="ru-RU" dirty="0" smtClean="0"/>
              <a:t>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класики</a:t>
            </a:r>
            <a:r>
              <a:rPr lang="ru-RU" dirty="0" smtClean="0"/>
              <a:t>, у </a:t>
            </a:r>
            <a:r>
              <a:rPr lang="ru-RU" dirty="0" err="1" smtClean="0"/>
              <a:t>фільмі</a:t>
            </a:r>
            <a:r>
              <a:rPr lang="ru-RU" dirty="0" smtClean="0"/>
              <a:t> «</a:t>
            </a:r>
            <a:r>
              <a:rPr lang="ru-RU" dirty="0" err="1" smtClean="0"/>
              <a:t>Польоти</a:t>
            </a:r>
            <a:r>
              <a:rPr lang="ru-RU" dirty="0" smtClean="0"/>
              <a:t> </a:t>
            </a:r>
            <a:r>
              <a:rPr lang="ru-RU" dirty="0" err="1" smtClean="0"/>
              <a:t>уві</a:t>
            </a:r>
            <a:r>
              <a:rPr lang="ru-RU" dirty="0" smtClean="0"/>
              <a:t> </a:t>
            </a:r>
            <a:r>
              <a:rPr lang="ru-RU" dirty="0" err="1" smtClean="0"/>
              <a:t>сні</a:t>
            </a:r>
            <a:r>
              <a:rPr lang="ru-RU" dirty="0" smtClean="0"/>
              <a:t> та наяву» точно </a:t>
            </a:r>
            <a:r>
              <a:rPr lang="ru-RU" dirty="0" err="1" smtClean="0"/>
              <a:t>передає</a:t>
            </a:r>
            <a:r>
              <a:rPr lang="ru-RU" dirty="0" smtClean="0"/>
              <a:t> </a:t>
            </a:r>
            <a:r>
              <a:rPr lang="ru-RU" dirty="0" err="1" smtClean="0"/>
              <a:t>феноменологію</a:t>
            </a:r>
            <a:r>
              <a:rPr lang="ru-RU" dirty="0" smtClean="0"/>
              <a:t> того часу.</a:t>
            </a:r>
            <a:endParaRPr lang="ru-RU" dirty="0"/>
          </a:p>
        </p:txBody>
      </p:sp>
      <p:pic>
        <p:nvPicPr>
          <p:cNvPr id="4" name="Рисунок 3" descr="f9qv6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44824"/>
            <a:ext cx="2771800" cy="3959714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33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848" y="4509120"/>
            <a:ext cx="2808312" cy="2096873"/>
          </a:xfrm>
          <a:prstGeom prst="rect">
            <a:avLst/>
          </a:prstGeom>
        </p:spPr>
      </p:pic>
      <p:pic>
        <p:nvPicPr>
          <p:cNvPr id="8" name="Рисунок 7" descr="1295871486_dartanyan-i-tri-mushketyora-1978-dvd-cover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82" y="260648"/>
            <a:ext cx="2269018" cy="3046967"/>
          </a:xfrm>
          <a:prstGeom prst="rect">
            <a:avLst/>
          </a:prstGeom>
        </p:spPr>
      </p:pic>
      <p:pic>
        <p:nvPicPr>
          <p:cNvPr id="5" name="Рисунок 4" descr="200px-419px-Место_встречи_изменить_нельзя_(постер_фильма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9744" y="3562914"/>
            <a:ext cx="2304256" cy="3295086"/>
          </a:xfrm>
          <a:prstGeom prst="rect">
            <a:avLst/>
          </a:prstGeom>
        </p:spPr>
      </p:pic>
      <p:pic>
        <p:nvPicPr>
          <p:cNvPr id="6" name="Рисунок 5" descr="233688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789040"/>
            <a:ext cx="2231272" cy="2802238"/>
          </a:xfrm>
          <a:prstGeom prst="rect">
            <a:avLst/>
          </a:prstGeom>
        </p:spPr>
      </p:pic>
      <p:pic>
        <p:nvPicPr>
          <p:cNvPr id="4" name="Рисунок 3" descr="1b8d30e609173a7d267bd47717ecd92a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260648"/>
            <a:ext cx="2229367" cy="3096343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55776" y="332656"/>
            <a:ext cx="4608512" cy="5184576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Українськими</a:t>
            </a:r>
            <a:r>
              <a:rPr lang="ru-RU" dirty="0" smtClean="0"/>
              <a:t> </a:t>
            </a:r>
            <a:r>
              <a:rPr lang="ru-RU" dirty="0" err="1" smtClean="0"/>
              <a:t>кіностудіями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знято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кінострічки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СРСР: «</a:t>
            </a:r>
            <a:r>
              <a:rPr lang="ru-RU" dirty="0" err="1" smtClean="0"/>
              <a:t>Д'Артан'ян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три </a:t>
            </a:r>
            <a:r>
              <a:rPr lang="ru-RU" dirty="0" err="1" smtClean="0"/>
              <a:t>мушкетери</a:t>
            </a:r>
            <a:r>
              <a:rPr lang="ru-RU" dirty="0" smtClean="0"/>
              <a:t>» (1978,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Георгій</a:t>
            </a:r>
            <a:r>
              <a:rPr lang="ru-RU" dirty="0" smtClean="0"/>
              <a:t> </a:t>
            </a:r>
            <a:r>
              <a:rPr lang="ru-RU" dirty="0" err="1" smtClean="0"/>
              <a:t>Юнгвальд-Хилькевич</a:t>
            </a:r>
            <a:r>
              <a:rPr lang="ru-RU" dirty="0" smtClean="0"/>
              <a:t>), «</a:t>
            </a:r>
            <a:r>
              <a:rPr lang="ru-RU" dirty="0" err="1" smtClean="0"/>
              <a:t>Пригоди</a:t>
            </a:r>
            <a:r>
              <a:rPr lang="ru-RU" dirty="0" smtClean="0"/>
              <a:t> </a:t>
            </a:r>
            <a:r>
              <a:rPr lang="ru-RU" dirty="0" err="1" smtClean="0"/>
              <a:t>Електроніка</a:t>
            </a:r>
            <a:r>
              <a:rPr lang="ru-RU" dirty="0" smtClean="0"/>
              <a:t>» (1979,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Бромберг</a:t>
            </a:r>
            <a:r>
              <a:rPr lang="ru-RU" dirty="0" smtClean="0"/>
              <a:t>), «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r>
              <a:rPr lang="ru-RU" dirty="0" smtClean="0"/>
              <a:t> </a:t>
            </a:r>
            <a:r>
              <a:rPr lang="ru-RU" dirty="0" err="1" smtClean="0"/>
              <a:t>змінити</a:t>
            </a:r>
            <a:r>
              <a:rPr lang="ru-RU" dirty="0" smtClean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» (</a:t>
            </a:r>
            <a:r>
              <a:rPr lang="ru-RU" dirty="0" smtClean="0"/>
              <a:t>1979,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Станіслав</a:t>
            </a:r>
            <a:r>
              <a:rPr lang="ru-RU" dirty="0" smtClean="0"/>
              <a:t> </a:t>
            </a:r>
            <a:r>
              <a:rPr lang="ru-RU" dirty="0" err="1" smtClean="0"/>
              <a:t>Говорухін</a:t>
            </a:r>
            <a:r>
              <a:rPr lang="ru-RU" dirty="0" smtClean="0"/>
              <a:t>), «</a:t>
            </a:r>
            <a:r>
              <a:rPr lang="ru-RU" dirty="0" err="1" smtClean="0"/>
              <a:t>Зелений</a:t>
            </a:r>
            <a:r>
              <a:rPr lang="ru-RU" dirty="0" smtClean="0"/>
              <a:t> фургон» (1983,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Олександр</a:t>
            </a:r>
            <a:r>
              <a:rPr lang="ru-RU" dirty="0" smtClean="0"/>
              <a:t> Павловский), «</a:t>
            </a:r>
            <a:r>
              <a:rPr lang="ru-RU" dirty="0" err="1" smtClean="0"/>
              <a:t>Чародії</a:t>
            </a:r>
            <a:r>
              <a:rPr lang="ru-RU" dirty="0" smtClean="0"/>
              <a:t>» (</a:t>
            </a:r>
            <a:r>
              <a:rPr lang="ru-RU" dirty="0" smtClean="0"/>
              <a:t>1982,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Бромберг</a:t>
            </a:r>
            <a:r>
              <a:rPr lang="ru-RU" dirty="0" smtClean="0"/>
              <a:t>), «</a:t>
            </a:r>
            <a:r>
              <a:rPr lang="ru-RU" dirty="0" err="1" smtClean="0"/>
              <a:t>Самотня</a:t>
            </a:r>
            <a:r>
              <a:rPr lang="ru-RU" dirty="0" smtClean="0"/>
              <a:t> </a:t>
            </a:r>
            <a:r>
              <a:rPr lang="ru-RU" dirty="0" err="1" smtClean="0"/>
              <a:t>жінка</a:t>
            </a:r>
            <a:r>
              <a:rPr lang="ru-RU" dirty="0" smtClean="0"/>
              <a:t> </a:t>
            </a:r>
            <a:r>
              <a:rPr lang="ru-RU" dirty="0" err="1" smtClean="0"/>
              <a:t>бажає</a:t>
            </a:r>
            <a:r>
              <a:rPr lang="ru-RU" dirty="0" smtClean="0"/>
              <a:t> </a:t>
            </a:r>
            <a:r>
              <a:rPr lang="ru-RU" dirty="0" err="1" smtClean="0"/>
              <a:t>познайомитись</a:t>
            </a:r>
            <a:r>
              <a:rPr lang="ru-RU" dirty="0" smtClean="0"/>
              <a:t>» (1986,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В'ячеслав</a:t>
            </a:r>
            <a:r>
              <a:rPr lang="ru-RU" dirty="0" smtClean="0"/>
              <a:t> </a:t>
            </a:r>
            <a:r>
              <a:rPr lang="ru-RU" dirty="0" err="1" smtClean="0"/>
              <a:t>Криштофович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79912" y="476672"/>
            <a:ext cx="5364088" cy="60486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За «</a:t>
            </a:r>
            <a:r>
              <a:rPr lang="ru-RU" dirty="0" err="1" smtClean="0"/>
              <a:t>перебудови</a:t>
            </a:r>
            <a:r>
              <a:rPr lang="ru-RU" dirty="0" smtClean="0"/>
              <a:t>» </a:t>
            </a:r>
            <a:r>
              <a:rPr lang="ru-RU" dirty="0" err="1" smtClean="0"/>
              <a:t>створюється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присвячених</a:t>
            </a:r>
            <a:r>
              <a:rPr lang="ru-RU" dirty="0" smtClean="0"/>
              <a:t> </a:t>
            </a:r>
            <a:r>
              <a:rPr lang="ru-RU" dirty="0" err="1" smtClean="0"/>
              <a:t>гострій</a:t>
            </a:r>
            <a:r>
              <a:rPr lang="ru-RU" dirty="0" smtClean="0"/>
              <a:t>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проблематиці</a:t>
            </a:r>
            <a:r>
              <a:rPr lang="ru-RU" dirty="0" smtClean="0"/>
              <a:t> — «</a:t>
            </a:r>
            <a:r>
              <a:rPr lang="ru-RU" dirty="0" err="1" smtClean="0"/>
              <a:t>Астенічний</a:t>
            </a:r>
            <a:r>
              <a:rPr lang="ru-RU" dirty="0" smtClean="0"/>
              <a:t> синдром» </a:t>
            </a:r>
            <a:r>
              <a:rPr lang="ru-RU" dirty="0" err="1" smtClean="0"/>
              <a:t>Кіри</a:t>
            </a:r>
            <a:r>
              <a:rPr lang="ru-RU" dirty="0" smtClean="0"/>
              <a:t> </a:t>
            </a:r>
            <a:r>
              <a:rPr lang="ru-RU" dirty="0" err="1" smtClean="0"/>
              <a:t>Муратової</a:t>
            </a:r>
            <a:r>
              <a:rPr lang="ru-RU" dirty="0" smtClean="0"/>
              <a:t> (1989); «Бич Божий» Олега </a:t>
            </a:r>
            <a:r>
              <a:rPr lang="ru-RU" dirty="0" err="1" smtClean="0"/>
              <a:t>Фіалка</a:t>
            </a:r>
            <a:r>
              <a:rPr lang="ru-RU" dirty="0" smtClean="0"/>
              <a:t> (1988); «</a:t>
            </a:r>
            <a:r>
              <a:rPr lang="ru-RU" dirty="0" err="1" smtClean="0"/>
              <a:t>Розпад</a:t>
            </a:r>
            <a:r>
              <a:rPr lang="ru-RU" dirty="0" smtClean="0"/>
              <a:t>» </a:t>
            </a:r>
            <a:r>
              <a:rPr lang="ru-RU" dirty="0" err="1" smtClean="0"/>
              <a:t>Михайла</a:t>
            </a:r>
            <a:r>
              <a:rPr lang="ru-RU" dirty="0" smtClean="0"/>
              <a:t> </a:t>
            </a:r>
            <a:r>
              <a:rPr lang="ru-RU" dirty="0" err="1" smtClean="0"/>
              <a:t>Бєлікова</a:t>
            </a:r>
            <a:r>
              <a:rPr lang="ru-RU" dirty="0" smtClean="0"/>
              <a:t> (1990)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Фільм</a:t>
            </a:r>
            <a:r>
              <a:rPr lang="ru-RU" dirty="0" smtClean="0"/>
              <a:t>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Іллєнка</a:t>
            </a:r>
            <a:r>
              <a:rPr lang="ru-RU" dirty="0" smtClean="0"/>
              <a:t> «Лебедине озеро. Зона» (1989) </a:t>
            </a:r>
            <a:r>
              <a:rPr lang="ru-RU" dirty="0" err="1" smtClean="0"/>
              <a:t>здобув</a:t>
            </a:r>
            <a:r>
              <a:rPr lang="ru-RU" dirty="0" smtClean="0"/>
              <a:t> широкий </a:t>
            </a:r>
            <a:r>
              <a:rPr lang="ru-RU" dirty="0" err="1" smtClean="0"/>
              <a:t>міжнародний</a:t>
            </a:r>
            <a:r>
              <a:rPr lang="ru-RU" dirty="0" smtClean="0"/>
              <a:t> </a:t>
            </a:r>
            <a:r>
              <a:rPr lang="ru-RU" dirty="0" err="1" smtClean="0"/>
              <a:t>успіх</a:t>
            </a:r>
            <a:r>
              <a:rPr lang="ru-RU" dirty="0" smtClean="0"/>
              <a:t>, ставши </a:t>
            </a:r>
            <a:r>
              <a:rPr lang="ru-RU" dirty="0" err="1" smtClean="0"/>
              <a:t>своєрідною</a:t>
            </a:r>
            <a:r>
              <a:rPr lang="ru-RU" dirty="0" smtClean="0"/>
              <a:t> </a:t>
            </a:r>
            <a:r>
              <a:rPr lang="ru-RU" dirty="0" err="1" smtClean="0"/>
              <a:t>антитоталітарною</a:t>
            </a:r>
            <a:r>
              <a:rPr lang="ru-RU" dirty="0" smtClean="0"/>
              <a:t> </a:t>
            </a:r>
            <a:r>
              <a:rPr lang="ru-RU" dirty="0" err="1" smtClean="0"/>
              <a:t>кіноемблемою</a:t>
            </a:r>
            <a:r>
              <a:rPr lang="ru-RU" dirty="0" smtClean="0"/>
              <a:t>.</a:t>
            </a:r>
          </a:p>
          <a:p>
            <a:r>
              <a:rPr lang="ru-RU" dirty="0" smtClean="0"/>
              <a:t>У 1990-х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 err="1" smtClean="0"/>
              <a:t>розпочало</a:t>
            </a:r>
            <a:r>
              <a:rPr lang="ru-RU" dirty="0" smtClean="0"/>
              <a:t> </a:t>
            </a:r>
            <a:r>
              <a:rPr lang="ru-RU" dirty="0" err="1" smtClean="0"/>
              <a:t>освоєння</a:t>
            </a:r>
            <a:r>
              <a:rPr lang="ru-RU" dirty="0" smtClean="0"/>
              <a:t> </a:t>
            </a:r>
            <a:r>
              <a:rPr lang="ru-RU" dirty="0" err="1" smtClean="0"/>
              <a:t>поширеного</a:t>
            </a:r>
            <a:r>
              <a:rPr lang="ru-RU" dirty="0" smtClean="0"/>
              <a:t> у </a:t>
            </a:r>
            <a:r>
              <a:rPr lang="ru-RU" dirty="0" err="1" smtClean="0"/>
              <a:t>всьому</a:t>
            </a:r>
            <a:r>
              <a:rPr lang="ru-RU" dirty="0" smtClean="0"/>
              <a:t> </a:t>
            </a:r>
            <a:r>
              <a:rPr lang="ru-RU" dirty="0" err="1" smtClean="0"/>
              <a:t>світі</a:t>
            </a:r>
            <a:r>
              <a:rPr lang="ru-RU" dirty="0" smtClean="0"/>
              <a:t> жанру </a:t>
            </a:r>
            <a:r>
              <a:rPr lang="ru-RU" dirty="0" err="1" smtClean="0"/>
              <a:t>телесеріалу</a:t>
            </a:r>
            <a:r>
              <a:rPr lang="ru-RU" dirty="0" smtClean="0"/>
              <a:t> («</a:t>
            </a:r>
            <a:r>
              <a:rPr lang="ru-RU" dirty="0" err="1" smtClean="0"/>
              <a:t>Роксолана</a:t>
            </a:r>
            <a:r>
              <a:rPr lang="ru-RU" dirty="0" smtClean="0"/>
              <a:t>», </a:t>
            </a:r>
            <a:r>
              <a:rPr lang="ru-RU" dirty="0" err="1" smtClean="0"/>
              <a:t>режисер</a:t>
            </a:r>
            <a:r>
              <a:rPr lang="ru-RU" dirty="0" smtClean="0"/>
              <a:t> Бориса </a:t>
            </a:r>
            <a:r>
              <a:rPr lang="ru-RU" dirty="0" err="1" smtClean="0"/>
              <a:t>Небієрідзе</a:t>
            </a:r>
            <a:r>
              <a:rPr lang="ru-RU" dirty="0" smtClean="0"/>
              <a:t>, «</a:t>
            </a:r>
            <a:r>
              <a:rPr lang="ru-RU" dirty="0" err="1" smtClean="0"/>
              <a:t>Острів</a:t>
            </a:r>
            <a:r>
              <a:rPr lang="ru-RU" dirty="0" smtClean="0"/>
              <a:t> </a:t>
            </a:r>
            <a:r>
              <a:rPr lang="ru-RU" dirty="0" err="1" smtClean="0"/>
              <a:t>любові</a:t>
            </a:r>
            <a:r>
              <a:rPr lang="ru-RU" dirty="0" smtClean="0"/>
              <a:t>», </a:t>
            </a:r>
            <a:r>
              <a:rPr lang="ru-RU" dirty="0" err="1" smtClean="0"/>
              <a:t>режисер</a:t>
            </a:r>
            <a:r>
              <a:rPr lang="ru-RU" dirty="0" smtClean="0"/>
              <a:t> Олег </a:t>
            </a:r>
            <a:r>
              <a:rPr lang="ru-RU" dirty="0" err="1" smtClean="0"/>
              <a:t>Бійма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x_cd5c7f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20688"/>
            <a:ext cx="3556000" cy="5105400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568067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139952" y="908720"/>
            <a:ext cx="5544616" cy="3027791"/>
          </a:xfrm>
        </p:spPr>
        <p:txBody>
          <a:bodyPr/>
          <a:lstStyle/>
          <a:p>
            <a:r>
              <a:rPr lang="uk-UA" dirty="0" err="1" smtClean="0"/>
              <a:t>Призинтацію</a:t>
            </a:r>
            <a:r>
              <a:rPr lang="uk-UA" dirty="0" smtClean="0"/>
              <a:t> виконала</a:t>
            </a:r>
          </a:p>
          <a:p>
            <a:r>
              <a:rPr lang="uk-UA" dirty="0" smtClean="0"/>
              <a:t>Учениця 10-А класу</a:t>
            </a:r>
          </a:p>
          <a:p>
            <a:r>
              <a:rPr lang="uk-UA" dirty="0" smtClean="0"/>
              <a:t>Конюх Анастасія</a:t>
            </a: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шг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5736" y="2132856"/>
            <a:ext cx="4104456" cy="41044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20688"/>
            <a:ext cx="8229600" cy="114300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Дякую за увагу!!!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errot-artis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27384"/>
            <a:ext cx="9505056" cy="71287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143000"/>
          </a:xfrm>
        </p:spPr>
        <p:txBody>
          <a:bodyPr>
            <a:noAutofit/>
          </a:bodyPr>
          <a:lstStyle/>
          <a:p>
            <a:r>
              <a:rPr lang="vi-VN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Кінемато́граф  — це галузь культури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vi-VN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економіки, що об'єднує всі види професійної діяльності, пов'язаної з виробництвом розповсюдженням, зберіганнямта </a:t>
            </a:r>
            <a:r>
              <a:rPr lang="vi-VN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демонструванням </a:t>
            </a:r>
            <a:r>
              <a:rPr lang="vi-VN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фільмів а також навчально-наукову </a:t>
            </a:r>
            <a:r>
              <a:rPr lang="vi-VN" sz="3200" dirty="0" smtClean="0">
                <a:solidFill>
                  <a:schemeClr val="bg2">
                    <a:lumMod val="75000"/>
                  </a:schemeClr>
                </a:solidFill>
                <a:effectLst/>
              </a:rPr>
              <a:t>роботу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uk-UA" sz="32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Кінематограф-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важлива складова в </a:t>
            </a:r>
            <a:r>
              <a:rPr lang="uk-UA" sz="3200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uk-UA" sz="32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сучасному Українському мистецтві.</a:t>
            </a:r>
            <a:endParaRPr lang="ru-RU" sz="32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apor_sec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5265034" cy="3645024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892480" cy="35283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  Перший </a:t>
            </a:r>
            <a:r>
              <a:rPr lang="ru-RU" sz="2400" dirty="0" err="1" smtClean="0"/>
              <a:t>український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</a:t>
            </a:r>
            <a:r>
              <a:rPr lang="ru-RU" sz="2400" dirty="0" smtClean="0"/>
              <a:t> — «</a:t>
            </a:r>
            <a:r>
              <a:rPr lang="ru-RU" sz="2400" dirty="0" err="1" smtClean="0"/>
              <a:t>Запорізька</a:t>
            </a:r>
            <a:r>
              <a:rPr lang="ru-RU" sz="2400" dirty="0" smtClean="0"/>
              <a:t> </a:t>
            </a:r>
            <a:r>
              <a:rPr lang="ru-RU" sz="2400" dirty="0" err="1" smtClean="0"/>
              <a:t>Січ</a:t>
            </a:r>
            <a:r>
              <a:rPr lang="ru-RU" sz="2400" dirty="0" smtClean="0"/>
              <a:t>», </a:t>
            </a:r>
            <a:r>
              <a:rPr lang="ru-RU" sz="2400" dirty="0" err="1" smtClean="0"/>
              <a:t>зняв</a:t>
            </a:r>
            <a:r>
              <a:rPr lang="ru-RU" sz="2400" dirty="0" smtClean="0"/>
              <a:t> в </a:t>
            </a:r>
            <a:r>
              <a:rPr lang="ru-RU" sz="2400" dirty="0" smtClean="0"/>
              <a:t>1911 Данило </a:t>
            </a:r>
            <a:r>
              <a:rPr lang="ru-RU" sz="2400" dirty="0" err="1" smtClean="0"/>
              <a:t>Сахненко</a:t>
            </a:r>
            <a:r>
              <a:rPr lang="ru-RU" sz="2400" dirty="0" smtClean="0"/>
              <a:t> в </a:t>
            </a:r>
            <a:r>
              <a:rPr lang="ru-RU" sz="2400" dirty="0" err="1" smtClean="0"/>
              <a:t>Катеринославі</a:t>
            </a:r>
            <a:r>
              <a:rPr lang="ru-RU" sz="2400" dirty="0" smtClean="0"/>
              <a:t> (</a:t>
            </a:r>
            <a:r>
              <a:rPr lang="ru-RU" sz="2400" dirty="0" err="1" smtClean="0"/>
              <a:t>нині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Дніпропетровськ</a:t>
            </a:r>
            <a:r>
              <a:rPr lang="ru-RU" sz="2400" dirty="0" smtClean="0"/>
              <a:t>). </a:t>
            </a:r>
            <a:r>
              <a:rPr lang="ru-RU" sz="2400" dirty="0" err="1" smtClean="0"/>
              <a:t>Піонери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кінематографу</a:t>
            </a:r>
            <a:r>
              <a:rPr lang="ru-RU" sz="2400" dirty="0" smtClean="0"/>
              <a:t> початку </a:t>
            </a:r>
            <a:r>
              <a:rPr lang="ru-RU" sz="2400" dirty="0" smtClean="0"/>
              <a:t>1900х </a:t>
            </a:r>
            <a:r>
              <a:rPr lang="ru-RU" sz="2400" dirty="0" err="1" smtClean="0"/>
              <a:t>років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віддавали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перевагу</a:t>
            </a:r>
            <a:r>
              <a:rPr lang="ru-RU" sz="2400" dirty="0" smtClean="0"/>
              <a:t> </a:t>
            </a:r>
            <a:r>
              <a:rPr lang="ru-RU" sz="2400" dirty="0" err="1" smtClean="0"/>
              <a:t>екранізації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українських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вистав</a:t>
            </a:r>
            <a:r>
              <a:rPr lang="ru-RU" sz="2400" dirty="0" smtClean="0"/>
              <a:t> «Наталка </a:t>
            </a:r>
            <a:r>
              <a:rPr lang="ru-RU" sz="2400" dirty="0" smtClean="0"/>
              <a:t>Полтавка.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ж </a:t>
            </a:r>
            <a:r>
              <a:rPr lang="ru-RU" sz="2400" dirty="0" smtClean="0"/>
              <a:t>мала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спроба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створити</a:t>
            </a:r>
            <a:r>
              <a:rPr lang="ru-RU" sz="2400" dirty="0" smtClean="0"/>
              <a:t> </a:t>
            </a:r>
            <a:r>
              <a:rPr lang="ru-RU" sz="2400" dirty="0" err="1" smtClean="0"/>
              <a:t>фільми</a:t>
            </a:r>
            <a:r>
              <a:rPr lang="ru-RU" sz="2400" dirty="0" smtClean="0"/>
              <a:t> на </a:t>
            </a:r>
            <a:r>
              <a:rPr lang="ru-RU" sz="2400" dirty="0" err="1" smtClean="0"/>
              <a:t>українську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сторичну</a:t>
            </a:r>
            <a:r>
              <a:rPr lang="ru-RU" sz="2400" dirty="0" smtClean="0"/>
              <a:t> </a:t>
            </a:r>
            <a:r>
              <a:rPr lang="ru-RU" sz="2400" dirty="0" smtClean="0"/>
              <a:t>тематику, </a:t>
            </a:r>
            <a:r>
              <a:rPr lang="ru-RU" sz="2400" dirty="0" err="1" smtClean="0"/>
              <a:t>теж</a:t>
            </a:r>
            <a:r>
              <a:rPr lang="ru-RU" sz="2400" dirty="0" smtClean="0"/>
              <a:t> на </a:t>
            </a:r>
            <a:r>
              <a:rPr lang="ru-RU" sz="2400" dirty="0" err="1" smtClean="0"/>
              <a:t>театральній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основі</a:t>
            </a:r>
            <a:r>
              <a:rPr lang="ru-RU" sz="2400" dirty="0" smtClean="0"/>
              <a:t>. З </a:t>
            </a:r>
            <a:r>
              <a:rPr lang="ru-RU" sz="2400" dirty="0" err="1" smtClean="0"/>
              <a:t>дореволюційним</a:t>
            </a:r>
            <a:r>
              <a:rPr lang="ru-RU" sz="2400" dirty="0" smtClean="0"/>
              <a:t> </a:t>
            </a:r>
            <a:r>
              <a:rPr lang="ru-RU" sz="2400" dirty="0" err="1" smtClean="0"/>
              <a:t>кіно</a:t>
            </a:r>
            <a:r>
              <a:rPr lang="ru-RU" sz="2400" dirty="0" smtClean="0"/>
              <a:t>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пов'язана</a:t>
            </a:r>
            <a:r>
              <a:rPr lang="ru-RU" sz="2400" dirty="0" smtClean="0"/>
              <a:t> </a:t>
            </a:r>
            <a:r>
              <a:rPr lang="ru-RU" sz="2400" dirty="0" err="1" smtClean="0"/>
              <a:t>творчість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багатьох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популярних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акторів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0661f6177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996952"/>
            <a:ext cx="4752528" cy="3564396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374441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З </a:t>
            </a:r>
            <a:r>
              <a:rPr lang="ru-RU" dirty="0" smtClean="0"/>
              <a:t>1919 р. в </a:t>
            </a:r>
            <a:r>
              <a:rPr lang="ru-RU" dirty="0" err="1" smtClean="0"/>
              <a:t>Радянській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тотальне</a:t>
            </a:r>
            <a:r>
              <a:rPr lang="ru-RU" dirty="0" smtClean="0"/>
              <a:t> </a:t>
            </a:r>
            <a:r>
              <a:rPr lang="ru-RU" dirty="0" err="1" smtClean="0"/>
              <a:t>одержавлення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Ігрове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намагалося</a:t>
            </a:r>
            <a:r>
              <a:rPr lang="ru-RU" dirty="0" smtClean="0"/>
              <a:t> </a:t>
            </a:r>
            <a:r>
              <a:rPr lang="ru-RU" dirty="0" err="1" smtClean="0"/>
              <a:t>поєднати</a:t>
            </a:r>
            <a:r>
              <a:rPr lang="ru-RU" dirty="0" smtClean="0"/>
              <a:t> </a:t>
            </a:r>
            <a:r>
              <a:rPr lang="ru-RU" dirty="0" err="1" smtClean="0"/>
              <a:t>революційну</a:t>
            </a:r>
            <a:r>
              <a:rPr lang="ru-RU" dirty="0" smtClean="0"/>
              <a:t> тематику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традиційною</a:t>
            </a:r>
            <a:r>
              <a:rPr lang="ru-RU" dirty="0" smtClean="0"/>
              <a:t> для </a:t>
            </a:r>
            <a:r>
              <a:rPr lang="ru-RU" dirty="0" err="1" smtClean="0"/>
              <a:t>попереднього</a:t>
            </a:r>
            <a:r>
              <a:rPr lang="ru-RU" dirty="0" smtClean="0"/>
              <a:t> </a:t>
            </a:r>
            <a:r>
              <a:rPr lang="ru-RU" dirty="0" err="1" smtClean="0"/>
              <a:t>періоду</a:t>
            </a:r>
            <a:r>
              <a:rPr lang="ru-RU" dirty="0" smtClean="0"/>
              <a:t> мелодрамою та </a:t>
            </a:r>
            <a:r>
              <a:rPr lang="ru-RU" dirty="0" err="1" smtClean="0"/>
              <a:t>пригодницькими</a:t>
            </a:r>
            <a:r>
              <a:rPr lang="ru-RU" dirty="0" smtClean="0"/>
              <a:t> жанрами . У </a:t>
            </a:r>
            <a:r>
              <a:rPr lang="ru-RU" dirty="0" err="1" smtClean="0"/>
              <a:t>цей</a:t>
            </a:r>
            <a:r>
              <a:rPr lang="ru-RU" dirty="0" smtClean="0"/>
              <a:t> час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з'явилися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екранізації</a:t>
            </a:r>
            <a:r>
              <a:rPr lang="ru-RU" dirty="0" smtClean="0"/>
              <a:t> </a:t>
            </a:r>
            <a:r>
              <a:rPr lang="ru-RU" dirty="0" err="1" smtClean="0"/>
              <a:t>класичних</a:t>
            </a:r>
            <a:r>
              <a:rPr lang="ru-RU" dirty="0" smtClean="0"/>
              <a:t> </a:t>
            </a:r>
            <a:r>
              <a:rPr lang="ru-RU" dirty="0" err="1" smtClean="0"/>
              <a:t>творів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 — «Тарас </a:t>
            </a:r>
            <a:r>
              <a:rPr lang="ru-RU" dirty="0" err="1" smtClean="0"/>
              <a:t>Трясило</a:t>
            </a:r>
            <a:r>
              <a:rPr lang="ru-RU" dirty="0" smtClean="0"/>
              <a:t>», «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Джеря</a:t>
            </a:r>
            <a:r>
              <a:rPr lang="ru-RU" dirty="0" smtClean="0"/>
              <a:t>», </a:t>
            </a:r>
            <a:r>
              <a:rPr lang="ru-RU" dirty="0" smtClean="0"/>
              <a:t>«Борислав </a:t>
            </a:r>
            <a:r>
              <a:rPr lang="ru-RU" dirty="0" err="1" smtClean="0"/>
              <a:t>сміється</a:t>
            </a:r>
            <a:r>
              <a:rPr lang="ru-RU" dirty="0" smtClean="0"/>
              <a:t>». У </a:t>
            </a:r>
            <a:r>
              <a:rPr lang="ru-RU" dirty="0" err="1" smtClean="0"/>
              <a:t>Одесі</a:t>
            </a:r>
            <a:r>
              <a:rPr lang="ru-RU" dirty="0" smtClean="0"/>
              <a:t> проходили </a:t>
            </a:r>
            <a:r>
              <a:rPr lang="ru-RU" dirty="0" err="1" smtClean="0"/>
              <a:t>зйомки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ставили </a:t>
            </a:r>
            <a:r>
              <a:rPr lang="ru-RU" dirty="0" err="1" smtClean="0"/>
              <a:t>московські</a:t>
            </a:r>
            <a:r>
              <a:rPr lang="ru-RU" dirty="0" smtClean="0"/>
              <a:t> </a:t>
            </a:r>
            <a:r>
              <a:rPr lang="ru-RU" dirty="0" err="1" smtClean="0"/>
              <a:t>кінорежисери</a:t>
            </a:r>
            <a:r>
              <a:rPr lang="ru-RU" dirty="0" smtClean="0"/>
              <a:t>. У 1925 р. на </a:t>
            </a:r>
            <a:r>
              <a:rPr lang="ru-RU" dirty="0" err="1" smtClean="0"/>
              <a:t>екрани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вийшов</a:t>
            </a:r>
            <a:r>
              <a:rPr lang="ru-RU" dirty="0" smtClean="0"/>
              <a:t> </a:t>
            </a:r>
            <a:r>
              <a:rPr lang="ru-RU" dirty="0" err="1" smtClean="0"/>
              <a:t>кінофільм</a:t>
            </a:r>
            <a:r>
              <a:rPr lang="ru-RU" dirty="0" smtClean="0"/>
              <a:t> </a:t>
            </a:r>
            <a:r>
              <a:rPr lang="ru-RU" dirty="0" err="1" smtClean="0"/>
              <a:t>Сергія</a:t>
            </a:r>
            <a:r>
              <a:rPr lang="ru-RU" dirty="0" smtClean="0"/>
              <a:t> </a:t>
            </a:r>
            <a:r>
              <a:rPr lang="ru-RU" dirty="0" err="1" smtClean="0"/>
              <a:t>Ейзенштейна</a:t>
            </a:r>
            <a:r>
              <a:rPr lang="ru-RU" dirty="0" smtClean="0"/>
              <a:t> «</a:t>
            </a:r>
            <a:r>
              <a:rPr lang="ru-RU" dirty="0" err="1" smtClean="0"/>
              <a:t>Броненосець</a:t>
            </a:r>
            <a:r>
              <a:rPr lang="ru-RU" dirty="0" smtClean="0"/>
              <a:t> </a:t>
            </a:r>
            <a:r>
              <a:rPr lang="ru-RU" dirty="0" err="1" smtClean="0"/>
              <a:t>Потьомкін</a:t>
            </a:r>
            <a:r>
              <a:rPr lang="ru-RU" dirty="0" smtClean="0"/>
              <a:t>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увійшов</a:t>
            </a:r>
            <a:r>
              <a:rPr lang="ru-RU" dirty="0" smtClean="0"/>
              <a:t> в десятку </a:t>
            </a:r>
            <a:r>
              <a:rPr lang="ru-RU" dirty="0" err="1" smtClean="0"/>
              <a:t>кращих</a:t>
            </a:r>
            <a:r>
              <a:rPr lang="ru-RU" dirty="0" smtClean="0"/>
              <a:t> </a:t>
            </a:r>
            <a:r>
              <a:rPr lang="ru-RU" dirty="0" err="1" smtClean="0"/>
              <a:t>фільмів</a:t>
            </a:r>
            <a:r>
              <a:rPr lang="ru-RU" dirty="0" smtClean="0"/>
              <a:t>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кінематографу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став </a:t>
            </a:r>
            <a:r>
              <a:rPr lang="ru-RU" dirty="0" err="1" smtClean="0"/>
              <a:t>візитною</a:t>
            </a:r>
            <a:r>
              <a:rPr lang="ru-RU" dirty="0" smtClean="0"/>
              <a:t> </a:t>
            </a:r>
            <a:r>
              <a:rPr lang="ru-RU" dirty="0" err="1" smtClean="0"/>
              <a:t>карткою</a:t>
            </a:r>
            <a:r>
              <a:rPr lang="ru-RU" dirty="0" smtClean="0"/>
              <a:t> </a:t>
            </a:r>
            <a:r>
              <a:rPr lang="ru-RU" dirty="0" err="1" smtClean="0"/>
              <a:t>Одеси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476672"/>
            <a:ext cx="576064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Наприкінці</a:t>
            </a:r>
            <a:r>
              <a:rPr lang="ru-RU" dirty="0" smtClean="0"/>
              <a:t> 1920-х </a:t>
            </a:r>
            <a:r>
              <a:rPr lang="ru-RU" dirty="0" err="1" smtClean="0"/>
              <a:t>рр</a:t>
            </a:r>
            <a:r>
              <a:rPr lang="ru-RU" dirty="0" smtClean="0"/>
              <a:t>. в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кінематографі</a:t>
            </a:r>
            <a:r>
              <a:rPr lang="ru-RU" dirty="0" smtClean="0"/>
              <a:t> </a:t>
            </a:r>
            <a:r>
              <a:rPr lang="ru-RU" dirty="0" err="1" smtClean="0"/>
              <a:t>дедалі</a:t>
            </a:r>
            <a:r>
              <a:rPr lang="ru-RU" dirty="0" smtClean="0"/>
              <a:t> </a:t>
            </a:r>
            <a:r>
              <a:rPr lang="ru-RU" dirty="0" err="1" smtClean="0"/>
              <a:t>гучніше</a:t>
            </a:r>
            <a:r>
              <a:rPr lang="ru-RU" dirty="0" smtClean="0"/>
              <a:t> почала </a:t>
            </a:r>
            <a:r>
              <a:rPr lang="ru-RU" dirty="0" err="1" smtClean="0"/>
              <a:t>заявляти</a:t>
            </a:r>
            <a:r>
              <a:rPr lang="ru-RU" dirty="0" smtClean="0"/>
              <a:t> про себе нова </a:t>
            </a:r>
            <a:r>
              <a:rPr lang="ru-RU" dirty="0" err="1" smtClean="0"/>
              <a:t>модерністськатечія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сформувалася</a:t>
            </a:r>
            <a:r>
              <a:rPr lang="ru-RU" dirty="0" smtClean="0"/>
              <a:t> у </a:t>
            </a:r>
            <a:r>
              <a:rPr lang="ru-RU" dirty="0" err="1" smtClean="0"/>
              <a:t>співпраці</a:t>
            </a:r>
            <a:r>
              <a:rPr lang="ru-RU" dirty="0" smtClean="0"/>
              <a:t> </a:t>
            </a:r>
            <a:r>
              <a:rPr lang="ru-RU" dirty="0" err="1" smtClean="0"/>
              <a:t>режисера</a:t>
            </a:r>
            <a:r>
              <a:rPr lang="ru-RU" dirty="0" smtClean="0"/>
              <a:t> Леся </a:t>
            </a:r>
            <a:r>
              <a:rPr lang="ru-RU" dirty="0" err="1" smtClean="0"/>
              <a:t>Курбаса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письменниками</a:t>
            </a:r>
            <a:r>
              <a:rPr lang="ru-RU" dirty="0" smtClean="0"/>
              <a:t> </a:t>
            </a:r>
            <a:r>
              <a:rPr lang="ru-RU" dirty="0" smtClean="0"/>
              <a:t>Майком </a:t>
            </a:r>
            <a:r>
              <a:rPr lang="ru-RU" dirty="0" err="1" smtClean="0"/>
              <a:t>Йогансеном</a:t>
            </a:r>
            <a:r>
              <a:rPr lang="ru-RU" dirty="0" smtClean="0"/>
              <a:t> </a:t>
            </a:r>
            <a:r>
              <a:rPr lang="ru-RU" dirty="0" smtClean="0"/>
              <a:t>та </a:t>
            </a:r>
            <a:r>
              <a:rPr lang="ru-RU" dirty="0" err="1" smtClean="0"/>
              <a:t>Юрієм</a:t>
            </a:r>
            <a:r>
              <a:rPr lang="ru-RU" dirty="0" smtClean="0"/>
              <a:t> </a:t>
            </a:r>
            <a:r>
              <a:rPr lang="ru-RU" dirty="0" err="1" smtClean="0"/>
              <a:t>Яновським</a:t>
            </a:r>
            <a:r>
              <a:rPr lang="ru-RU" dirty="0" smtClean="0"/>
              <a:t>. </a:t>
            </a:r>
            <a:r>
              <a:rPr lang="ru-RU" dirty="0" err="1" smtClean="0"/>
              <a:t>Неторовані</a:t>
            </a:r>
            <a:r>
              <a:rPr lang="ru-RU" dirty="0" smtClean="0"/>
              <a:t> шляхи </a:t>
            </a:r>
            <a:r>
              <a:rPr lang="ru-RU" dirty="0" err="1" smtClean="0"/>
              <a:t>долав</a:t>
            </a:r>
            <a:r>
              <a:rPr lang="ru-RU" dirty="0" smtClean="0"/>
              <a:t> у </a:t>
            </a:r>
            <a:r>
              <a:rPr lang="ru-RU" dirty="0" err="1" smtClean="0"/>
              <a:t>кіно</a:t>
            </a:r>
            <a:r>
              <a:rPr lang="ru-RU" dirty="0" smtClean="0"/>
              <a:t> </a:t>
            </a:r>
            <a:r>
              <a:rPr lang="ru-RU" dirty="0" err="1" smtClean="0"/>
              <a:t>самобутній</a:t>
            </a:r>
            <a:r>
              <a:rPr lang="ru-RU" dirty="0" smtClean="0"/>
              <a:t>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сценарист, </a:t>
            </a:r>
            <a:r>
              <a:rPr lang="ru-RU" dirty="0" err="1" smtClean="0"/>
              <a:t>відомий</a:t>
            </a:r>
            <a:r>
              <a:rPr lang="ru-RU" dirty="0" smtClean="0"/>
              <a:t> скульптор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Кавалерідзе</a:t>
            </a:r>
            <a:r>
              <a:rPr lang="ru-RU" dirty="0" smtClean="0"/>
              <a:t>. У </a:t>
            </a:r>
            <a:r>
              <a:rPr lang="ru-RU" dirty="0" err="1" smtClean="0"/>
              <a:t>Львові</a:t>
            </a:r>
            <a:r>
              <a:rPr lang="ru-RU" dirty="0" smtClean="0"/>
              <a:t> Соня </a:t>
            </a:r>
            <a:r>
              <a:rPr lang="ru-RU" dirty="0" err="1" smtClean="0"/>
              <a:t>Куликівна</a:t>
            </a:r>
            <a:r>
              <a:rPr lang="ru-RU" dirty="0" smtClean="0"/>
              <a:t> </a:t>
            </a:r>
            <a:r>
              <a:rPr lang="ru-RU" dirty="0" err="1" smtClean="0"/>
              <a:t>видавала</a:t>
            </a:r>
            <a:r>
              <a:rPr lang="ru-RU" dirty="0" smtClean="0"/>
              <a:t> </a:t>
            </a:r>
            <a:r>
              <a:rPr lang="ru-RU" dirty="0" smtClean="0"/>
              <a:t>журнал «</a:t>
            </a:r>
            <a:r>
              <a:rPr lang="ru-RU" dirty="0" err="1" smtClean="0"/>
              <a:t>Кіно</a:t>
            </a:r>
            <a:r>
              <a:rPr lang="ru-RU" dirty="0" smtClean="0"/>
              <a:t>» (</a:t>
            </a:r>
            <a:r>
              <a:rPr lang="ru-RU" dirty="0" smtClean="0"/>
              <a:t>1930–1936) та створила </a:t>
            </a:r>
            <a:r>
              <a:rPr lang="ru-RU" dirty="0" err="1" smtClean="0"/>
              <a:t>кіностудію</a:t>
            </a:r>
            <a:r>
              <a:rPr lang="ru-RU" dirty="0" smtClean="0"/>
              <a:t> «</a:t>
            </a:r>
            <a:r>
              <a:rPr lang="ru-RU" dirty="0" err="1" smtClean="0"/>
              <a:t>Соня-фільм</a:t>
            </a:r>
            <a:r>
              <a:rPr lang="ru-RU" dirty="0" smtClean="0"/>
              <a:t>», де </a:t>
            </a:r>
            <a:r>
              <a:rPr lang="ru-RU" dirty="0" err="1" smtClean="0"/>
              <a:t>зняли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«Свято </a:t>
            </a:r>
            <a:r>
              <a:rPr lang="ru-RU" dirty="0" err="1" smtClean="0"/>
              <a:t>молоді</a:t>
            </a:r>
            <a:r>
              <a:rPr lang="ru-RU" dirty="0" smtClean="0"/>
              <a:t>», «З </a:t>
            </a:r>
            <a:r>
              <a:rPr lang="ru-RU" dirty="0" err="1" smtClean="0"/>
              <a:t>кіноапаратом</a:t>
            </a:r>
            <a:r>
              <a:rPr lang="ru-RU" dirty="0" smtClean="0"/>
              <a:t> по </a:t>
            </a:r>
            <a:r>
              <a:rPr lang="ru-RU" dirty="0" err="1" smtClean="0"/>
              <a:t>Львові</a:t>
            </a:r>
            <a:r>
              <a:rPr lang="ru-RU" dirty="0" smtClean="0"/>
              <a:t>», «</a:t>
            </a:r>
            <a:r>
              <a:rPr lang="ru-RU" dirty="0" err="1" smtClean="0"/>
              <a:t>Зелені</a:t>
            </a:r>
            <a:r>
              <a:rPr lang="ru-RU" dirty="0" smtClean="0"/>
              <a:t> свята», «</a:t>
            </a:r>
            <a:r>
              <a:rPr lang="ru-RU" dirty="0" err="1" smtClean="0"/>
              <a:t>Гуцульщина</a:t>
            </a:r>
            <a:r>
              <a:rPr lang="ru-RU" dirty="0" smtClean="0"/>
              <a:t>», </a:t>
            </a:r>
            <a:r>
              <a:rPr lang="ru-RU" dirty="0" err="1" smtClean="0"/>
              <a:t>замовлені</a:t>
            </a:r>
            <a:r>
              <a:rPr lang="ru-RU" dirty="0" smtClean="0"/>
              <a:t> до </a:t>
            </a:r>
            <a:r>
              <a:rPr lang="ru-RU" dirty="0" err="1" smtClean="0"/>
              <a:t>розповсюдження</a:t>
            </a:r>
            <a:r>
              <a:rPr lang="ru-RU" dirty="0" smtClean="0"/>
              <a:t> </a:t>
            </a:r>
            <a:r>
              <a:rPr lang="ru-RU" dirty="0" err="1" smtClean="0"/>
              <a:t>компаніями</a:t>
            </a:r>
            <a:r>
              <a:rPr lang="ru-RU" dirty="0" smtClean="0"/>
              <a:t> «Гомон» (</a:t>
            </a:r>
            <a:r>
              <a:rPr lang="ru-RU" dirty="0" err="1" smtClean="0"/>
              <a:t>Франція</a:t>
            </a:r>
            <a:r>
              <a:rPr lang="ru-RU" dirty="0" smtClean="0"/>
              <a:t>), «</a:t>
            </a:r>
            <a:r>
              <a:rPr lang="ru-RU" dirty="0" err="1" smtClean="0"/>
              <a:t>Фебусфільм</a:t>
            </a:r>
            <a:r>
              <a:rPr lang="ru-RU" dirty="0" smtClean="0"/>
              <a:t>» (</a:t>
            </a:r>
            <a:r>
              <a:rPr lang="ru-RU" dirty="0" err="1" smtClean="0"/>
              <a:t>Німеччина</a:t>
            </a:r>
            <a:r>
              <a:rPr lang="ru-RU" dirty="0" smtClean="0"/>
              <a:t>), </a:t>
            </a:r>
            <a:r>
              <a:rPr lang="ru-RU" dirty="0" err="1" smtClean="0"/>
              <a:t>фірмою</a:t>
            </a:r>
            <a:r>
              <a:rPr lang="ru-RU" dirty="0" smtClean="0"/>
              <a:t> В. </a:t>
            </a:r>
            <a:r>
              <a:rPr lang="ru-RU" dirty="0" err="1" smtClean="0"/>
              <a:t>Авраменка</a:t>
            </a:r>
            <a:r>
              <a:rPr lang="ru-RU" dirty="0" smtClean="0"/>
              <a:t> (США).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студія</a:t>
            </a:r>
            <a:r>
              <a:rPr lang="ru-RU" dirty="0" smtClean="0"/>
              <a:t> </a:t>
            </a:r>
            <a:r>
              <a:rPr lang="ru-RU" dirty="0" err="1" smtClean="0"/>
              <a:t>займалась</a:t>
            </a:r>
            <a:r>
              <a:rPr lang="ru-RU" dirty="0" smtClean="0"/>
              <a:t> прокатом </a:t>
            </a:r>
            <a:r>
              <a:rPr lang="ru-RU" dirty="0" err="1" smtClean="0"/>
              <a:t>фільмів</a:t>
            </a:r>
            <a:r>
              <a:rPr lang="ru-RU" dirty="0" smtClean="0"/>
              <a:t>, </a:t>
            </a:r>
            <a:r>
              <a:rPr lang="ru-RU" dirty="0" err="1" smtClean="0"/>
              <a:t>знятих</a:t>
            </a:r>
            <a:r>
              <a:rPr lang="ru-RU" dirty="0" smtClean="0"/>
              <a:t> в УРСР</a:t>
            </a:r>
            <a:endParaRPr lang="ru-RU" dirty="0"/>
          </a:p>
        </p:txBody>
      </p:sp>
      <p:pic>
        <p:nvPicPr>
          <p:cNvPr id="4" name="Рисунок 3" descr="150px-Curb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140968"/>
            <a:ext cx="1736565" cy="24890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589240"/>
            <a:ext cx="262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Лесь Курбас</a:t>
            </a:r>
            <a:endParaRPr lang="ru-RU" dirty="0"/>
          </a:p>
        </p:txBody>
      </p:sp>
      <p:pic>
        <p:nvPicPr>
          <p:cNvPr id="7" name="Рисунок 6" descr="150px-Кавалерідзе_І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620688"/>
            <a:ext cx="1905000" cy="2197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278092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Іван </a:t>
            </a:r>
            <a:r>
              <a:rPr lang="ru-RU" dirty="0" err="1" smtClean="0"/>
              <a:t>Кавалерідзе</a:t>
            </a:r>
            <a:endParaRPr lang="uk-UA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332656"/>
            <a:ext cx="4932040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Особливу</a:t>
            </a:r>
            <a:r>
              <a:rPr lang="ru-RU" dirty="0" smtClean="0"/>
              <a:t> роль у </a:t>
            </a:r>
            <a:r>
              <a:rPr lang="ru-RU" dirty="0" err="1" smtClean="0"/>
              <a:t>становленні</a:t>
            </a:r>
            <a:r>
              <a:rPr lang="ru-RU" dirty="0" smtClean="0"/>
              <a:t> 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кіномистецтва</a:t>
            </a:r>
            <a:r>
              <a:rPr lang="ru-RU" dirty="0" smtClean="0"/>
              <a:t> </a:t>
            </a:r>
            <a:r>
              <a:rPr lang="ru-RU" dirty="0" err="1" smtClean="0"/>
              <a:t>відіграли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 </a:t>
            </a:r>
            <a:r>
              <a:rPr lang="ru-RU" dirty="0" err="1" smtClean="0"/>
              <a:t>О.Довженка</a:t>
            </a:r>
            <a:r>
              <a:rPr lang="ru-RU" dirty="0" smtClean="0"/>
              <a:t> «</a:t>
            </a:r>
            <a:r>
              <a:rPr lang="ru-RU" dirty="0" err="1" smtClean="0"/>
              <a:t>Звенигора</a:t>
            </a:r>
            <a:r>
              <a:rPr lang="ru-RU" dirty="0" smtClean="0"/>
              <a:t>» (</a:t>
            </a:r>
            <a:r>
              <a:rPr lang="ru-RU" dirty="0" smtClean="0"/>
              <a:t>1928), «Арсенал» (1929</a:t>
            </a:r>
            <a:r>
              <a:rPr lang="ru-RU" dirty="0" smtClean="0"/>
              <a:t>), «Земля» (1930). </a:t>
            </a:r>
            <a:r>
              <a:rPr lang="ru-RU" dirty="0" err="1" smtClean="0"/>
              <a:t>Цікаво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те, </a:t>
            </a:r>
            <a:r>
              <a:rPr lang="ru-RU" dirty="0" err="1" smtClean="0"/>
              <a:t>що</a:t>
            </a:r>
            <a:r>
              <a:rPr lang="ru-RU" dirty="0" smtClean="0"/>
              <a:t> Довженко,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знаходився</a:t>
            </a:r>
            <a:r>
              <a:rPr lang="ru-RU" dirty="0" smtClean="0"/>
              <a:t> у лавах </a:t>
            </a:r>
            <a:r>
              <a:rPr lang="ru-RU" dirty="0" err="1" smtClean="0"/>
              <a:t>Армії</a:t>
            </a:r>
            <a:r>
              <a:rPr lang="ru-RU" dirty="0" smtClean="0"/>
              <a:t> УНР,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знімав</a:t>
            </a:r>
            <a:r>
              <a:rPr lang="ru-RU" dirty="0" smtClean="0"/>
              <a:t> </a:t>
            </a:r>
            <a:r>
              <a:rPr lang="ru-RU" dirty="0" err="1" smtClean="0"/>
              <a:t>фільм</a:t>
            </a:r>
            <a:r>
              <a:rPr lang="ru-RU" dirty="0" smtClean="0"/>
              <a:t> Арсенал «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боку».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творчість</a:t>
            </a:r>
            <a:r>
              <a:rPr lang="ru-RU" dirty="0" smtClean="0"/>
              <a:t> </a:t>
            </a:r>
            <a:r>
              <a:rPr lang="ru-RU" dirty="0" err="1" smtClean="0"/>
              <a:t>піднесла</a:t>
            </a:r>
            <a:r>
              <a:rPr lang="ru-RU" dirty="0" smtClean="0"/>
              <a:t> </a:t>
            </a:r>
            <a:r>
              <a:rPr lang="ru-RU" dirty="0" err="1" smtClean="0"/>
              <a:t>вітчизняний</a:t>
            </a:r>
            <a:r>
              <a:rPr lang="ru-RU" dirty="0" smtClean="0"/>
              <a:t> </a:t>
            </a:r>
            <a:r>
              <a:rPr lang="ru-RU" dirty="0" err="1" smtClean="0"/>
              <a:t>кінематограф</a:t>
            </a:r>
            <a:r>
              <a:rPr lang="ru-RU" dirty="0" smtClean="0"/>
              <a:t> до </a:t>
            </a:r>
            <a:r>
              <a:rPr lang="ru-RU" dirty="0" err="1" smtClean="0"/>
              <a:t>світового</a:t>
            </a:r>
            <a:r>
              <a:rPr lang="ru-RU" dirty="0" smtClean="0"/>
              <a:t> </a:t>
            </a:r>
            <a:r>
              <a:rPr lang="ru-RU" dirty="0" err="1" smtClean="0"/>
              <a:t>рівня</a:t>
            </a:r>
            <a:r>
              <a:rPr lang="ru-RU" dirty="0" smtClean="0"/>
              <a:t>. У 1958 </a:t>
            </a:r>
            <a:r>
              <a:rPr lang="ru-RU" dirty="0" err="1" smtClean="0"/>
              <a:t>році</a:t>
            </a:r>
            <a:r>
              <a:rPr lang="ru-RU" dirty="0" smtClean="0"/>
              <a:t> на </a:t>
            </a:r>
            <a:r>
              <a:rPr lang="ru-RU" dirty="0" err="1" smtClean="0"/>
              <a:t>Всесвітній</a:t>
            </a:r>
            <a:r>
              <a:rPr lang="ru-RU" dirty="0" smtClean="0"/>
              <a:t> </a:t>
            </a:r>
            <a:r>
              <a:rPr lang="ru-RU" dirty="0" err="1" smtClean="0"/>
              <a:t>виставці</a:t>
            </a:r>
            <a:r>
              <a:rPr lang="ru-RU" dirty="0" smtClean="0"/>
              <a:t> в </a:t>
            </a:r>
            <a:r>
              <a:rPr lang="ru-RU" dirty="0" err="1" smtClean="0"/>
              <a:t>Брюселі</a:t>
            </a:r>
            <a:r>
              <a:rPr lang="ru-RU" dirty="0" smtClean="0"/>
              <a:t> (</a:t>
            </a:r>
            <a:r>
              <a:rPr lang="ru-RU" dirty="0" err="1" smtClean="0"/>
              <a:t>Бельгія</a:t>
            </a:r>
            <a:r>
              <a:rPr lang="ru-RU" dirty="0" smtClean="0"/>
              <a:t>)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опитування</a:t>
            </a:r>
            <a:r>
              <a:rPr lang="ru-RU" dirty="0" smtClean="0"/>
              <a:t>, </a:t>
            </a:r>
            <a:r>
              <a:rPr lang="ru-RU" dirty="0" err="1" smtClean="0"/>
              <a:t>проведеного</a:t>
            </a:r>
            <a:r>
              <a:rPr lang="ru-RU" dirty="0" smtClean="0"/>
              <a:t> </a:t>
            </a:r>
            <a:r>
              <a:rPr lang="ru-RU" dirty="0" err="1" smtClean="0"/>
              <a:t>Бельгійською</a:t>
            </a:r>
            <a:r>
              <a:rPr lang="ru-RU" dirty="0" smtClean="0"/>
              <a:t> </a:t>
            </a:r>
            <a:r>
              <a:rPr lang="ru-RU" dirty="0" err="1" smtClean="0"/>
              <a:t>синематекою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117 </a:t>
            </a:r>
            <a:r>
              <a:rPr lang="ru-RU" dirty="0" err="1" smtClean="0"/>
              <a:t>видатних</a:t>
            </a:r>
            <a:r>
              <a:rPr lang="ru-RU" dirty="0" smtClean="0"/>
              <a:t> </a:t>
            </a:r>
            <a:r>
              <a:rPr lang="ru-RU" dirty="0" err="1" smtClean="0"/>
              <a:t>критиків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кінознавців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26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фільм</a:t>
            </a:r>
            <a:r>
              <a:rPr lang="ru-RU" dirty="0" smtClean="0"/>
              <a:t> «Земля» </a:t>
            </a:r>
            <a:r>
              <a:rPr lang="ru-RU" dirty="0" err="1" smtClean="0"/>
              <a:t>було</a:t>
            </a:r>
            <a:r>
              <a:rPr lang="ru-RU" dirty="0" smtClean="0"/>
              <a:t> названо у </a:t>
            </a:r>
            <a:r>
              <a:rPr lang="ru-RU" dirty="0" err="1" smtClean="0"/>
              <a:t>числі</a:t>
            </a:r>
            <a:r>
              <a:rPr lang="ru-RU" dirty="0" smtClean="0"/>
              <a:t> 12 </a:t>
            </a:r>
            <a:r>
              <a:rPr lang="ru-RU" dirty="0" err="1" smtClean="0"/>
              <a:t>найкращих</a:t>
            </a:r>
            <a:r>
              <a:rPr lang="ru-RU" dirty="0" smtClean="0"/>
              <a:t> картин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часів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народів</a:t>
            </a:r>
            <a:r>
              <a:rPr lang="ru-RU" dirty="0" smtClean="0"/>
              <a:t>. </a:t>
            </a:r>
            <a:r>
              <a:rPr lang="ru-RU" dirty="0" err="1" smtClean="0"/>
              <a:t>Стилістика</a:t>
            </a:r>
            <a:r>
              <a:rPr lang="ru-RU" dirty="0" smtClean="0"/>
              <a:t>, створена </a:t>
            </a:r>
            <a:r>
              <a:rPr lang="ru-RU" dirty="0" err="1" smtClean="0"/>
              <a:t>Довженком</a:t>
            </a:r>
            <a:r>
              <a:rPr lang="ru-RU" dirty="0" smtClean="0"/>
              <a:t>, </a:t>
            </a:r>
            <a:r>
              <a:rPr lang="ru-RU" dirty="0" err="1" smtClean="0"/>
              <a:t>поклала</a:t>
            </a:r>
            <a:r>
              <a:rPr lang="ru-RU" dirty="0" smtClean="0"/>
              <a:t> початок </a:t>
            </a:r>
            <a:r>
              <a:rPr lang="ru-RU" dirty="0" err="1" smtClean="0"/>
              <a:t>напряму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визначають</a:t>
            </a:r>
            <a:r>
              <a:rPr lang="ru-RU" dirty="0" smtClean="0"/>
              <a:t> як «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поетичне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4" name="Рисунок 3" descr="200px-Земля_poster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2656"/>
            <a:ext cx="4032448" cy="6149484"/>
          </a:xfrm>
          <a:prstGeom prst="rect">
            <a:avLst/>
          </a:prstGeom>
        </p:spPr>
      </p:pic>
      <p:pic>
        <p:nvPicPr>
          <p:cNvPr id="5" name="Рисунок 4" descr="i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548680"/>
            <a:ext cx="1471843" cy="1988978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608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5400"/>
            <a:ext cx="9144000" cy="69088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363272" cy="5314595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 1930 р. в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з'являється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перший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звуковий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фільм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 документальна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стрічка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Дзиги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Вертова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Симфонія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Донбасу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», 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наступного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року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глядачі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почули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голоси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акторів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художньому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фільмі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О.Соловйова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Фронт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Наприкінці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1930-х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тотальний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терор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у СРСР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поєднується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кон'юнктурним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поверненням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національно-історичної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тематики.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Фільми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«Щорс» (1939)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Олександра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Довженка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«Богдан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Хмельницький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(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1941)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Ігоря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Савченка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 —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дивовижне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поєднання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вимушеної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заангажованості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держзамовлення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очевидної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режисерської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акторської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обдарованості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</a:t>
            </a:r>
          </a:p>
          <a:p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Українське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кіно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часів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Другої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світової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частково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евакуйоване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схід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переважно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підпорядковане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ідеологічним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завданням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воєнної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доби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Разом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тим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у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цей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час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були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зняті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справжні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кіношедеври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. До них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можна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віднести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фільм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«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Райдуга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» Марка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Донського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за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сценарієм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Ванди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Василевської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який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з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надзвичайною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художньою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силою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передає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трагедію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окупованого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фашистами </a:t>
            </a:r>
            <a:r>
              <a:rPr lang="ru-RU" sz="20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українського</a:t>
            </a:r>
            <a:r>
              <a:rPr lang="ru-RU" sz="2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села.</a:t>
            </a:r>
            <a:endParaRPr lang="ru-RU" sz="2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707904" y="404664"/>
            <a:ext cx="4978896" cy="645333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Ч</a:t>
            </a:r>
            <a:r>
              <a:rPr lang="ru-RU" dirty="0" err="1" smtClean="0"/>
              <a:t>аси</a:t>
            </a:r>
            <a:r>
              <a:rPr lang="ru-RU" dirty="0" smtClean="0"/>
              <a:t> </a:t>
            </a:r>
            <a:r>
              <a:rPr lang="ru-RU" dirty="0" err="1" smtClean="0"/>
              <a:t>політичної</a:t>
            </a:r>
            <a:r>
              <a:rPr lang="ru-RU" dirty="0" smtClean="0"/>
              <a:t> «</a:t>
            </a:r>
            <a:r>
              <a:rPr lang="ru-RU" dirty="0" err="1" smtClean="0"/>
              <a:t>відлиги</a:t>
            </a:r>
            <a:r>
              <a:rPr lang="ru-RU" dirty="0" smtClean="0"/>
              <a:t>» </a:t>
            </a:r>
            <a:r>
              <a:rPr lang="ru-RU" dirty="0" err="1" smtClean="0"/>
              <a:t>другої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1950-х — </a:t>
            </a:r>
            <a:r>
              <a:rPr lang="ru-RU" dirty="0" err="1" smtClean="0"/>
              <a:t>поч</a:t>
            </a:r>
            <a:r>
              <a:rPr lang="ru-RU" dirty="0" smtClean="0"/>
              <a:t>. 60-х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ru-RU" dirty="0" err="1" smtClean="0"/>
              <a:t>стрімко</a:t>
            </a:r>
            <a:r>
              <a:rPr lang="ru-RU" dirty="0" smtClean="0"/>
              <a:t> </a:t>
            </a:r>
            <a:r>
              <a:rPr lang="ru-RU" dirty="0" err="1" smtClean="0"/>
              <a:t>зростає</a:t>
            </a:r>
            <a:r>
              <a:rPr lang="ru-RU" dirty="0" smtClean="0"/>
              <a:t> 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кінопродукція</a:t>
            </a:r>
            <a:r>
              <a:rPr lang="ru-RU" dirty="0" smtClean="0"/>
              <a:t>.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фільми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 smtClean="0"/>
              <a:t>користуються</a:t>
            </a:r>
            <a:r>
              <a:rPr lang="ru-RU" dirty="0" smtClean="0"/>
              <a:t> великим </a:t>
            </a:r>
            <a:r>
              <a:rPr lang="ru-RU" dirty="0" err="1" smtClean="0"/>
              <a:t>глядацьким</a:t>
            </a:r>
            <a:r>
              <a:rPr lang="ru-RU" dirty="0" smtClean="0"/>
              <a:t> </a:t>
            </a:r>
            <a:r>
              <a:rPr lang="ru-RU" dirty="0" err="1" smtClean="0"/>
              <a:t>успіхом</a:t>
            </a:r>
            <a:r>
              <a:rPr lang="ru-RU" dirty="0" smtClean="0"/>
              <a:t>: «Весна на </a:t>
            </a:r>
            <a:r>
              <a:rPr lang="ru-RU" dirty="0" err="1" smtClean="0"/>
              <a:t>Зарічній</a:t>
            </a:r>
            <a:r>
              <a:rPr lang="ru-RU" dirty="0" smtClean="0"/>
              <a:t> </a:t>
            </a:r>
            <a:r>
              <a:rPr lang="ru-RU" dirty="0" err="1" smtClean="0"/>
              <a:t>вулиці</a:t>
            </a:r>
            <a:r>
              <a:rPr lang="ru-RU" dirty="0" smtClean="0"/>
              <a:t>» (1956, </a:t>
            </a:r>
            <a:r>
              <a:rPr lang="ru-RU" dirty="0" err="1" smtClean="0"/>
              <a:t>режисери</a:t>
            </a:r>
            <a:r>
              <a:rPr lang="ru-RU" dirty="0" smtClean="0"/>
              <a:t> Марлен </a:t>
            </a:r>
            <a:r>
              <a:rPr lang="ru-RU" dirty="0" err="1" smtClean="0"/>
              <a:t>Хуцієв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Фелікс</a:t>
            </a:r>
            <a:r>
              <a:rPr lang="ru-RU" dirty="0" smtClean="0"/>
              <a:t> </a:t>
            </a:r>
            <a:r>
              <a:rPr lang="ru-RU" dirty="0" err="1" smtClean="0"/>
              <a:t>Миронер</a:t>
            </a:r>
            <a:r>
              <a:rPr lang="ru-RU" dirty="0" smtClean="0"/>
              <a:t>), «</a:t>
            </a:r>
            <a:r>
              <a:rPr lang="ru-RU" dirty="0" err="1" smtClean="0"/>
              <a:t>Спрага</a:t>
            </a:r>
            <a:r>
              <a:rPr lang="ru-RU" dirty="0" smtClean="0"/>
              <a:t>» (</a:t>
            </a:r>
            <a:r>
              <a:rPr lang="ru-RU" dirty="0" smtClean="0"/>
              <a:t>1959, </a:t>
            </a:r>
            <a:r>
              <a:rPr lang="ru-RU" dirty="0" err="1" smtClean="0"/>
              <a:t>Євген</a:t>
            </a:r>
            <a:r>
              <a:rPr lang="ru-RU" dirty="0" smtClean="0"/>
              <a:t> </a:t>
            </a:r>
            <a:r>
              <a:rPr lang="ru-RU" dirty="0" err="1" smtClean="0"/>
              <a:t>Ташков</a:t>
            </a:r>
            <a:r>
              <a:rPr lang="ru-RU" dirty="0" smtClean="0"/>
              <a:t>), «</a:t>
            </a:r>
            <a:r>
              <a:rPr lang="ru-RU" dirty="0" err="1" smtClean="0"/>
              <a:t>Іванна</a:t>
            </a:r>
            <a:r>
              <a:rPr lang="ru-RU" dirty="0" smtClean="0"/>
              <a:t>» (</a:t>
            </a:r>
            <a:r>
              <a:rPr lang="ru-RU" dirty="0" smtClean="0"/>
              <a:t>1960, 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Івченко</a:t>
            </a:r>
            <a:r>
              <a:rPr lang="ru-RU" dirty="0" smtClean="0"/>
              <a:t>), «</a:t>
            </a:r>
            <a:r>
              <a:rPr lang="ru-RU" dirty="0" smtClean="0"/>
              <a:t>Сон»</a:t>
            </a:r>
            <a:r>
              <a:rPr lang="ru-RU" dirty="0" smtClean="0"/>
              <a:t> </a:t>
            </a:r>
            <a:r>
              <a:rPr lang="ru-RU" dirty="0" smtClean="0"/>
              <a:t>(1964</a:t>
            </a:r>
            <a:r>
              <a:rPr lang="ru-RU" dirty="0" smtClean="0"/>
              <a:t>, </a:t>
            </a:r>
            <a:r>
              <a:rPr lang="ru-RU" dirty="0" err="1" smtClean="0"/>
              <a:t>Володимир</a:t>
            </a:r>
            <a:r>
              <a:rPr lang="ru-RU" dirty="0" smtClean="0"/>
              <a:t> Денисенко) «За </a:t>
            </a:r>
            <a:r>
              <a:rPr lang="ru-RU" dirty="0" err="1" smtClean="0"/>
              <a:t>двома</a:t>
            </a:r>
            <a:r>
              <a:rPr lang="ru-RU" dirty="0" smtClean="0"/>
              <a:t> </a:t>
            </a:r>
            <a:r>
              <a:rPr lang="ru-RU" dirty="0" err="1" smtClean="0"/>
              <a:t>зайцями</a:t>
            </a:r>
            <a:r>
              <a:rPr lang="ru-RU" dirty="0" smtClean="0"/>
              <a:t>» (1961, </a:t>
            </a:r>
            <a:r>
              <a:rPr lang="ru-RU" dirty="0" err="1" smtClean="0"/>
              <a:t>режисер</a:t>
            </a:r>
            <a:r>
              <a:rPr lang="ru-RU" dirty="0" smtClean="0"/>
              <a:t> </a:t>
            </a:r>
            <a:r>
              <a:rPr lang="ru-RU" dirty="0" err="1" smtClean="0"/>
              <a:t>Віктор</a:t>
            </a:r>
            <a:r>
              <a:rPr lang="ru-RU" dirty="0" smtClean="0"/>
              <a:t> </a:t>
            </a:r>
            <a:r>
              <a:rPr lang="ru-RU" dirty="0" err="1" smtClean="0"/>
              <a:t>Іванов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4" name="Рисунок 3" descr="1325712340_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04664"/>
            <a:ext cx="2088232" cy="3031305"/>
          </a:xfrm>
          <a:prstGeom prst="rect">
            <a:avLst/>
          </a:prstGeom>
        </p:spPr>
      </p:pic>
      <p:pic>
        <p:nvPicPr>
          <p:cNvPr id="5" name="Рисунок 4" descr="420246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789040"/>
            <a:ext cx="2046471" cy="2858238"/>
          </a:xfrm>
          <a:prstGeom prst="rect">
            <a:avLst/>
          </a:prstGeom>
        </p:spPr>
      </p:pic>
      <p:pic>
        <p:nvPicPr>
          <p:cNvPr id="6" name="Рисунок 5" descr="son_19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76872"/>
            <a:ext cx="1852569" cy="326052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0" y="332656"/>
            <a:ext cx="5220072" cy="652534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Український</a:t>
            </a:r>
            <a:r>
              <a:rPr lang="ru-RU" dirty="0" smtClean="0"/>
              <a:t> </a:t>
            </a:r>
            <a:r>
              <a:rPr lang="ru-RU" dirty="0" err="1" smtClean="0"/>
              <a:t>кінематограф</a:t>
            </a:r>
            <a:r>
              <a:rPr lang="ru-RU" dirty="0" smtClean="0"/>
              <a:t> 1960-70-х </a:t>
            </a:r>
            <a:r>
              <a:rPr lang="ru-RU" dirty="0" err="1" smtClean="0"/>
              <a:t>років</a:t>
            </a:r>
            <a:r>
              <a:rPr lang="ru-RU" dirty="0" smtClean="0"/>
              <a:t> представлений </a:t>
            </a:r>
            <a:r>
              <a:rPr lang="ru-RU" dirty="0" err="1" smtClean="0"/>
              <a:t>іменами</a:t>
            </a:r>
            <a:r>
              <a:rPr lang="ru-RU" dirty="0" smtClean="0"/>
              <a:t> </a:t>
            </a:r>
            <a:r>
              <a:rPr lang="ru-RU" dirty="0" err="1" smtClean="0"/>
              <a:t>світової</a:t>
            </a:r>
            <a:r>
              <a:rPr lang="ru-RU" dirty="0" smtClean="0"/>
              <a:t> ваги: </a:t>
            </a:r>
            <a:r>
              <a:rPr lang="ru-RU" dirty="0" err="1" smtClean="0"/>
              <a:t>режисери</a:t>
            </a:r>
            <a:r>
              <a:rPr lang="ru-RU" dirty="0" smtClean="0"/>
              <a:t> </a:t>
            </a:r>
            <a:r>
              <a:rPr lang="ru-RU" dirty="0" err="1" smtClean="0"/>
              <a:t>Сергій</a:t>
            </a:r>
            <a:r>
              <a:rPr lang="ru-RU" dirty="0" smtClean="0"/>
              <a:t> Параджанов,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Іллєнко</a:t>
            </a:r>
            <a:r>
              <a:rPr lang="ru-RU" dirty="0" smtClean="0"/>
              <a:t>, </a:t>
            </a:r>
            <a:r>
              <a:rPr lang="ru-RU" dirty="0" err="1" smtClean="0"/>
              <a:t>Леонід</a:t>
            </a:r>
            <a:r>
              <a:rPr lang="ru-RU" dirty="0" smtClean="0"/>
              <a:t> </a:t>
            </a:r>
            <a:r>
              <a:rPr lang="ru-RU" dirty="0" err="1" smtClean="0"/>
              <a:t>Осика</a:t>
            </a:r>
            <a:r>
              <a:rPr lang="ru-RU" dirty="0" smtClean="0"/>
              <a:t>, </a:t>
            </a:r>
            <a:r>
              <a:rPr lang="ru-RU" dirty="0" err="1" smtClean="0"/>
              <a:t>Микола</a:t>
            </a:r>
            <a:r>
              <a:rPr lang="ru-RU" dirty="0" smtClean="0"/>
              <a:t> Мащенко, </a:t>
            </a:r>
            <a:r>
              <a:rPr lang="ru-RU" dirty="0" err="1" smtClean="0"/>
              <a:t>актори</a:t>
            </a:r>
            <a:r>
              <a:rPr lang="ru-RU" dirty="0" smtClean="0"/>
              <a:t> </a:t>
            </a:r>
            <a:r>
              <a:rPr lang="ru-RU" dirty="0" err="1" smtClean="0"/>
              <a:t>Іван</a:t>
            </a:r>
            <a:r>
              <a:rPr lang="ru-RU" dirty="0" smtClean="0"/>
              <a:t> </a:t>
            </a:r>
            <a:r>
              <a:rPr lang="ru-RU" dirty="0" err="1" smtClean="0"/>
              <a:t>Миколайчук</a:t>
            </a:r>
            <a:r>
              <a:rPr lang="ru-RU" dirty="0" smtClean="0"/>
              <a:t>, </a:t>
            </a:r>
            <a:r>
              <a:rPr lang="ru-RU" dirty="0" err="1" smtClean="0"/>
              <a:t>Юрій</a:t>
            </a:r>
            <a:r>
              <a:rPr lang="ru-RU" dirty="0" smtClean="0"/>
              <a:t> </a:t>
            </a:r>
            <a:r>
              <a:rPr lang="ru-RU" dirty="0" err="1" smtClean="0"/>
              <a:t>Шумський</a:t>
            </a:r>
            <a:r>
              <a:rPr lang="ru-RU" dirty="0" smtClean="0"/>
              <a:t>, </a:t>
            </a:r>
            <a:r>
              <a:rPr lang="ru-RU" dirty="0" err="1" smtClean="0"/>
              <a:t>Гнат</a:t>
            </a:r>
            <a:r>
              <a:rPr lang="ru-RU" dirty="0" smtClean="0"/>
              <a:t> Юра, </a:t>
            </a:r>
            <a:r>
              <a:rPr lang="ru-RU" dirty="0" err="1" smtClean="0"/>
              <a:t>Костянтин</a:t>
            </a:r>
            <a:r>
              <a:rPr lang="ru-RU" dirty="0" smtClean="0"/>
              <a:t> </a:t>
            </a:r>
            <a:r>
              <a:rPr lang="ru-RU" dirty="0" err="1" smtClean="0"/>
              <a:t>Степанков</a:t>
            </a:r>
            <a:r>
              <a:rPr lang="ru-RU" dirty="0" smtClean="0"/>
              <a:t>, </a:t>
            </a:r>
            <a:r>
              <a:rPr lang="ru-RU" dirty="0" err="1" smtClean="0"/>
              <a:t>Микола</a:t>
            </a:r>
            <a:r>
              <a:rPr lang="ru-RU" dirty="0" smtClean="0"/>
              <a:t> </a:t>
            </a:r>
            <a:r>
              <a:rPr lang="ru-RU" dirty="0" err="1" smtClean="0"/>
              <a:t>Гринько</a:t>
            </a:r>
            <a:r>
              <a:rPr lang="ru-RU" dirty="0" smtClean="0"/>
              <a:t>, Богдан Ступка. У </a:t>
            </a:r>
            <a:r>
              <a:rPr lang="ru-RU" dirty="0" err="1" smtClean="0"/>
              <a:t>цей</a:t>
            </a:r>
            <a:r>
              <a:rPr lang="ru-RU" dirty="0" smtClean="0"/>
              <a:t> час </a:t>
            </a:r>
            <a:r>
              <a:rPr lang="ru-RU" dirty="0" err="1" smtClean="0"/>
              <a:t>з'являються</a:t>
            </a:r>
            <a:r>
              <a:rPr lang="ru-RU" dirty="0" smtClean="0"/>
              <a:t> </a:t>
            </a:r>
            <a:r>
              <a:rPr lang="ru-RU" dirty="0" err="1" smtClean="0"/>
              <a:t>стрічки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поклали</a:t>
            </a:r>
            <a:r>
              <a:rPr lang="ru-RU" dirty="0" smtClean="0"/>
              <a:t> початок </a:t>
            </a:r>
            <a:r>
              <a:rPr lang="ru-RU" dirty="0" err="1" smtClean="0"/>
              <a:t>унікальному</a:t>
            </a:r>
            <a:r>
              <a:rPr lang="ru-RU" dirty="0" smtClean="0"/>
              <a:t> феномену «</a:t>
            </a:r>
            <a:r>
              <a:rPr lang="ru-RU" dirty="0" err="1" smtClean="0"/>
              <a:t>українського</a:t>
            </a:r>
            <a:r>
              <a:rPr lang="ru-RU" dirty="0" smtClean="0"/>
              <a:t> </a:t>
            </a:r>
            <a:r>
              <a:rPr lang="ru-RU" dirty="0" err="1" smtClean="0"/>
              <a:t>поетичного</a:t>
            </a:r>
            <a:r>
              <a:rPr lang="ru-RU" dirty="0" smtClean="0"/>
              <a:t> </a:t>
            </a:r>
            <a:r>
              <a:rPr lang="ru-RU" dirty="0" err="1" smtClean="0"/>
              <a:t>кіно</a:t>
            </a:r>
            <a:r>
              <a:rPr lang="ru-RU" dirty="0" smtClean="0"/>
              <a:t>»: «</a:t>
            </a:r>
            <a:r>
              <a:rPr lang="ru-RU" dirty="0" err="1" smtClean="0"/>
              <a:t>Тіні</a:t>
            </a:r>
            <a:r>
              <a:rPr lang="ru-RU" dirty="0" smtClean="0"/>
              <a:t> </a:t>
            </a:r>
            <a:r>
              <a:rPr lang="ru-RU" dirty="0" err="1" smtClean="0"/>
              <a:t>забутих</a:t>
            </a:r>
            <a:r>
              <a:rPr lang="ru-RU" dirty="0" smtClean="0"/>
              <a:t> </a:t>
            </a:r>
            <a:r>
              <a:rPr lang="ru-RU" dirty="0" err="1" smtClean="0"/>
              <a:t>предків</a:t>
            </a:r>
            <a:r>
              <a:rPr lang="ru-RU" dirty="0" smtClean="0"/>
              <a:t>» </a:t>
            </a:r>
            <a:r>
              <a:rPr lang="ru-RU" dirty="0" err="1" smtClean="0"/>
              <a:t>Сергія</a:t>
            </a:r>
            <a:r>
              <a:rPr lang="ru-RU" dirty="0" smtClean="0"/>
              <a:t> Параджанова (1964),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другу </a:t>
            </a:r>
            <a:r>
              <a:rPr lang="ru-RU" dirty="0" err="1" smtClean="0"/>
              <a:t>премію</a:t>
            </a:r>
            <a:r>
              <a:rPr lang="ru-RU" dirty="0" smtClean="0"/>
              <a:t> на 7 </a:t>
            </a:r>
            <a:r>
              <a:rPr lang="ru-RU" dirty="0" err="1" smtClean="0"/>
              <a:t>Міжнародному</a:t>
            </a:r>
            <a:r>
              <a:rPr lang="ru-RU" dirty="0" smtClean="0"/>
              <a:t> </a:t>
            </a:r>
            <a:r>
              <a:rPr lang="ru-RU" dirty="0" err="1" smtClean="0"/>
              <a:t>кінофестивалі</a:t>
            </a:r>
            <a:r>
              <a:rPr lang="ru-RU" dirty="0" smtClean="0"/>
              <a:t> в </a:t>
            </a:r>
            <a:r>
              <a:rPr lang="ru-RU" dirty="0" err="1" smtClean="0"/>
              <a:t>Аргентині</a:t>
            </a:r>
            <a:r>
              <a:rPr lang="ru-RU" dirty="0" smtClean="0"/>
              <a:t> </a:t>
            </a:r>
            <a:r>
              <a:rPr lang="ru-RU" dirty="0" smtClean="0"/>
              <a:t>; </a:t>
            </a:r>
            <a:r>
              <a:rPr lang="ru-RU" dirty="0" smtClean="0"/>
              <a:t>«</a:t>
            </a:r>
            <a:r>
              <a:rPr lang="ru-RU" dirty="0" err="1" smtClean="0"/>
              <a:t>Криниця</a:t>
            </a:r>
            <a:r>
              <a:rPr lang="ru-RU" dirty="0" smtClean="0"/>
              <a:t> для </a:t>
            </a:r>
            <a:r>
              <a:rPr lang="ru-RU" dirty="0" err="1" smtClean="0"/>
              <a:t>спраглих</a:t>
            </a:r>
            <a:r>
              <a:rPr lang="ru-RU" dirty="0" smtClean="0"/>
              <a:t>» </a:t>
            </a:r>
            <a:r>
              <a:rPr lang="ru-RU" dirty="0" err="1" smtClean="0"/>
              <a:t>Юрія</a:t>
            </a:r>
            <a:r>
              <a:rPr lang="ru-RU" dirty="0" smtClean="0"/>
              <a:t> </a:t>
            </a:r>
            <a:r>
              <a:rPr lang="ru-RU" dirty="0" err="1" smtClean="0"/>
              <a:t>Іллєнка</a:t>
            </a:r>
            <a:r>
              <a:rPr lang="ru-RU" dirty="0" smtClean="0"/>
              <a:t> (1965); «</a:t>
            </a:r>
            <a:r>
              <a:rPr lang="ru-RU" dirty="0" err="1" smtClean="0"/>
              <a:t>Камінний</a:t>
            </a:r>
            <a:r>
              <a:rPr lang="ru-RU" dirty="0" smtClean="0"/>
              <a:t> </a:t>
            </a:r>
            <a:r>
              <a:rPr lang="ru-RU" dirty="0" err="1" smtClean="0"/>
              <a:t>хрест</a:t>
            </a:r>
            <a:r>
              <a:rPr lang="ru-RU" dirty="0" smtClean="0"/>
              <a:t>» </a:t>
            </a:r>
            <a:r>
              <a:rPr lang="ru-RU" dirty="0" err="1" smtClean="0"/>
              <a:t>Леоніда</a:t>
            </a:r>
            <a:r>
              <a:rPr lang="ru-RU" dirty="0" smtClean="0"/>
              <a:t> </a:t>
            </a:r>
            <a:r>
              <a:rPr lang="ru-RU" dirty="0" err="1" smtClean="0"/>
              <a:t>Осики</a:t>
            </a:r>
            <a:r>
              <a:rPr lang="ru-RU" dirty="0" smtClean="0"/>
              <a:t> (1968), «</a:t>
            </a:r>
            <a:r>
              <a:rPr lang="ru-RU" dirty="0" err="1" smtClean="0"/>
              <a:t>Вірність</a:t>
            </a:r>
            <a:r>
              <a:rPr lang="ru-RU" dirty="0" smtClean="0"/>
              <a:t>» Петра </a:t>
            </a:r>
            <a:r>
              <a:rPr lang="ru-RU" dirty="0" err="1" smtClean="0"/>
              <a:t>Тодоровського</a:t>
            </a:r>
            <a:r>
              <a:rPr lang="ru-RU" dirty="0" smtClean="0"/>
              <a:t> (1965).</a:t>
            </a:r>
            <a:endParaRPr lang="ru-RU" dirty="0"/>
          </a:p>
        </p:txBody>
      </p:sp>
      <p:pic>
        <p:nvPicPr>
          <p:cNvPr id="5" name="Рисунок 4" descr="460be9cc220a89c5b9710ab0e0c043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908720"/>
            <a:ext cx="3312368" cy="39788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08104" y="50131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Сергей</a:t>
            </a:r>
            <a:r>
              <a:rPr lang="uk-UA" dirty="0" smtClean="0"/>
              <a:t> </a:t>
            </a:r>
            <a:r>
              <a:rPr lang="uk-UA" dirty="0" err="1" smtClean="0"/>
              <a:t>Паранжаев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9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E3AAFC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250</TotalTime>
  <Words>520</Words>
  <Application>Microsoft Office PowerPoint</Application>
  <PresentationFormat>Экран (4:3)</PresentationFormat>
  <Paragraphs>22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Презинтація  з художньої культури  на тему: «Кінематограф України ХХстоліття”</vt:lpstr>
      <vt:lpstr>Кінемато́граф  — це галузь культури та економіки, що об'єднує всі види професійної діяльності, пов'язаної з виробництвом розповсюдженням, зберіганнямта демонструванням фільмів а також навчально-наукову роботу. Кінематограф- важлива складова в в сучасному Українському мистецтві.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Дякую за увагу!!!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Кінематограф ХХстоліття</dc:title>
  <cp:lastModifiedBy>Анатолий</cp:lastModifiedBy>
  <cp:revision>25</cp:revision>
  <dcterms:modified xsi:type="dcterms:W3CDTF">2013-05-17T17:28:07Z</dcterms:modified>
</cp:coreProperties>
</file>