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62" r:id="rId5"/>
    <p:sldId id="269" r:id="rId6"/>
    <p:sldId id="264" r:id="rId7"/>
    <p:sldId id="257" r:id="rId8"/>
    <p:sldId id="270" r:id="rId9"/>
    <p:sldId id="263" r:id="rId10"/>
    <p:sldId id="266" r:id="rId11"/>
    <p:sldId id="272" r:id="rId12"/>
    <p:sldId id="273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60"/>
  </p:normalViewPr>
  <p:slideViewPr>
    <p:cSldViewPr>
      <p:cViewPr varScale="1">
        <p:scale>
          <a:sx n="78" d="100"/>
          <a:sy n="78" d="100"/>
        </p:scale>
        <p:origin x="-269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C6FE-6621-4927-9919-777F29474259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56AE-9215-4FBA-AA37-D48EC4DEC4D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C6FE-6621-4927-9919-777F29474259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56AE-9215-4FBA-AA37-D48EC4DEC4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C6FE-6621-4927-9919-777F29474259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56AE-9215-4FBA-AA37-D48EC4DEC4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C6FE-6621-4927-9919-777F29474259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56AE-9215-4FBA-AA37-D48EC4DEC4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C6FE-6621-4927-9919-777F29474259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56AE-9215-4FBA-AA37-D48EC4DEC4D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C6FE-6621-4927-9919-777F29474259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56AE-9215-4FBA-AA37-D48EC4DEC4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C6FE-6621-4927-9919-777F29474259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56AE-9215-4FBA-AA37-D48EC4DEC4D6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C6FE-6621-4927-9919-777F29474259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56AE-9215-4FBA-AA37-D48EC4DEC4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C6FE-6621-4927-9919-777F29474259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56AE-9215-4FBA-AA37-D48EC4DEC4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C6FE-6621-4927-9919-777F29474259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56AE-9215-4FBA-AA37-D48EC4DEC4D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C6FE-6621-4927-9919-777F29474259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56AE-9215-4FBA-AA37-D48EC4DEC4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1EFC6FE-6621-4927-9919-777F29474259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81C56AE-9215-4FBA-AA37-D48EC4DEC4D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543800" cy="2376264"/>
          </a:xfrm>
        </p:spPr>
        <p:txBody>
          <a:bodyPr/>
          <a:lstStyle/>
          <a:p>
            <a:pPr algn="ctr"/>
            <a:r>
              <a:rPr lang="ru-RU" sz="5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Культурне</a:t>
            </a:r>
            <a:r>
              <a:rPr lang="ru-RU" sz="5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uk-UA" sz="5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 духовне життя в Україні 50-тих років в період </a:t>
            </a:r>
            <a:r>
              <a:rPr lang="en-US" sz="5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“</a:t>
            </a:r>
            <a:r>
              <a:rPr lang="uk-UA" sz="5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відлиги</a:t>
            </a:r>
            <a:r>
              <a:rPr lang="en-US" sz="5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”</a:t>
            </a:r>
            <a:endParaRPr lang="ru-RU" sz="5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 useBgFill="1">
        <p:nvSpPr>
          <p:cNvPr id="4" name="Подзаголовок 2"/>
          <p:cNvSpPr txBox="1">
            <a:spLocks/>
          </p:cNvSpPr>
          <p:nvPr/>
        </p:nvSpPr>
        <p:spPr>
          <a:xfrm rot="365840">
            <a:off x="5087927" y="3931530"/>
            <a:ext cx="3162770" cy="1410664"/>
          </a:xfrm>
          <a:prstGeom prst="rect">
            <a:avLst/>
          </a:prstGeom>
          <a:ln>
            <a:solidFill>
              <a:sysClr val="windowText" lastClr="0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Виконала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учениця 11-А класу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Данільченко Віталія</a:t>
            </a:r>
          </a:p>
        </p:txBody>
      </p:sp>
      <p:sp useBgFill="1">
        <p:nvSpPr>
          <p:cNvPr id="5" name="Подзаголовок 2"/>
          <p:cNvSpPr txBox="1">
            <a:spLocks/>
          </p:cNvSpPr>
          <p:nvPr/>
        </p:nvSpPr>
        <p:spPr>
          <a:xfrm>
            <a:off x="755576" y="3563751"/>
            <a:ext cx="2837679" cy="407594"/>
          </a:xfrm>
          <a:prstGeom prst="rect">
            <a:avLst/>
          </a:prstGeom>
          <a:ln>
            <a:solidFill>
              <a:sysClr val="windowText" lastClr="0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Історі</a:t>
            </a:r>
            <a:r>
              <a:rPr lang="uk-UA" sz="2000" dirty="0" smtClean="0">
                <a:solidFill>
                  <a:sysClr val="windowText" lastClr="000000"/>
                </a:solidFill>
                <a:latin typeface="Arial"/>
              </a:rPr>
              <a:t>я України</a:t>
            </a:r>
            <a:endParaRPr kumimoji="0" lang="uk-UA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82" y="-36945"/>
            <a:ext cx="7543188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755576" y="6165304"/>
            <a:ext cx="7543188" cy="4286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2014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59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332656"/>
            <a:ext cx="8784976" cy="4464496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плідною</a:t>
            </a:r>
            <a:r>
              <a:rPr lang="ru-RU" dirty="0"/>
              <a:t> й </a:t>
            </a:r>
            <a:r>
              <a:rPr lang="ru-RU" dirty="0" err="1"/>
              <a:t>багатою</a:t>
            </a:r>
            <a:r>
              <a:rPr lang="ru-RU" dirty="0"/>
              <a:t> в </a:t>
            </a:r>
            <a:r>
              <a:rPr lang="ru-RU" dirty="0" err="1"/>
              <a:t>новій</a:t>
            </a:r>
            <a:r>
              <a:rPr lang="ru-RU" dirty="0"/>
              <a:t> </a:t>
            </a:r>
            <a:r>
              <a:rPr lang="ru-RU" dirty="0" err="1"/>
              <a:t>суспільно-культурній</a:t>
            </a:r>
            <a:r>
              <a:rPr lang="ru-RU" dirty="0"/>
              <a:t> </a:t>
            </a:r>
            <a:r>
              <a:rPr lang="ru-RU" dirty="0" err="1"/>
              <a:t>атмосфері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творчість</a:t>
            </a:r>
            <a:r>
              <a:rPr lang="ru-RU" dirty="0"/>
              <a:t> </a:t>
            </a:r>
            <a:r>
              <a:rPr lang="ru-RU" dirty="0" err="1"/>
              <a:t>композиторів</a:t>
            </a:r>
            <a:r>
              <a:rPr lang="ru-RU" dirty="0"/>
              <a:t> як </a:t>
            </a:r>
            <a:r>
              <a:rPr lang="ru-RU" dirty="0" err="1"/>
              <a:t>офіційного</a:t>
            </a:r>
            <a:r>
              <a:rPr lang="ru-RU" dirty="0"/>
              <a:t>, </a:t>
            </a:r>
            <a:r>
              <a:rPr lang="ru-RU" dirty="0" err="1"/>
              <a:t>традиційного</a:t>
            </a:r>
            <a:r>
              <a:rPr lang="ru-RU" dirty="0"/>
              <a:t>, так і </a:t>
            </a:r>
            <a:r>
              <a:rPr lang="ru-RU" dirty="0" err="1"/>
              <a:t>нетрадиційного</a:t>
            </a:r>
            <a:r>
              <a:rPr lang="ru-RU" dirty="0"/>
              <a:t> </a:t>
            </a:r>
            <a:r>
              <a:rPr lang="ru-RU" dirty="0" err="1"/>
              <a:t>напряму</a:t>
            </a:r>
            <a:r>
              <a:rPr lang="ru-RU" dirty="0"/>
              <a:t> в </a:t>
            </a:r>
            <a:r>
              <a:rPr lang="ru-RU" dirty="0" err="1"/>
              <a:t>музиці</a:t>
            </a:r>
            <a:r>
              <a:rPr lang="ru-RU" dirty="0"/>
              <a:t>. </a:t>
            </a:r>
            <a:r>
              <a:rPr lang="ru-RU" dirty="0" err="1"/>
              <a:t>Українське</a:t>
            </a:r>
            <a:r>
              <a:rPr lang="ru-RU" dirty="0"/>
              <a:t> </a:t>
            </a:r>
            <a:r>
              <a:rPr lang="ru-RU" dirty="0" err="1"/>
              <a:t>музичне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 </a:t>
            </a:r>
            <a:r>
              <a:rPr lang="ru-RU" dirty="0" err="1"/>
              <a:t>збагатилося</a:t>
            </a:r>
            <a:r>
              <a:rPr lang="ru-RU" dirty="0"/>
              <a:t> </a:t>
            </a:r>
            <a:r>
              <a:rPr lang="ru-RU" dirty="0" err="1"/>
              <a:t>творами</a:t>
            </a:r>
            <a:r>
              <a:rPr lang="ru-RU" dirty="0"/>
              <a:t> </a:t>
            </a:r>
            <a:r>
              <a:rPr lang="ru-RU" dirty="0" err="1"/>
              <a:t>Б.Лятошинського</a:t>
            </a:r>
            <a:r>
              <a:rPr lang="ru-RU" dirty="0"/>
              <a:t>, </a:t>
            </a:r>
            <a:r>
              <a:rPr lang="ru-RU" dirty="0" err="1"/>
              <a:t>Анатольського</a:t>
            </a:r>
            <a:r>
              <a:rPr lang="ru-RU" dirty="0"/>
              <a:t>, </a:t>
            </a:r>
            <a:r>
              <a:rPr lang="ru-RU" dirty="0" err="1"/>
              <a:t>С.Людкевича</a:t>
            </a:r>
            <a:r>
              <a:rPr lang="ru-RU" dirty="0"/>
              <a:t>, </a:t>
            </a:r>
            <a:r>
              <a:rPr lang="ru-RU" dirty="0" err="1"/>
              <a:t>братів</a:t>
            </a:r>
            <a:r>
              <a:rPr lang="ru-RU" dirty="0"/>
              <a:t> Г. і П. </a:t>
            </a:r>
            <a:r>
              <a:rPr lang="ru-RU" dirty="0" err="1"/>
              <a:t>Майбород</a:t>
            </a:r>
            <a:r>
              <a:rPr lang="ru-RU" dirty="0"/>
              <a:t>, </a:t>
            </a:r>
            <a:r>
              <a:rPr lang="ru-RU" dirty="0" err="1" smtClean="0"/>
              <a:t>А.Штогаренката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/>
              <a:t>. Новаторством </a:t>
            </a:r>
            <a:r>
              <a:rPr lang="ru-RU" dirty="0" err="1"/>
              <a:t>позначена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авангардна </a:t>
            </a:r>
            <a:r>
              <a:rPr lang="ru-RU" dirty="0" err="1"/>
              <a:t>музика</a:t>
            </a:r>
            <a:r>
              <a:rPr lang="ru-RU" dirty="0"/>
              <a:t> </a:t>
            </a:r>
            <a:r>
              <a:rPr lang="ru-RU" dirty="0" err="1"/>
              <a:t>композиторів</a:t>
            </a:r>
            <a:r>
              <a:rPr lang="ru-RU" dirty="0"/>
              <a:t> </a:t>
            </a:r>
            <a:r>
              <a:rPr lang="ru-RU" dirty="0" err="1" smtClean="0"/>
              <a:t>Л.Грабовського</a:t>
            </a:r>
            <a:r>
              <a:rPr lang="ru-RU" dirty="0"/>
              <a:t>, </a:t>
            </a:r>
            <a:r>
              <a:rPr lang="ru-RU" dirty="0" err="1"/>
              <a:t>В.Годзяцького</a:t>
            </a:r>
            <a:r>
              <a:rPr lang="ru-RU" dirty="0"/>
              <a:t>. </a:t>
            </a:r>
            <a:r>
              <a:rPr lang="ru-RU" dirty="0" err="1"/>
              <a:t>В.Сильвестрова</a:t>
            </a:r>
            <a:r>
              <a:rPr lang="ru-RU" dirty="0"/>
              <a:t>, </a:t>
            </a:r>
            <a:r>
              <a:rPr lang="ru-RU" dirty="0" err="1"/>
              <a:t>В.Загоруєва</a:t>
            </a:r>
            <a:r>
              <a:rPr lang="ru-RU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615" y="-531440"/>
            <a:ext cx="9426135" cy="946912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  <p:extLst>
      <p:ext uri="{BB962C8B-B14F-4D97-AF65-F5344CB8AC3E}">
        <p14:creationId xmlns:p14="http://schemas.microsoft.com/office/powerpoint/2010/main" val="246381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4039344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Хрущов заважав розвиткові генетики. </a:t>
            </a:r>
            <a:r>
              <a:rPr lang="ru-RU" dirty="0" err="1" smtClean="0"/>
              <a:t>Ця</a:t>
            </a:r>
            <a:r>
              <a:rPr lang="ru-RU" dirty="0" smtClean="0"/>
              <a:t> наука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офіційною</a:t>
            </a:r>
            <a:r>
              <a:rPr lang="ru-RU" dirty="0"/>
              <a:t> забороною </a:t>
            </a:r>
            <a:r>
              <a:rPr lang="ru-RU" dirty="0" err="1"/>
              <a:t>майже</a:t>
            </a:r>
            <a:r>
              <a:rPr lang="ru-RU" dirty="0"/>
              <a:t> 20 </a:t>
            </a:r>
            <a:r>
              <a:rPr lang="ru-RU" dirty="0" err="1" smtClean="0"/>
              <a:t>років</a:t>
            </a:r>
            <a:r>
              <a:rPr lang="ru-RU" dirty="0" smtClean="0"/>
              <a:t>. Напади </a:t>
            </a:r>
            <a:r>
              <a:rPr lang="ru-RU" dirty="0"/>
              <a:t>на генетику з боку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припинилися</a:t>
            </a:r>
            <a:r>
              <a:rPr lang="ru-RU" dirty="0"/>
              <a:t> в 1964 р.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 smtClean="0"/>
              <a:t>зняттям</a:t>
            </a:r>
            <a:r>
              <a:rPr lang="ru-RU" dirty="0" smtClean="0"/>
              <a:t> </a:t>
            </a:r>
            <a:r>
              <a:rPr lang="ru-RU" dirty="0" err="1"/>
              <a:t>Хрущова</a:t>
            </a:r>
            <a:r>
              <a:rPr lang="ru-RU" dirty="0"/>
              <a:t>. 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десталінізації</a:t>
            </a:r>
            <a:r>
              <a:rPr lang="ru-RU" dirty="0"/>
              <a:t> справив </a:t>
            </a:r>
            <a:r>
              <a:rPr lang="ru-RU" dirty="0" err="1"/>
              <a:t>позитивний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суспільних</a:t>
            </a:r>
            <a:r>
              <a:rPr lang="ru-RU" dirty="0"/>
              <a:t> наук. У </a:t>
            </a:r>
            <a:r>
              <a:rPr lang="ru-RU" dirty="0" err="1"/>
              <a:t>середині</a:t>
            </a:r>
            <a:r>
              <a:rPr lang="ru-RU" dirty="0"/>
              <a:t> 50-х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почалося</a:t>
            </a:r>
            <a:r>
              <a:rPr lang="ru-RU" dirty="0"/>
              <a:t> </a:t>
            </a:r>
            <a:r>
              <a:rPr lang="ru-RU" dirty="0" err="1"/>
              <a:t>видання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журналів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«</a:t>
            </a:r>
            <a:r>
              <a:rPr lang="ru-RU" dirty="0" err="1"/>
              <a:t>Економіка</a:t>
            </a:r>
            <a:r>
              <a:rPr lang="ru-RU" dirty="0"/>
              <a:t> </a:t>
            </a:r>
            <a:r>
              <a:rPr lang="ru-RU" dirty="0" err="1"/>
              <a:t>Радянської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», «</a:t>
            </a:r>
            <a:r>
              <a:rPr lang="ru-RU" dirty="0" err="1"/>
              <a:t>Радянське</a:t>
            </a:r>
            <a:r>
              <a:rPr lang="ru-RU" dirty="0"/>
              <a:t> право», «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історичний</a:t>
            </a:r>
            <a:r>
              <a:rPr lang="ru-RU" dirty="0"/>
              <a:t> журнал». На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сторінках</a:t>
            </a:r>
            <a:r>
              <a:rPr lang="ru-RU" dirty="0"/>
              <a:t> </a:t>
            </a:r>
            <a:r>
              <a:rPr lang="ru-RU" dirty="0" err="1"/>
              <a:t>друкувалися</a:t>
            </a:r>
            <a:r>
              <a:rPr lang="ru-RU" dirty="0"/>
              <a:t> </a:t>
            </a:r>
            <a:r>
              <a:rPr lang="ru-RU" dirty="0" err="1"/>
              <a:t>наукові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 з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, </a:t>
            </a:r>
            <a:r>
              <a:rPr lang="ru-RU" dirty="0" err="1"/>
              <a:t>економіки</a:t>
            </a:r>
            <a:r>
              <a:rPr lang="ru-RU" dirty="0"/>
              <a:t>, </a:t>
            </a:r>
            <a:r>
              <a:rPr lang="ru-RU" dirty="0" err="1"/>
              <a:t>політики</a:t>
            </a:r>
            <a:r>
              <a:rPr lang="ru-RU" dirty="0"/>
              <a:t> і права. Вони </a:t>
            </a:r>
            <a:r>
              <a:rPr lang="ru-RU" dirty="0" err="1"/>
              <a:t>допомагали</a:t>
            </a:r>
            <a:r>
              <a:rPr lang="ru-RU" dirty="0"/>
              <a:t> </a:t>
            </a:r>
            <a:r>
              <a:rPr lang="ru-RU" dirty="0" err="1"/>
              <a:t>осмислювати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суспільного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будили </a:t>
            </a:r>
            <a:r>
              <a:rPr lang="ru-RU" dirty="0" err="1"/>
              <a:t>творчу</a:t>
            </a:r>
            <a:r>
              <a:rPr lang="ru-RU" dirty="0"/>
              <a:t> думку </a:t>
            </a:r>
            <a:r>
              <a:rPr lang="ru-RU" dirty="0" err="1"/>
              <a:t>вчених</a:t>
            </a:r>
            <a:r>
              <a:rPr lang="ru-RU" dirty="0"/>
              <a:t>, широкого кола </a:t>
            </a:r>
            <a:r>
              <a:rPr lang="ru-RU" dirty="0" err="1"/>
              <a:t>читачів</a:t>
            </a:r>
            <a:r>
              <a:rPr lang="ru-RU" dirty="0"/>
              <a:t>. Разом з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видання</a:t>
            </a:r>
            <a:r>
              <a:rPr lang="ru-RU" dirty="0"/>
              <a:t> </a:t>
            </a:r>
            <a:r>
              <a:rPr lang="ru-RU" dirty="0" err="1"/>
              <a:t>перебували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особливо </a:t>
            </a:r>
            <a:r>
              <a:rPr lang="ru-RU" dirty="0" err="1"/>
              <a:t>пильним</a:t>
            </a:r>
            <a:r>
              <a:rPr lang="ru-RU" dirty="0"/>
              <a:t> контролем </a:t>
            </a:r>
            <a:r>
              <a:rPr lang="ru-RU" dirty="0" err="1"/>
              <a:t>цензури</a:t>
            </a:r>
            <a:r>
              <a:rPr lang="ru-RU" dirty="0"/>
              <a:t> і </a:t>
            </a:r>
            <a:r>
              <a:rPr lang="ru-RU" dirty="0" err="1"/>
              <a:t>відповідних</a:t>
            </a:r>
            <a:r>
              <a:rPr lang="ru-RU" dirty="0"/>
              <a:t> служб ЦК КП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стежили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на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сторінки</a:t>
            </a:r>
            <a:r>
              <a:rPr lang="ru-RU" dirty="0"/>
              <a:t> не проникали «</a:t>
            </a:r>
            <a:r>
              <a:rPr lang="ru-RU" dirty="0" err="1"/>
              <a:t>небажані</a:t>
            </a:r>
            <a:r>
              <a:rPr lang="ru-RU" dirty="0"/>
              <a:t>» </a:t>
            </a:r>
            <a:r>
              <a:rPr lang="ru-RU" dirty="0" err="1"/>
              <a:t>ідеї</a:t>
            </a:r>
            <a:r>
              <a:rPr lang="ru-RU" dirty="0"/>
              <a:t> та </a:t>
            </a:r>
            <a:r>
              <a:rPr lang="ru-RU" dirty="0" err="1"/>
              <a:t>імена</a:t>
            </a:r>
            <a:r>
              <a:rPr lang="ru-RU" dirty="0"/>
              <a:t>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6925816" cy="720080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Наука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2560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496944" cy="4543400"/>
          </a:xfrm>
        </p:spPr>
        <p:txBody>
          <a:bodyPr>
            <a:normAutofit/>
          </a:bodyPr>
          <a:lstStyle/>
          <a:p>
            <a:r>
              <a:rPr lang="ru-RU" sz="2000" dirty="0" err="1"/>
              <a:t>Україна</a:t>
            </a:r>
            <a:r>
              <a:rPr lang="ru-RU" sz="2000" dirty="0"/>
              <a:t> </a:t>
            </a:r>
            <a:r>
              <a:rPr lang="ru-RU" sz="2000" dirty="0" err="1"/>
              <a:t>була</a:t>
            </a:r>
            <a:r>
              <a:rPr lang="ru-RU" sz="2000" dirty="0"/>
              <a:t> одним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центрів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кібернетики</a:t>
            </a:r>
            <a:r>
              <a:rPr lang="ru-RU" sz="2000" dirty="0"/>
              <a:t>. </a:t>
            </a:r>
            <a:r>
              <a:rPr lang="ru-RU" sz="2000" dirty="0" smtClean="0"/>
              <a:t> </a:t>
            </a:r>
            <a:r>
              <a:rPr lang="ru-RU" sz="2000" dirty="0" err="1" smtClean="0"/>
              <a:t>Колектив</a:t>
            </a:r>
            <a:r>
              <a:rPr lang="ru-RU" sz="2000" dirty="0" smtClean="0"/>
              <a:t> </a:t>
            </a:r>
            <a:r>
              <a:rPr lang="ru-RU" sz="2000" dirty="0" err="1"/>
              <a:t>українського</a:t>
            </a:r>
            <a:r>
              <a:rPr lang="ru-RU" sz="2000" dirty="0"/>
              <a:t> </a:t>
            </a:r>
            <a:r>
              <a:rPr lang="ru-RU" sz="2000" dirty="0" err="1"/>
              <a:t>науково-дослідного</a:t>
            </a:r>
            <a:r>
              <a:rPr lang="ru-RU" sz="2000" dirty="0"/>
              <a:t> </a:t>
            </a:r>
            <a:r>
              <a:rPr lang="ru-RU" sz="2000" dirty="0" err="1"/>
              <a:t>конструкторсько-технологічного</a:t>
            </a:r>
            <a:r>
              <a:rPr lang="ru-RU" sz="2000" dirty="0"/>
              <a:t> </a:t>
            </a:r>
            <a:r>
              <a:rPr lang="ru-RU" sz="2000" dirty="0" err="1"/>
              <a:t>інституту</a:t>
            </a:r>
            <a:r>
              <a:rPr lang="ru-RU" sz="2000" dirty="0"/>
              <a:t> </a:t>
            </a:r>
            <a:r>
              <a:rPr lang="ru-RU" sz="2000" dirty="0" err="1"/>
              <a:t>синтетичних</a:t>
            </a:r>
            <a:r>
              <a:rPr lang="ru-RU" sz="2000" dirty="0"/>
              <a:t> </a:t>
            </a:r>
            <a:r>
              <a:rPr lang="ru-RU" sz="2000" dirty="0" err="1"/>
              <a:t>надтвердих</a:t>
            </a:r>
            <a:r>
              <a:rPr lang="ru-RU" sz="2000" dirty="0"/>
              <a:t> </a:t>
            </a:r>
            <a:r>
              <a:rPr lang="ru-RU" sz="2000" dirty="0" err="1"/>
              <a:t>матеріалів</a:t>
            </a:r>
            <a:r>
              <a:rPr lang="ru-RU" sz="2000" dirty="0"/>
              <a:t> АН УРСР' у 1961 р. одержав </a:t>
            </a:r>
            <a:r>
              <a:rPr lang="ru-RU" sz="2000" dirty="0" err="1"/>
              <a:t>перші</a:t>
            </a:r>
            <a:r>
              <a:rPr lang="ru-RU" sz="2000" dirty="0"/>
              <a:t> </a:t>
            </a:r>
            <a:r>
              <a:rPr lang="ru-RU" sz="2000" dirty="0" err="1"/>
              <a:t>штучні</a:t>
            </a:r>
            <a:r>
              <a:rPr lang="ru-RU" sz="2000" dirty="0"/>
              <a:t> </a:t>
            </a:r>
            <a:r>
              <a:rPr lang="ru-RU" sz="2000" dirty="0" err="1"/>
              <a:t>алмази</a:t>
            </a:r>
            <a:r>
              <a:rPr lang="ru-RU" sz="2000" dirty="0"/>
              <a:t>. </a:t>
            </a:r>
            <a:r>
              <a:rPr lang="ru-RU" sz="2000" dirty="0" err="1"/>
              <a:t>Україна</a:t>
            </a:r>
            <a:r>
              <a:rPr lang="ru-RU" sz="2000" dirty="0"/>
              <a:t> </a:t>
            </a:r>
            <a:r>
              <a:rPr lang="ru-RU" sz="2000" dirty="0" err="1"/>
              <a:t>залишилася</a:t>
            </a:r>
            <a:r>
              <a:rPr lang="ru-RU" sz="2000" dirty="0"/>
              <a:t> центром </a:t>
            </a:r>
            <a:r>
              <a:rPr lang="ru-RU" sz="2000" dirty="0" err="1"/>
              <a:t>розвитку</a:t>
            </a:r>
            <a:r>
              <a:rPr lang="ru-RU" sz="2000" dirty="0"/>
              <a:t> науки в </a:t>
            </a:r>
            <a:r>
              <a:rPr lang="ru-RU" sz="2000" dirty="0" err="1"/>
              <a:t>галузі</a:t>
            </a:r>
            <a:r>
              <a:rPr lang="ru-RU" sz="2000" dirty="0"/>
              <a:t> </a:t>
            </a:r>
            <a:r>
              <a:rPr lang="ru-RU" sz="2000" dirty="0" err="1"/>
              <a:t>електрозварювання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очолював</a:t>
            </a:r>
            <a:r>
              <a:rPr lang="ru-RU" sz="2000" dirty="0"/>
              <a:t> </a:t>
            </a:r>
            <a:r>
              <a:rPr lang="ru-RU" sz="2000" dirty="0" err="1"/>
              <a:t>академік</a:t>
            </a:r>
            <a:r>
              <a:rPr lang="ru-RU" sz="2000" dirty="0"/>
              <a:t> Б. Патон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uk-UA" sz="2000" dirty="0"/>
              <a:t>Позитивні зрушення відбувалися в сільськогосподарських науках. Проектувалися і впроваджувалися у виробництво машини для хімічного захисту рослин, у тому числі садів та виноградників. Велася робота по селекції нових сортів озимої пшениці, ячменю, картоплі, овочів, фруктів. Були впроваджені нові сорти винограду, смородини, персиків.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765" y="4149079"/>
            <a:ext cx="3793005" cy="28447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149079"/>
            <a:ext cx="3816424" cy="279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9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8064896" cy="4759424"/>
          </a:xfrm>
        </p:spPr>
        <p:txBody>
          <a:bodyPr>
            <a:normAutofit/>
          </a:bodyPr>
          <a:lstStyle/>
          <a:p>
            <a:endParaRPr lang="ru-RU" sz="2000" dirty="0"/>
          </a:p>
          <a:p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звільнення</a:t>
            </a:r>
            <a:r>
              <a:rPr lang="ru-RU" sz="2000" dirty="0"/>
              <a:t> М. </a:t>
            </a:r>
            <a:r>
              <a:rPr lang="ru-RU" sz="2000" dirty="0" err="1"/>
              <a:t>Хрущова</a:t>
            </a:r>
            <a:r>
              <a:rPr lang="ru-RU" sz="2000" dirty="0"/>
              <a:t> в </a:t>
            </a:r>
            <a:r>
              <a:rPr lang="ru-RU" sz="2000" dirty="0" err="1"/>
              <a:t>жовтні</a:t>
            </a:r>
            <a:r>
              <a:rPr lang="ru-RU" sz="2000" dirty="0"/>
              <a:t> 1964 р. "</a:t>
            </a:r>
            <a:r>
              <a:rPr lang="ru-RU" sz="2000" dirty="0" err="1"/>
              <a:t>відлига</a:t>
            </a:r>
            <a:r>
              <a:rPr lang="ru-RU" sz="2000" dirty="0"/>
              <a:t>" остаточно </a:t>
            </a:r>
            <a:r>
              <a:rPr lang="ru-RU" sz="2000" dirty="0" err="1"/>
              <a:t>припинилась</a:t>
            </a:r>
            <a:r>
              <a:rPr lang="ru-RU" sz="2000" dirty="0"/>
              <a:t>. На </a:t>
            </a:r>
            <a:r>
              <a:rPr lang="ru-RU" sz="2000" dirty="0" err="1"/>
              <a:t>зміну</a:t>
            </a:r>
            <a:r>
              <a:rPr lang="ru-RU" sz="2000" dirty="0"/>
              <a:t> </a:t>
            </a:r>
            <a:r>
              <a:rPr lang="ru-RU" sz="2000" dirty="0" err="1"/>
              <a:t>їй</a:t>
            </a:r>
            <a:r>
              <a:rPr lang="ru-RU" sz="2000" dirty="0"/>
              <a:t> </a:t>
            </a:r>
            <a:r>
              <a:rPr lang="ru-RU" sz="2000" dirty="0" err="1"/>
              <a:t>прийшла</a:t>
            </a:r>
            <a:r>
              <a:rPr lang="ru-RU" sz="2000" dirty="0"/>
              <a:t> </a:t>
            </a:r>
            <a:r>
              <a:rPr lang="ru-RU" sz="2000" dirty="0" err="1"/>
              <a:t>реакція</a:t>
            </a:r>
            <a:r>
              <a:rPr lang="ru-RU" sz="2000" dirty="0"/>
              <a:t>, </a:t>
            </a:r>
            <a:r>
              <a:rPr lang="ru-RU" sz="2000" dirty="0" err="1"/>
              <a:t>почались</a:t>
            </a:r>
            <a:r>
              <a:rPr lang="ru-RU" sz="2000" dirty="0"/>
              <a:t> </a:t>
            </a:r>
            <a:r>
              <a:rPr lang="ru-RU" sz="2000" dirty="0" err="1"/>
              <a:t>переслідування</a:t>
            </a:r>
            <a:r>
              <a:rPr lang="ru-RU" sz="2000" dirty="0"/>
              <a:t> </a:t>
            </a:r>
            <a:r>
              <a:rPr lang="ru-RU" sz="2000" dirty="0" err="1"/>
              <a:t>діячів</a:t>
            </a:r>
            <a:r>
              <a:rPr lang="ru-RU" sz="2000" dirty="0"/>
              <a:t> </a:t>
            </a:r>
            <a:r>
              <a:rPr lang="ru-RU" sz="2000" dirty="0" err="1"/>
              <a:t>культури</a:t>
            </a:r>
            <a:r>
              <a:rPr lang="ru-RU" sz="2000" dirty="0"/>
              <a:t>. В </a:t>
            </a:r>
            <a:r>
              <a:rPr lang="ru-RU" sz="2000" dirty="0" err="1"/>
              <a:t>серпні-вересні</a:t>
            </a:r>
            <a:r>
              <a:rPr lang="ru-RU" sz="2000" dirty="0"/>
              <a:t> 1965 р. у </a:t>
            </a:r>
            <a:r>
              <a:rPr lang="ru-RU" sz="2000" dirty="0" err="1"/>
              <a:t>декількох</a:t>
            </a:r>
            <a:r>
              <a:rPr lang="ru-RU" sz="2000" dirty="0"/>
              <a:t> </a:t>
            </a:r>
            <a:r>
              <a:rPr lang="ru-RU" sz="2000" dirty="0" err="1"/>
              <a:t>містах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 </a:t>
            </a:r>
            <a:r>
              <a:rPr lang="ru-RU" sz="2000" dirty="0" err="1"/>
              <a:t>бу­ли</a:t>
            </a:r>
            <a:r>
              <a:rPr lang="ru-RU" sz="2000" dirty="0"/>
              <a:t> </a:t>
            </a:r>
            <a:r>
              <a:rPr lang="ru-RU" sz="2000" dirty="0" err="1"/>
              <a:t>заарештовані</a:t>
            </a:r>
            <a:r>
              <a:rPr lang="ru-RU" sz="2000" dirty="0"/>
              <a:t> </a:t>
            </a:r>
            <a:r>
              <a:rPr lang="ru-RU" sz="2000" dirty="0" err="1"/>
              <a:t>близько</a:t>
            </a:r>
            <a:r>
              <a:rPr lang="ru-RU" sz="2000" dirty="0"/>
              <a:t> </a:t>
            </a:r>
            <a:r>
              <a:rPr lang="ru-RU" sz="2000" dirty="0" err="1"/>
              <a:t>трьох</a:t>
            </a:r>
            <a:r>
              <a:rPr lang="ru-RU" sz="2000" dirty="0"/>
              <a:t> </a:t>
            </a:r>
            <a:r>
              <a:rPr lang="ru-RU" sz="2000" dirty="0" err="1"/>
              <a:t>десятків</a:t>
            </a:r>
            <a:r>
              <a:rPr lang="ru-RU" sz="2000" dirty="0"/>
              <a:t> </a:t>
            </a:r>
            <a:r>
              <a:rPr lang="ru-RU" sz="2000" dirty="0" err="1"/>
              <a:t>чоловік</a:t>
            </a:r>
            <a:r>
              <a:rPr lang="ru-RU" sz="2000" dirty="0"/>
              <a:t> з кола </a:t>
            </a:r>
            <a:r>
              <a:rPr lang="ru-RU" sz="2000" dirty="0" err="1"/>
              <a:t>шістдесятників</a:t>
            </a:r>
            <a:r>
              <a:rPr lang="ru-RU" sz="2000" dirty="0"/>
              <a:t>, </a:t>
            </a:r>
            <a:r>
              <a:rPr lang="ru-RU" sz="2000" dirty="0" err="1"/>
              <a:t>майже</a:t>
            </a:r>
            <a:r>
              <a:rPr lang="ru-RU" sz="2000" dirty="0"/>
              <a:t> </a:t>
            </a:r>
            <a:r>
              <a:rPr lang="ru-RU" sz="2000" dirty="0" err="1"/>
              <a:t>всі</a:t>
            </a:r>
            <a:r>
              <a:rPr lang="ru-RU" sz="2000" dirty="0"/>
              <a:t> — </a:t>
            </a:r>
            <a:r>
              <a:rPr lang="ru-RU" sz="2000" dirty="0" err="1"/>
              <a:t>представники</a:t>
            </a:r>
            <a:r>
              <a:rPr lang="ru-RU" sz="2000" dirty="0"/>
              <a:t> </a:t>
            </a:r>
            <a:r>
              <a:rPr lang="ru-RU" sz="2000" dirty="0" err="1"/>
              <a:t>творчої</a:t>
            </a:r>
            <a:r>
              <a:rPr lang="ru-RU" sz="2000" dirty="0"/>
              <a:t> та </a:t>
            </a:r>
            <a:r>
              <a:rPr lang="ru-RU" sz="2000" dirty="0" err="1"/>
              <a:t>наукової</a:t>
            </a:r>
            <a:r>
              <a:rPr lang="ru-RU" sz="2000" dirty="0"/>
              <a:t> </a:t>
            </a:r>
            <a:r>
              <a:rPr lang="ru-RU" sz="2000" dirty="0" err="1"/>
              <a:t>інтелігенції</a:t>
            </a:r>
            <a:r>
              <a:rPr lang="ru-RU" sz="2000" dirty="0"/>
              <a:t>.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викли­кало</a:t>
            </a:r>
            <a:r>
              <a:rPr lang="ru-RU" sz="2000" dirty="0"/>
              <a:t> </a:t>
            </a:r>
            <a:r>
              <a:rPr lang="ru-RU" sz="2000" dirty="0" err="1"/>
              <a:t>опір</a:t>
            </a:r>
            <a:r>
              <a:rPr lang="ru-RU" sz="2000" dirty="0"/>
              <a:t> з боку </a:t>
            </a:r>
            <a:r>
              <a:rPr lang="ru-RU" sz="2000" dirty="0" err="1"/>
              <a:t>відомих</a:t>
            </a:r>
            <a:r>
              <a:rPr lang="ru-RU" sz="2000" dirty="0"/>
              <a:t> у </a:t>
            </a:r>
            <a:r>
              <a:rPr lang="ru-RU" sz="2000" dirty="0" err="1"/>
              <a:t>республіці</a:t>
            </a:r>
            <a:r>
              <a:rPr lang="ru-RU" sz="2000" dirty="0"/>
              <a:t> людей. </a:t>
            </a:r>
            <a:r>
              <a:rPr lang="ru-RU" sz="2000" dirty="0" err="1" smtClean="0"/>
              <a:t>Із</a:t>
            </a:r>
            <a:r>
              <a:rPr lang="ru-RU" sz="2000" dirty="0" smtClean="0"/>
              <a:t> запитом про долю </a:t>
            </a:r>
            <a:r>
              <a:rPr lang="ru-RU" sz="2000" dirty="0" err="1" smtClean="0"/>
              <a:t>заарештованих</a:t>
            </a:r>
            <a:r>
              <a:rPr lang="ru-RU" sz="2000" dirty="0" smtClean="0"/>
              <a:t> до </a:t>
            </a:r>
            <a:r>
              <a:rPr lang="ru-RU" sz="2000" dirty="0" err="1" smtClean="0"/>
              <a:t>першого</a:t>
            </a:r>
            <a:r>
              <a:rPr lang="ru-RU" sz="2000" dirty="0" smtClean="0"/>
              <a:t> секретаря ЦК </a:t>
            </a:r>
            <a:r>
              <a:rPr lang="ru-RU" sz="2000" dirty="0" err="1" smtClean="0"/>
              <a:t>Компартії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П.Ю. </a:t>
            </a:r>
            <a:r>
              <a:rPr lang="ru-RU" sz="2000" dirty="0" err="1" smtClean="0"/>
              <a:t>Щелеста</a:t>
            </a:r>
            <a:r>
              <a:rPr lang="ru-RU" sz="2000" dirty="0" smtClean="0"/>
              <a:t> </a:t>
            </a:r>
            <a:r>
              <a:rPr lang="ru-RU" sz="2000" dirty="0" err="1" smtClean="0"/>
              <a:t>звернулися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авіаконструктор</a:t>
            </a:r>
            <a:r>
              <a:rPr lang="ru-RU" sz="2000" dirty="0" smtClean="0"/>
              <a:t> Олег Антонов, </a:t>
            </a:r>
            <a:r>
              <a:rPr lang="ru-RU" sz="2000" dirty="0" err="1" smtClean="0"/>
              <a:t>письменники</a:t>
            </a:r>
            <a:r>
              <a:rPr lang="ru-RU" sz="2000" dirty="0" smtClean="0"/>
              <a:t> </a:t>
            </a:r>
            <a:r>
              <a:rPr lang="ru-RU" sz="2000" dirty="0" err="1" smtClean="0"/>
              <a:t>Іван</a:t>
            </a:r>
            <a:r>
              <a:rPr lang="ru-RU" sz="2000" dirty="0" smtClean="0"/>
              <a:t> Драч, </a:t>
            </a:r>
            <a:r>
              <a:rPr lang="ru-RU" sz="2000" dirty="0" err="1" smtClean="0"/>
              <a:t>Ліна</a:t>
            </a:r>
            <a:r>
              <a:rPr lang="ru-RU" sz="2000" dirty="0" smtClean="0"/>
              <a:t> Костенко, </a:t>
            </a:r>
            <a:r>
              <a:rPr lang="ru-RU" sz="2000" dirty="0" err="1" smtClean="0"/>
              <a:t>Андрій</a:t>
            </a:r>
            <a:r>
              <a:rPr lang="ru-RU" sz="2000" dirty="0" smtClean="0"/>
              <a:t> </a:t>
            </a:r>
            <a:r>
              <a:rPr lang="ru-RU" sz="2000" dirty="0" err="1" smtClean="0"/>
              <a:t>Малишко</a:t>
            </a:r>
            <a:r>
              <a:rPr lang="ru-RU" sz="2000" dirty="0" smtClean="0"/>
              <a:t>, Михайло Стельмах, </a:t>
            </a:r>
            <a:r>
              <a:rPr lang="ru-RU" sz="2000" dirty="0" err="1" smtClean="0"/>
              <a:t>композитори</a:t>
            </a:r>
            <a:r>
              <a:rPr lang="ru-RU" sz="2000" dirty="0" smtClean="0"/>
              <a:t> </a:t>
            </a:r>
            <a:r>
              <a:rPr lang="ru-RU" sz="2000" dirty="0" err="1" smtClean="0"/>
              <a:t>Ге­оргій</a:t>
            </a:r>
            <a:r>
              <a:rPr lang="ru-RU" sz="2000" dirty="0" smtClean="0"/>
              <a:t> і Платон </a:t>
            </a:r>
            <a:r>
              <a:rPr lang="ru-RU" sz="2000" dirty="0" err="1" smtClean="0"/>
              <a:t>Майбороди</a:t>
            </a:r>
            <a:r>
              <a:rPr lang="ru-RU" sz="2000" dirty="0" smtClean="0"/>
              <a:t>, </a:t>
            </a:r>
            <a:r>
              <a:rPr lang="ru-RU" sz="2000" dirty="0" err="1" smtClean="0"/>
              <a:t>кінорежисер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Сергій</a:t>
            </a:r>
            <a:r>
              <a:rPr lang="ru-RU" sz="2000" dirty="0" smtClean="0"/>
              <a:t> Параджанов.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4409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6381928" cy="554461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Смерть </a:t>
            </a:r>
            <a:r>
              <a:rPr lang="ru-RU" sz="2400" dirty="0" err="1" smtClean="0"/>
              <a:t>Сталіна</a:t>
            </a:r>
            <a:r>
              <a:rPr lang="ru-RU" sz="2400" dirty="0" smtClean="0"/>
              <a:t> 5 </a:t>
            </a:r>
            <a:r>
              <a:rPr lang="ru-RU" sz="2400" dirty="0" err="1" smtClean="0"/>
              <a:t>березня</a:t>
            </a:r>
            <a:r>
              <a:rPr lang="ru-RU" sz="2400" dirty="0" smtClean="0"/>
              <a:t> 1953 р. внесла в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СРСР </a:t>
            </a:r>
            <a:r>
              <a:rPr lang="ru-RU" sz="2400" dirty="0" err="1" smtClean="0"/>
              <a:t>істотні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зміни</a:t>
            </a:r>
            <a:r>
              <a:rPr lang="ru-RU" sz="2400" dirty="0" smtClean="0"/>
              <a:t>, потреба в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давно </a:t>
            </a:r>
            <a:r>
              <a:rPr lang="ru-RU" sz="2400" dirty="0" err="1" smtClean="0"/>
              <a:t>назріла</a:t>
            </a:r>
            <a:r>
              <a:rPr lang="ru-RU" sz="2400" dirty="0" smtClean="0"/>
              <a:t>. </a:t>
            </a:r>
            <a:r>
              <a:rPr lang="ru-RU" sz="2400" dirty="0" err="1" smtClean="0"/>
              <a:t>Ці</a:t>
            </a:r>
            <a:r>
              <a:rPr lang="ru-RU" sz="2400" dirty="0" smtClean="0"/>
              <a:t> </a:t>
            </a:r>
            <a:r>
              <a:rPr lang="ru-RU" sz="2400" dirty="0" err="1" smtClean="0"/>
              <a:t>зміни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пов'язані</a:t>
            </a:r>
            <a:r>
              <a:rPr lang="ru-RU" sz="2400" dirty="0" smtClean="0"/>
              <a:t> з </a:t>
            </a:r>
            <a:r>
              <a:rPr lang="ru-RU" sz="2400" dirty="0" err="1" smtClean="0"/>
              <a:t>діяльністю</a:t>
            </a:r>
            <a:r>
              <a:rPr lang="ru-RU" sz="2400" dirty="0" smtClean="0"/>
              <a:t> генерального секретаря ЦК </a:t>
            </a:r>
            <a:r>
              <a:rPr lang="ru-RU" dirty="0"/>
              <a:t>КПРС </a:t>
            </a:r>
            <a:r>
              <a:rPr lang="en-US" sz="2000" i="1" dirty="0" smtClean="0"/>
              <a:t>(</a:t>
            </a:r>
            <a:r>
              <a:rPr lang="ru-RU" sz="2000" i="1" dirty="0" err="1" smtClean="0"/>
              <a:t>Комуністична</a:t>
            </a:r>
            <a:r>
              <a:rPr lang="ru-RU" sz="2000" i="1" dirty="0" smtClean="0"/>
              <a:t> </a:t>
            </a:r>
            <a:r>
              <a:rPr lang="ru-RU" sz="2000" i="1" dirty="0" err="1"/>
              <a:t>партія</a:t>
            </a:r>
            <a:r>
              <a:rPr lang="ru-RU" sz="2000" i="1" dirty="0"/>
              <a:t> </a:t>
            </a:r>
            <a:r>
              <a:rPr lang="ru-RU" sz="2000" i="1" dirty="0" err="1"/>
              <a:t>Радянського</a:t>
            </a:r>
            <a:r>
              <a:rPr lang="ru-RU" sz="2000" i="1" dirty="0"/>
              <a:t> </a:t>
            </a:r>
            <a:r>
              <a:rPr lang="ru-RU" sz="2000" i="1" dirty="0" smtClean="0"/>
              <a:t>Союзу</a:t>
            </a:r>
            <a:r>
              <a:rPr lang="en-US" sz="2000" i="1" dirty="0" smtClean="0"/>
              <a:t>)</a:t>
            </a:r>
            <a:r>
              <a:rPr lang="en-US" sz="2200" i="1" dirty="0" smtClean="0"/>
              <a:t> </a:t>
            </a:r>
            <a:r>
              <a:rPr lang="ru-RU" dirty="0" err="1" smtClean="0"/>
              <a:t>М.Хрущова</a:t>
            </a:r>
            <a:r>
              <a:rPr lang="ru-RU" sz="2400" dirty="0" smtClean="0"/>
              <a:t>. Час </a:t>
            </a:r>
            <a:r>
              <a:rPr lang="ru-RU" sz="2400" dirty="0" err="1" smtClean="0"/>
              <a:t>Хрущова</a:t>
            </a:r>
            <a:r>
              <a:rPr lang="ru-RU" sz="2400" dirty="0" smtClean="0"/>
              <a:t> - один з </a:t>
            </a:r>
            <a:r>
              <a:rPr lang="ru-RU" sz="2400" dirty="0" err="1" smtClean="0"/>
              <a:t>найбільш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значних</a:t>
            </a:r>
            <a:r>
              <a:rPr lang="ru-RU" sz="2400" dirty="0" smtClean="0"/>
              <a:t> і </a:t>
            </a:r>
            <a:r>
              <a:rPr lang="ru-RU" sz="2400" dirty="0" err="1" smtClean="0"/>
              <a:t>непростих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періодів</a:t>
            </a:r>
            <a:r>
              <a:rPr lang="ru-RU" sz="2400" dirty="0" smtClean="0"/>
              <a:t> </a:t>
            </a:r>
            <a:r>
              <a:rPr lang="ru-RU" sz="2400" dirty="0" err="1" smtClean="0"/>
              <a:t>нашої</a:t>
            </a:r>
            <a:r>
              <a:rPr lang="ru-RU" sz="2400" dirty="0" smtClean="0"/>
              <a:t> </a:t>
            </a:r>
            <a:r>
              <a:rPr lang="ru-RU" sz="2400" dirty="0" err="1" smtClean="0"/>
              <a:t>історії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 smtClean="0"/>
              <a:t>М. </a:t>
            </a:r>
            <a:r>
              <a:rPr lang="ru-RU" sz="2400" dirty="0" err="1" smtClean="0"/>
              <a:t>Хрущов</a:t>
            </a:r>
            <a:r>
              <a:rPr lang="ru-RU" sz="2400" dirty="0" smtClean="0"/>
              <a:t> </a:t>
            </a:r>
            <a:r>
              <a:rPr lang="ru-RU" sz="2400" dirty="0" err="1" smtClean="0"/>
              <a:t>поклав</a:t>
            </a:r>
            <a:r>
              <a:rPr lang="ru-RU" sz="2400" dirty="0" smtClean="0"/>
              <a:t> початок </a:t>
            </a:r>
            <a:r>
              <a:rPr lang="ru-RU" sz="2400" dirty="0" err="1" smtClean="0"/>
              <a:t>десталінізації</a:t>
            </a:r>
            <a:r>
              <a:rPr lang="ru-RU" sz="2400" dirty="0" smtClean="0"/>
              <a:t> і </a:t>
            </a:r>
            <a:r>
              <a:rPr lang="ru-RU" sz="2400" dirty="0" err="1" smtClean="0"/>
              <a:t>здійснив</a:t>
            </a:r>
            <a:r>
              <a:rPr lang="ru-RU" sz="2400" dirty="0" smtClean="0"/>
              <a:t> </a:t>
            </a:r>
            <a:r>
              <a:rPr lang="ru-RU" sz="2400" dirty="0" err="1" smtClean="0"/>
              <a:t>реформи</a:t>
            </a:r>
            <a:r>
              <a:rPr lang="ru-RU" sz="2400" dirty="0" smtClean="0"/>
              <a:t> у </a:t>
            </a:r>
            <a:r>
              <a:rPr lang="ru-RU" sz="2400" dirty="0" err="1" smtClean="0"/>
              <a:t>всіх</a:t>
            </a:r>
            <a:r>
              <a:rPr lang="ru-RU" sz="2400" dirty="0" smtClean="0"/>
              <a:t> сферах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</a:t>
            </a:r>
            <a:r>
              <a:rPr lang="ru-RU" sz="2400" dirty="0" err="1" smtClean="0"/>
              <a:t>суспільства</a:t>
            </a:r>
            <a:r>
              <a:rPr lang="ru-RU" sz="2400" dirty="0" smtClean="0"/>
              <a:t>. Були </a:t>
            </a:r>
            <a:r>
              <a:rPr lang="ru-RU" sz="2400" dirty="0" err="1" smtClean="0"/>
              <a:t>здійснені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пошуки</a:t>
            </a:r>
            <a:r>
              <a:rPr lang="ru-RU" sz="2400" dirty="0" smtClean="0"/>
              <a:t> </a:t>
            </a:r>
            <a:r>
              <a:rPr lang="ru-RU" sz="2400" dirty="0" err="1" smtClean="0"/>
              <a:t>нових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підходів</a:t>
            </a:r>
            <a:r>
              <a:rPr lang="ru-RU" sz="2400" dirty="0" smtClean="0"/>
              <a:t> до </a:t>
            </a:r>
            <a:r>
              <a:rPr lang="ru-RU" sz="2400" dirty="0" err="1" smtClean="0"/>
              <a:t>розв'язання</a:t>
            </a:r>
            <a:r>
              <a:rPr lang="ru-RU" sz="2400" dirty="0" smtClean="0"/>
              <a:t> проблем </a:t>
            </a:r>
            <a:r>
              <a:rPr lang="ru-RU" sz="2400" dirty="0" err="1" smtClean="0"/>
              <a:t>суспільно-політичного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616585"/>
            <a:ext cx="2771799" cy="42639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730" y="456283"/>
            <a:ext cx="2968270" cy="246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8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8680"/>
            <a:ext cx="8748464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err="1" smtClean="0"/>
              <a:t>Реформи</a:t>
            </a:r>
            <a:r>
              <a:rPr lang="ru-RU" sz="2000" b="1" dirty="0" smtClean="0"/>
              <a:t> </a:t>
            </a:r>
            <a:r>
              <a:rPr lang="ru-RU" sz="2000" b="1" dirty="0"/>
              <a:t>в </a:t>
            </a:r>
            <a:r>
              <a:rPr lang="ru-RU" sz="2000" b="1" dirty="0" err="1"/>
              <a:t>політичній</a:t>
            </a:r>
            <a:r>
              <a:rPr lang="ru-RU" sz="2000" b="1" dirty="0"/>
              <a:t> </a:t>
            </a:r>
            <a:r>
              <a:rPr lang="ru-RU" sz="2000" b="1" dirty="0" err="1"/>
              <a:t>сфері</a:t>
            </a:r>
            <a:r>
              <a:rPr lang="ru-RU" sz="2000" b="1" dirty="0"/>
              <a:t> </a:t>
            </a:r>
            <a:r>
              <a:rPr lang="ru-RU" sz="2000" b="1" dirty="0" err="1"/>
              <a:t>сприяли</a:t>
            </a:r>
            <a:r>
              <a:rPr lang="ru-RU" sz="2000" b="1" dirty="0"/>
              <a:t> </a:t>
            </a:r>
            <a:r>
              <a:rPr lang="ru-RU" sz="2000" b="1" dirty="0" err="1"/>
              <a:t>певній</a:t>
            </a:r>
            <a:r>
              <a:rPr lang="ru-RU" sz="2000" b="1" dirty="0"/>
              <a:t> </a:t>
            </a:r>
            <a:r>
              <a:rPr lang="ru-RU" sz="2000" b="1" dirty="0" err="1"/>
              <a:t>лібералізації</a:t>
            </a:r>
            <a:r>
              <a:rPr lang="ru-RU" sz="2000" b="1" dirty="0"/>
              <a:t> та </a:t>
            </a:r>
            <a:r>
              <a:rPr lang="ru-RU" sz="2000" b="1" dirty="0" err="1"/>
              <a:t>демократизації</a:t>
            </a:r>
            <a:r>
              <a:rPr lang="ru-RU" sz="2000" b="1" dirty="0"/>
              <a:t> </a:t>
            </a:r>
            <a:r>
              <a:rPr lang="ru-RU" sz="2000" b="1" dirty="0" err="1"/>
              <a:t>суспільно-політичного</a:t>
            </a:r>
            <a:r>
              <a:rPr lang="ru-RU" sz="2000" b="1" dirty="0"/>
              <a:t> </a:t>
            </a:r>
            <a:r>
              <a:rPr lang="ru-RU" sz="2000" b="1" dirty="0" err="1"/>
              <a:t>життя</a:t>
            </a:r>
            <a:r>
              <a:rPr lang="ru-RU" sz="2800" dirty="0"/>
              <a:t>:</a:t>
            </a:r>
          </a:p>
          <a:p>
            <a:endParaRPr lang="ru-RU" sz="2000" dirty="0"/>
          </a:p>
          <a:p>
            <a:r>
              <a:rPr lang="ru-RU" sz="2000" dirty="0" smtClean="0"/>
              <a:t>люди </a:t>
            </a:r>
            <a:r>
              <a:rPr lang="ru-RU" sz="2000" dirty="0" err="1"/>
              <a:t>отримали</a:t>
            </a:r>
            <a:r>
              <a:rPr lang="ru-RU" sz="2000" dirty="0"/>
              <a:t> </a:t>
            </a:r>
            <a:r>
              <a:rPr lang="ru-RU" sz="2000" dirty="0" err="1"/>
              <a:t>можливість</a:t>
            </a:r>
            <a:r>
              <a:rPr lang="ru-RU" sz="2000" dirty="0"/>
              <a:t> </a:t>
            </a:r>
            <a:r>
              <a:rPr lang="ru-RU" sz="2000" dirty="0" err="1"/>
              <a:t>більш</a:t>
            </a:r>
            <a:r>
              <a:rPr lang="ru-RU" sz="2000" dirty="0"/>
              <a:t> </a:t>
            </a:r>
            <a:r>
              <a:rPr lang="ru-RU" sz="2000" dirty="0" err="1"/>
              <a:t>вільно</a:t>
            </a:r>
            <a:r>
              <a:rPr lang="ru-RU" sz="2000" dirty="0"/>
              <a:t> </a:t>
            </a:r>
            <a:r>
              <a:rPr lang="ru-RU" sz="2000" dirty="0" err="1"/>
              <a:t>висловлювати</a:t>
            </a:r>
            <a:r>
              <a:rPr lang="ru-RU" sz="2000" dirty="0"/>
              <a:t> </a:t>
            </a:r>
            <a:r>
              <a:rPr lang="ru-RU" sz="2000" dirty="0" err="1"/>
              <a:t>свої</a:t>
            </a:r>
            <a:r>
              <a:rPr lang="ru-RU" sz="2000" dirty="0"/>
              <a:t> думки;</a:t>
            </a:r>
          </a:p>
          <a:p>
            <a:endParaRPr lang="ru-RU" sz="2000" dirty="0"/>
          </a:p>
          <a:p>
            <a:r>
              <a:rPr lang="ru-RU" sz="2000" dirty="0" err="1" smtClean="0"/>
              <a:t>відновилися</a:t>
            </a:r>
            <a:r>
              <a:rPr lang="ru-RU" sz="2000" dirty="0" smtClean="0"/>
              <a:t> </a:t>
            </a:r>
            <a:r>
              <a:rPr lang="ru-RU" sz="2000" dirty="0" err="1"/>
              <a:t>демократичні</a:t>
            </a:r>
            <a:r>
              <a:rPr lang="ru-RU" sz="2000" dirty="0"/>
              <a:t> </a:t>
            </a:r>
            <a:r>
              <a:rPr lang="ru-RU" sz="2000" dirty="0" err="1"/>
              <a:t>норми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 КПРС (</a:t>
            </a:r>
            <a:r>
              <a:rPr lang="ru-RU" sz="2000" dirty="0" err="1"/>
              <a:t>регулярне</a:t>
            </a:r>
            <a:r>
              <a:rPr lang="ru-RU" sz="2000" dirty="0"/>
              <a:t> </a:t>
            </a:r>
            <a:r>
              <a:rPr lang="ru-RU" sz="2000" dirty="0" err="1"/>
              <a:t>скликання</a:t>
            </a:r>
            <a:r>
              <a:rPr lang="ru-RU" sz="2000" dirty="0"/>
              <a:t> </a:t>
            </a:r>
            <a:r>
              <a:rPr lang="ru-RU" sz="2000" dirty="0" err="1" smtClean="0"/>
              <a:t>з'їздів</a:t>
            </a:r>
            <a:r>
              <a:rPr lang="ru-RU" sz="2000" dirty="0" smtClean="0"/>
              <a:t>, </a:t>
            </a:r>
            <a:r>
              <a:rPr lang="ru-RU" sz="2000" dirty="0"/>
              <a:t>критика і самокритика в </a:t>
            </a:r>
            <a:r>
              <a:rPr lang="ru-RU" sz="2000" dirty="0" err="1"/>
              <a:t>партії</a:t>
            </a:r>
            <a:r>
              <a:rPr lang="ru-RU" sz="2000" dirty="0"/>
              <a:t> і т.п.);</a:t>
            </a:r>
          </a:p>
          <a:p>
            <a:endParaRPr lang="ru-RU" sz="2000" dirty="0"/>
          </a:p>
          <a:p>
            <a:r>
              <a:rPr lang="ru-RU" sz="2000" dirty="0" err="1" smtClean="0"/>
              <a:t>зросла</a:t>
            </a:r>
            <a:r>
              <a:rPr lang="ru-RU" sz="2000" dirty="0" smtClean="0"/>
              <a:t> </a:t>
            </a:r>
            <a:r>
              <a:rPr lang="ru-RU" sz="2000" dirty="0"/>
              <a:t>роль Рад </a:t>
            </a:r>
            <a:r>
              <a:rPr lang="ru-RU" sz="2000" dirty="0" smtClean="0"/>
              <a:t>– як у </a:t>
            </a:r>
            <a:r>
              <a:rPr lang="ru-RU" sz="2000" dirty="0" err="1"/>
              <a:t>центрі</a:t>
            </a:r>
            <a:r>
              <a:rPr lang="ru-RU" sz="2000" dirty="0"/>
              <a:t>, так і на </a:t>
            </a:r>
            <a:r>
              <a:rPr lang="ru-RU" sz="2000" dirty="0" err="1"/>
              <a:t>місцях</a:t>
            </a:r>
            <a:r>
              <a:rPr lang="ru-RU" sz="2000" dirty="0"/>
              <a:t>, але </a:t>
            </a:r>
            <a:r>
              <a:rPr lang="ru-RU" sz="2000" dirty="0" err="1"/>
              <a:t>зберігалося</a:t>
            </a:r>
            <a:r>
              <a:rPr lang="ru-RU" sz="2000" dirty="0"/>
              <a:t> верховенство </a:t>
            </a:r>
            <a:r>
              <a:rPr lang="ru-RU" sz="2000" dirty="0" err="1"/>
              <a:t>партійних</a:t>
            </a:r>
            <a:r>
              <a:rPr lang="ru-RU" sz="2000" dirty="0"/>
              <a:t> </a:t>
            </a:r>
            <a:r>
              <a:rPr lang="ru-RU" sz="2000" dirty="0" err="1"/>
              <a:t>органів</a:t>
            </a:r>
            <a:r>
              <a:rPr lang="ru-RU" sz="2000" dirty="0"/>
              <a:t> над </a:t>
            </a:r>
            <a:r>
              <a:rPr lang="ru-RU" sz="2000" dirty="0" err="1"/>
              <a:t>державними</a:t>
            </a:r>
            <a:r>
              <a:rPr lang="ru-RU" sz="2000" dirty="0"/>
              <a:t>;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6783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62247"/>
            <a:ext cx="6261981" cy="6148958"/>
          </a:xfrm>
        </p:spPr>
        <p:txBody>
          <a:bodyPr>
            <a:normAutofit/>
          </a:bodyPr>
          <a:lstStyle/>
          <a:p>
            <a:r>
              <a:rPr lang="ru-RU" sz="2000" dirty="0" err="1"/>
              <a:t>розпочалася</a:t>
            </a:r>
            <a:r>
              <a:rPr lang="ru-RU" sz="2000" dirty="0"/>
              <a:t> </a:t>
            </a:r>
            <a:r>
              <a:rPr lang="ru-RU" sz="2000" dirty="0" err="1"/>
              <a:t>реабілітація</a:t>
            </a:r>
            <a:r>
              <a:rPr lang="ru-RU" sz="2000" dirty="0"/>
              <a:t> жертв </a:t>
            </a:r>
            <a:r>
              <a:rPr lang="ru-RU" sz="2000" dirty="0" err="1"/>
              <a:t>масових</a:t>
            </a:r>
            <a:r>
              <a:rPr lang="ru-RU" sz="2000" dirty="0"/>
              <a:t> </a:t>
            </a:r>
            <a:r>
              <a:rPr lang="ru-RU" sz="2000" dirty="0" err="1" smtClean="0"/>
              <a:t>репресій</a:t>
            </a:r>
            <a:r>
              <a:rPr lang="ru-RU" sz="2000" dirty="0" smtClean="0"/>
              <a:t> (</a:t>
            </a:r>
            <a:r>
              <a:rPr lang="ru-RU" sz="2000" dirty="0" err="1" smtClean="0"/>
              <a:t>реабітували</a:t>
            </a:r>
            <a:r>
              <a:rPr lang="ru-RU" sz="2000" dirty="0"/>
              <a:t> </a:t>
            </a:r>
            <a:r>
              <a:rPr lang="ru-RU" sz="2000" dirty="0" err="1" smtClean="0"/>
              <a:t>майже</a:t>
            </a:r>
            <a:r>
              <a:rPr lang="ru-RU" sz="2000" dirty="0" smtClean="0"/>
              <a:t> </a:t>
            </a:r>
            <a:r>
              <a:rPr lang="ru-RU" sz="2000" dirty="0"/>
              <a:t>8 тис. </a:t>
            </a:r>
            <a:r>
              <a:rPr lang="ru-RU" sz="2000" dirty="0" err="1" smtClean="0"/>
              <a:t>Осіб</a:t>
            </a:r>
            <a:r>
              <a:rPr lang="ru-RU" sz="2000" dirty="0" smtClean="0"/>
              <a:t>) . </a:t>
            </a:r>
            <a:r>
              <a:rPr lang="ru-RU" sz="2000" dirty="0" err="1"/>
              <a:t>Проте</a:t>
            </a:r>
            <a:r>
              <a:rPr lang="ru-RU" sz="2000" dirty="0"/>
              <a:t> </a:t>
            </a:r>
            <a:r>
              <a:rPr lang="ru-RU" sz="2000" dirty="0" smtClean="0"/>
              <a:t>робота не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завершена: в 1962 </a:t>
            </a:r>
            <a:r>
              <a:rPr lang="ru-RU" sz="2000" dirty="0"/>
              <a:t>р. </a:t>
            </a:r>
            <a:r>
              <a:rPr lang="ru-RU" sz="2000" dirty="0" err="1"/>
              <a:t>комісії</a:t>
            </a:r>
            <a:r>
              <a:rPr lang="ru-RU" sz="2000" dirty="0"/>
              <a:t> по </a:t>
            </a:r>
            <a:r>
              <a:rPr lang="ru-RU" sz="2000" dirty="0" err="1"/>
              <a:t>реабілітації</a:t>
            </a:r>
            <a:r>
              <a:rPr lang="ru-RU" sz="2000" dirty="0"/>
              <a:t> </a:t>
            </a:r>
            <a:r>
              <a:rPr lang="ru-RU" sz="2000" dirty="0" err="1"/>
              <a:t>поступово</a:t>
            </a:r>
            <a:r>
              <a:rPr lang="ru-RU" sz="2000" dirty="0"/>
              <a:t> </a:t>
            </a:r>
            <a:r>
              <a:rPr lang="ru-RU" sz="2000" dirty="0" err="1"/>
              <a:t>припинили</a:t>
            </a:r>
            <a:r>
              <a:rPr lang="ru-RU" sz="2000" dirty="0"/>
              <a:t> свою </a:t>
            </a:r>
            <a:r>
              <a:rPr lang="ru-RU" sz="2000" dirty="0" err="1"/>
              <a:t>діяльність</a:t>
            </a:r>
            <a:r>
              <a:rPr lang="ru-RU" sz="2000" dirty="0"/>
              <a:t>. </a:t>
            </a:r>
            <a:r>
              <a:rPr lang="ru-RU" sz="2000" dirty="0" err="1"/>
              <a:t>Більше</a:t>
            </a:r>
            <a:r>
              <a:rPr lang="ru-RU" sz="2000" dirty="0"/>
              <a:t> того, </a:t>
            </a:r>
            <a:r>
              <a:rPr lang="ru-RU" sz="2000" dirty="0" err="1"/>
              <a:t>паралельно</a:t>
            </a:r>
            <a:r>
              <a:rPr lang="ru-RU" sz="2000" dirty="0"/>
              <a:t> з </a:t>
            </a:r>
            <a:r>
              <a:rPr lang="ru-RU" sz="2000" dirty="0" err="1"/>
              <a:t>реабілітацією</a:t>
            </a:r>
            <a:r>
              <a:rPr lang="ru-RU" sz="2000" dirty="0"/>
              <a:t> жертв </a:t>
            </a:r>
            <a:r>
              <a:rPr lang="ru-RU" sz="2000" dirty="0" err="1"/>
              <a:t>сталінських</a:t>
            </a:r>
            <a:r>
              <a:rPr lang="ru-RU" sz="2000" dirty="0"/>
              <a:t> </a:t>
            </a:r>
            <a:r>
              <a:rPr lang="ru-RU" sz="2000" dirty="0" err="1"/>
              <a:t>репресій</a:t>
            </a:r>
            <a:r>
              <a:rPr lang="ru-RU" sz="2000" dirty="0"/>
              <a:t> </a:t>
            </a:r>
            <a:r>
              <a:rPr lang="ru-RU" sz="2000" dirty="0" err="1"/>
              <a:t>відбувалися</a:t>
            </a:r>
            <a:r>
              <a:rPr lang="ru-RU" sz="2000" dirty="0"/>
              <a:t> </a:t>
            </a:r>
            <a:r>
              <a:rPr lang="ru-RU" sz="2000" dirty="0" err="1"/>
              <a:t>нові</a:t>
            </a:r>
            <a:r>
              <a:rPr lang="ru-RU" sz="2000" dirty="0"/>
              <a:t> </a:t>
            </a:r>
            <a:r>
              <a:rPr lang="ru-RU" sz="2000" dirty="0" err="1"/>
              <a:t>політичні</a:t>
            </a:r>
            <a:r>
              <a:rPr lang="ru-RU" sz="2000" dirty="0"/>
              <a:t> </a:t>
            </a:r>
            <a:r>
              <a:rPr lang="ru-RU" sz="2000" dirty="0" err="1"/>
              <a:t>репресії</a:t>
            </a:r>
            <a:r>
              <a:rPr lang="ru-RU" sz="2000" dirty="0"/>
              <a:t>, </a:t>
            </a:r>
            <a:r>
              <a:rPr lang="ru-RU" sz="2000" dirty="0" err="1"/>
              <a:t>вносилися</a:t>
            </a:r>
            <a:r>
              <a:rPr lang="ru-RU" sz="2000" dirty="0"/>
              <a:t> </a:t>
            </a:r>
            <a:r>
              <a:rPr lang="ru-RU" sz="2000" dirty="0" err="1"/>
              <a:t>зміни</a:t>
            </a:r>
            <a:r>
              <a:rPr lang="ru-RU" sz="2000" dirty="0"/>
              <a:t> до </a:t>
            </a:r>
            <a:r>
              <a:rPr lang="ru-RU" sz="2000" dirty="0" err="1"/>
              <a:t>законодавства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збільшували</a:t>
            </a:r>
            <a:r>
              <a:rPr lang="ru-RU" sz="2000" dirty="0"/>
              <a:t> </a:t>
            </a:r>
            <a:r>
              <a:rPr lang="ru-RU" sz="2000" dirty="0" err="1"/>
              <a:t>можливості</a:t>
            </a:r>
            <a:r>
              <a:rPr lang="ru-RU" sz="2000" dirty="0"/>
              <a:t> </a:t>
            </a:r>
            <a:r>
              <a:rPr lang="ru-RU" sz="2000" dirty="0" err="1"/>
              <a:t>влади</a:t>
            </a:r>
            <a:r>
              <a:rPr lang="ru-RU" sz="2000" dirty="0"/>
              <a:t> у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проведенні</a:t>
            </a:r>
            <a:r>
              <a:rPr lang="ru-RU" sz="2000" dirty="0"/>
              <a:t>. Так, 25 </a:t>
            </a:r>
            <a:r>
              <a:rPr lang="ru-RU" sz="2000" dirty="0" err="1"/>
              <a:t>грудня</a:t>
            </a:r>
            <a:r>
              <a:rPr lang="ru-RU" sz="2000" dirty="0"/>
              <a:t> І958 р. </a:t>
            </a:r>
            <a:r>
              <a:rPr lang="ru-RU" sz="2000" dirty="0" err="1"/>
              <a:t>Верховна</a:t>
            </a:r>
            <a:r>
              <a:rPr lang="ru-RU" sz="2000" dirty="0"/>
              <a:t> Рада СРСР </a:t>
            </a:r>
            <a:r>
              <a:rPr lang="ru-RU" sz="2000" dirty="0" err="1"/>
              <a:t>прийняла</a:t>
            </a:r>
            <a:r>
              <a:rPr lang="ru-RU" sz="2000" dirty="0"/>
              <a:t> закон  "Про </a:t>
            </a:r>
            <a:r>
              <a:rPr lang="ru-RU" sz="2000" dirty="0" err="1"/>
              <a:t>кримінальну</a:t>
            </a:r>
            <a:r>
              <a:rPr lang="ru-RU" sz="2000" dirty="0"/>
              <a:t> </a:t>
            </a:r>
            <a:r>
              <a:rPr lang="ru-RU" sz="2000" dirty="0" err="1"/>
              <a:t>відповідальність</a:t>
            </a:r>
            <a:r>
              <a:rPr lang="ru-RU" sz="2000" dirty="0"/>
              <a:t> за </a:t>
            </a:r>
            <a:r>
              <a:rPr lang="ru-RU" sz="2000" dirty="0" err="1"/>
              <a:t>державні</a:t>
            </a:r>
            <a:r>
              <a:rPr lang="ru-RU" sz="2000" dirty="0"/>
              <a:t> </a:t>
            </a:r>
            <a:r>
              <a:rPr lang="ru-RU" sz="2000" dirty="0" err="1"/>
              <a:t>злочини</a:t>
            </a:r>
            <a:r>
              <a:rPr lang="ru-RU" sz="2000" dirty="0"/>
              <a:t>". У </a:t>
            </a:r>
            <a:r>
              <a:rPr lang="ru-RU" sz="2000" dirty="0" err="1"/>
              <a:t>кримінальний</a:t>
            </a:r>
            <a:r>
              <a:rPr lang="ru-RU" sz="2000" dirty="0"/>
              <a:t> кодекс </a:t>
            </a:r>
            <a:r>
              <a:rPr lang="ru-RU" sz="2000" dirty="0" err="1"/>
              <a:t>було</a:t>
            </a:r>
            <a:r>
              <a:rPr lang="ru-RU" sz="2000" dirty="0"/>
              <a:t> введено </a:t>
            </a:r>
            <a:r>
              <a:rPr lang="ru-RU" sz="2000" dirty="0" err="1"/>
              <a:t>статтю</a:t>
            </a:r>
            <a:r>
              <a:rPr lang="ru-RU" sz="2000" dirty="0"/>
              <a:t> "</a:t>
            </a:r>
            <a:r>
              <a:rPr lang="ru-RU" sz="2000" dirty="0" err="1"/>
              <a:t>антирадянська</a:t>
            </a:r>
            <a:r>
              <a:rPr lang="ru-RU" sz="2000" dirty="0"/>
              <a:t> </a:t>
            </a:r>
            <a:r>
              <a:rPr lang="ru-RU" sz="2000" dirty="0" err="1"/>
              <a:t>агітація</a:t>
            </a:r>
            <a:r>
              <a:rPr lang="ru-RU" sz="2000" dirty="0"/>
              <a:t> та пропаганда". </a:t>
            </a:r>
            <a:r>
              <a:rPr lang="ru-RU" sz="2000" dirty="0" err="1"/>
              <a:t>Протягом</a:t>
            </a:r>
            <a:r>
              <a:rPr lang="ru-RU" sz="2000" dirty="0"/>
              <a:t> 1954-1959 </a:t>
            </a:r>
            <a:r>
              <a:rPr lang="ru-RU" sz="2000" dirty="0" err="1"/>
              <a:t>рр</a:t>
            </a:r>
            <a:r>
              <a:rPr lang="ru-RU" sz="2000" dirty="0"/>
              <a:t>. в </a:t>
            </a:r>
            <a:r>
              <a:rPr lang="ru-RU" sz="2000" dirty="0" err="1"/>
              <a:t>Україні</a:t>
            </a:r>
            <a:r>
              <a:rPr lang="ru-RU" sz="2000" dirty="0"/>
              <a:t> за </a:t>
            </a:r>
            <a:r>
              <a:rPr lang="ru-RU" sz="2000" dirty="0" err="1"/>
              <a:t>антирадянську</a:t>
            </a:r>
            <a:r>
              <a:rPr lang="ru-RU" sz="2000" dirty="0"/>
              <a:t> </a:t>
            </a:r>
            <a:r>
              <a:rPr lang="ru-RU" sz="2000" dirty="0" err="1"/>
              <a:t>діяльність</a:t>
            </a:r>
            <a:r>
              <a:rPr lang="ru-RU" sz="2000" dirty="0"/>
              <a:t> </a:t>
            </a:r>
            <a:r>
              <a:rPr lang="ru-RU" sz="2000" dirty="0" err="1"/>
              <a:t>репресували</a:t>
            </a:r>
            <a:r>
              <a:rPr lang="ru-RU" sz="2000" dirty="0"/>
              <a:t> 3,5 тис. </a:t>
            </a:r>
            <a:r>
              <a:rPr lang="ru-RU" sz="2000" dirty="0" err="1"/>
              <a:t>чоловік</a:t>
            </a:r>
            <a:r>
              <a:rPr lang="ru-RU" sz="2000" dirty="0"/>
              <a:t>;</a:t>
            </a:r>
          </a:p>
          <a:p>
            <a:endParaRPr lang="ru-RU" sz="2000" dirty="0"/>
          </a:p>
          <a:p>
            <a:r>
              <a:rPr lang="ru-RU" sz="2000" dirty="0" smtClean="0"/>
              <a:t>М. </a:t>
            </a:r>
            <a:r>
              <a:rPr lang="ru-RU" sz="2000" dirty="0" err="1" smtClean="0"/>
              <a:t>Хрущовим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засуджено</a:t>
            </a:r>
            <a:r>
              <a:rPr lang="ru-RU" sz="2000" dirty="0" smtClean="0"/>
              <a:t> </a:t>
            </a:r>
            <a:r>
              <a:rPr lang="ru-RU" sz="2000" dirty="0"/>
              <a:t>культ особи </a:t>
            </a:r>
            <a:r>
              <a:rPr lang="ru-RU" sz="2000" dirty="0" err="1"/>
              <a:t>Сталіна</a:t>
            </a:r>
            <a:r>
              <a:rPr lang="ru-RU" sz="2000" dirty="0"/>
              <a:t>. 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981" y="980728"/>
            <a:ext cx="3004679" cy="4911996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  <a:softEdge rad="990600"/>
          </a:effectLst>
        </p:spPr>
      </p:pic>
    </p:spTree>
    <p:extLst>
      <p:ext uri="{BB962C8B-B14F-4D97-AF65-F5344CB8AC3E}">
        <p14:creationId xmlns:p14="http://schemas.microsoft.com/office/powerpoint/2010/main" val="59818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10993" y="2188185"/>
            <a:ext cx="1336309" cy="1853135"/>
          </a:xfrm>
          <a:prstGeom prst="rect">
            <a:avLst/>
          </a:prstGeom>
          <a:ln>
            <a:noFill/>
          </a:ln>
          <a:effectLst>
            <a:glow rad="127000">
              <a:schemeClr val="accent3">
                <a:lumMod val="20000"/>
                <a:lumOff val="80000"/>
                <a:alpha val="31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535" y="260648"/>
            <a:ext cx="6781800" cy="720080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Культ особи Сталіна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10310" y="1484784"/>
            <a:ext cx="9254310" cy="4752528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Культ особи </a:t>
            </a:r>
            <a:r>
              <a:rPr lang="ru-RU" b="1" dirty="0" err="1"/>
              <a:t>Сталіна</a:t>
            </a:r>
            <a:r>
              <a:rPr lang="ru-RU" b="1" dirty="0"/>
              <a:t> </a:t>
            </a:r>
            <a:r>
              <a:rPr lang="ru-RU" dirty="0"/>
              <a:t>- </a:t>
            </a:r>
            <a:r>
              <a:rPr lang="ru-RU" dirty="0" err="1" smtClean="0"/>
              <a:t>возвеличення</a:t>
            </a:r>
            <a:r>
              <a:rPr lang="ru-RU" dirty="0" smtClean="0"/>
              <a:t> </a:t>
            </a:r>
            <a:r>
              <a:rPr lang="ru-RU" dirty="0" err="1"/>
              <a:t>особистості</a:t>
            </a:r>
            <a:r>
              <a:rPr lang="ru-RU" dirty="0"/>
              <a:t> І. В. </a:t>
            </a:r>
            <a:r>
              <a:rPr lang="ru-RU" dirty="0" err="1"/>
              <a:t>Сталіна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 </a:t>
            </a:r>
            <a:r>
              <a:rPr lang="ru-RU" dirty="0" err="1"/>
              <a:t>масової</a:t>
            </a:r>
            <a:r>
              <a:rPr lang="ru-RU" dirty="0"/>
              <a:t> </a:t>
            </a:r>
            <a:r>
              <a:rPr lang="ru-RU" dirty="0" err="1"/>
              <a:t>пропаганди</a:t>
            </a:r>
            <a:r>
              <a:rPr lang="ru-RU" dirty="0"/>
              <a:t>, в </a:t>
            </a:r>
            <a:r>
              <a:rPr lang="ru-RU" dirty="0" err="1"/>
              <a:t>творах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і </a:t>
            </a:r>
            <a:r>
              <a:rPr lang="ru-RU" dirty="0" err="1"/>
              <a:t>мистецтва</a:t>
            </a:r>
            <a:r>
              <a:rPr lang="ru-RU" dirty="0"/>
              <a:t>, </a:t>
            </a:r>
            <a:r>
              <a:rPr lang="ru-RU" dirty="0" err="1"/>
              <a:t>державних</a:t>
            </a:r>
            <a:r>
              <a:rPr lang="ru-RU" dirty="0"/>
              <a:t> документах, законах,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 smtClean="0"/>
              <a:t>напівбожественного</a:t>
            </a:r>
            <a:r>
              <a:rPr lang="ru-RU" dirty="0" smtClean="0"/>
              <a:t> ореолу.</a:t>
            </a:r>
            <a:endParaRPr lang="uk-UA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Вираз</a:t>
            </a:r>
            <a:r>
              <a:rPr lang="ru-RU" dirty="0" smtClean="0"/>
              <a:t> </a:t>
            </a:r>
            <a:r>
              <a:rPr lang="ru-RU" dirty="0"/>
              <a:t>«культ особи </a:t>
            </a:r>
            <a:r>
              <a:rPr lang="ru-RU" dirty="0" err="1"/>
              <a:t>Сталіна</a:t>
            </a:r>
            <a:r>
              <a:rPr lang="ru-RU" dirty="0"/>
              <a:t>» </a:t>
            </a:r>
            <a:r>
              <a:rPr lang="ru-RU" dirty="0" err="1"/>
              <a:t>отримало</a:t>
            </a:r>
            <a:r>
              <a:rPr lang="ru-RU" dirty="0"/>
              <a:t> </a:t>
            </a:r>
            <a:r>
              <a:rPr lang="ru-RU" dirty="0" err="1"/>
              <a:t>широке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появи</a:t>
            </a:r>
            <a:r>
              <a:rPr lang="ru-RU" dirty="0"/>
              <a:t> в 1956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 smtClean="0"/>
              <a:t>доповіді</a:t>
            </a:r>
            <a:r>
              <a:rPr lang="ru-RU" dirty="0" smtClean="0"/>
              <a:t> </a:t>
            </a:r>
            <a:r>
              <a:rPr lang="ru-RU" dirty="0"/>
              <a:t>М. С. </a:t>
            </a:r>
            <a:r>
              <a:rPr lang="ru-RU" dirty="0" err="1"/>
              <a:t>Хрущова</a:t>
            </a:r>
            <a:r>
              <a:rPr lang="ru-RU" dirty="0"/>
              <a:t> «Про культ </a:t>
            </a:r>
            <a:r>
              <a:rPr lang="ru-RU" dirty="0" err="1"/>
              <a:t>особистості</a:t>
            </a:r>
            <a:r>
              <a:rPr lang="ru-RU" dirty="0"/>
              <a:t>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r>
              <a:rPr lang="ru-RU" dirty="0" smtClean="0"/>
              <a:t>»,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прочитана на </a:t>
            </a:r>
            <a:r>
              <a:rPr lang="en-US" dirty="0" smtClean="0"/>
              <a:t>XX </a:t>
            </a:r>
            <a:r>
              <a:rPr lang="ru-RU" dirty="0" err="1" smtClean="0"/>
              <a:t>з'їзді</a:t>
            </a:r>
            <a:r>
              <a:rPr lang="ru-RU" dirty="0" smtClean="0"/>
              <a:t> КПРС.  Але культ особи </a:t>
            </a:r>
            <a:r>
              <a:rPr lang="ru-RU" dirty="0" err="1" smtClean="0"/>
              <a:t>Сталіна</a:t>
            </a:r>
            <a:r>
              <a:rPr lang="ru-RU" dirty="0" smtClean="0"/>
              <a:t> не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розвінчаний</a:t>
            </a:r>
            <a:r>
              <a:rPr lang="ru-RU" dirty="0" smtClean="0"/>
              <a:t> до </a:t>
            </a:r>
            <a:r>
              <a:rPr lang="ru-RU" dirty="0" err="1" smtClean="0"/>
              <a:t>кінця</a:t>
            </a:r>
            <a:r>
              <a:rPr lang="ru-RU" dirty="0" smtClean="0"/>
              <a:t>: </a:t>
            </a:r>
            <a:r>
              <a:rPr lang="ru-RU" dirty="0" err="1" smtClean="0"/>
              <a:t>доповідь</a:t>
            </a:r>
            <a:r>
              <a:rPr lang="ru-RU" dirty="0" smtClean="0"/>
              <a:t> </a:t>
            </a:r>
            <a:r>
              <a:rPr lang="ru-RU" dirty="0" err="1" smtClean="0"/>
              <a:t>Хрущова</a:t>
            </a:r>
            <a:r>
              <a:rPr lang="ru-RU" dirty="0" smtClean="0"/>
              <a:t> не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опублікована</a:t>
            </a:r>
            <a:r>
              <a:rPr lang="ru-RU" dirty="0" smtClean="0"/>
              <a:t>, не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розкриті</a:t>
            </a:r>
            <a:r>
              <a:rPr lang="ru-RU" dirty="0" smtClean="0"/>
              <a:t> причини культу особи і </a:t>
            </a:r>
            <a:r>
              <a:rPr lang="ru-RU" dirty="0" err="1" smtClean="0"/>
              <a:t>репресій</a:t>
            </a:r>
            <a:r>
              <a:rPr lang="ru-RU" dirty="0" smtClean="0"/>
              <a:t>,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фактів</a:t>
            </a:r>
            <a:r>
              <a:rPr lang="ru-RU" dirty="0" smtClean="0"/>
              <a:t> </a:t>
            </a:r>
            <a:r>
              <a:rPr lang="ru-RU" dirty="0" err="1" smtClean="0"/>
              <a:t>замовчувалося</a:t>
            </a:r>
            <a:r>
              <a:rPr lang="ru-RU" dirty="0" smtClean="0"/>
              <a:t>. </a:t>
            </a:r>
            <a:r>
              <a:rPr lang="ru-RU" dirty="0" err="1" smtClean="0"/>
              <a:t>Згодом</a:t>
            </a:r>
            <a:r>
              <a:rPr lang="ru-RU" dirty="0" smtClean="0"/>
              <a:t> </a:t>
            </a:r>
            <a:r>
              <a:rPr lang="ru-RU" dirty="0" err="1" smtClean="0"/>
              <a:t>склався</a:t>
            </a:r>
            <a:r>
              <a:rPr lang="ru-RU" dirty="0" smtClean="0"/>
              <a:t> культ особи самого </a:t>
            </a:r>
            <a:r>
              <a:rPr lang="ru-RU" dirty="0" err="1" smtClean="0"/>
              <a:t>Хрущова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312" y="5805264"/>
            <a:ext cx="1439820" cy="158417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745012"/>
            <a:ext cx="14700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75" y="5759475"/>
            <a:ext cx="14700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5725488"/>
            <a:ext cx="14700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11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964488" cy="3672408"/>
          </a:xfrm>
        </p:spPr>
        <p:txBody>
          <a:bodyPr>
            <a:normAutofit/>
          </a:bodyPr>
          <a:lstStyle/>
          <a:p>
            <a:r>
              <a:rPr lang="uk-UA" dirty="0"/>
              <a:t>Хрущов взявся активно впроваджувати в Радянському Союзі кукурудзу після свого знаменитого візиту до США в 1955 </a:t>
            </a:r>
            <a:r>
              <a:rPr lang="uk-UA" dirty="0" smtClean="0"/>
              <a:t>р. </a:t>
            </a:r>
            <a:r>
              <a:rPr lang="uk-UA" dirty="0"/>
              <a:t>На Хрущова справили сильне враження американські кукурудзяні поля. В</a:t>
            </a:r>
            <a:r>
              <a:rPr lang="uk-UA" dirty="0" smtClean="0"/>
              <a:t>ін </a:t>
            </a:r>
            <a:r>
              <a:rPr lang="uk-UA" dirty="0"/>
              <a:t>прийняв рішення </a:t>
            </a:r>
            <a:r>
              <a:rPr lang="uk-UA" dirty="0" smtClean="0"/>
              <a:t>засадити </a:t>
            </a:r>
            <a:r>
              <a:rPr lang="uk-UA" dirty="0"/>
              <a:t>кукурудзою </a:t>
            </a:r>
            <a:r>
              <a:rPr lang="uk-UA" dirty="0" smtClean="0"/>
              <a:t>СРСР. </a:t>
            </a:r>
          </a:p>
          <a:p>
            <a:endParaRPr lang="uk-UA" dirty="0" smtClean="0"/>
          </a:p>
          <a:p>
            <a:r>
              <a:rPr lang="uk-UA" dirty="0" smtClean="0"/>
              <a:t> Під впливом економічних зрушень, культура теж зазнала змін. Саме за часів Хрущова було створено жіноче </a:t>
            </a:r>
            <a:r>
              <a:rPr lang="uk-UA" dirty="0" err="1" smtClean="0"/>
              <a:t>ім</a:t>
            </a:r>
            <a:r>
              <a:rPr lang="en-US" dirty="0" smtClean="0"/>
              <a:t>’</a:t>
            </a:r>
            <a:r>
              <a:rPr lang="uk-UA" dirty="0" smtClean="0"/>
              <a:t>я </a:t>
            </a:r>
            <a:r>
              <a:rPr lang="uk-UA" dirty="0" err="1" smtClean="0"/>
              <a:t>Кукуцаполь</a:t>
            </a:r>
            <a:r>
              <a:rPr lang="uk-UA" dirty="0" smtClean="0"/>
              <a:t> (</a:t>
            </a:r>
            <a:r>
              <a:rPr lang="uk-UA" sz="2800" b="1" dirty="0" smtClean="0"/>
              <a:t>Куку</a:t>
            </a:r>
            <a:r>
              <a:rPr lang="uk-UA" dirty="0" smtClean="0"/>
              <a:t>рудза </a:t>
            </a:r>
            <a:r>
              <a:rPr lang="uk-UA" sz="2800" b="1" dirty="0" smtClean="0"/>
              <a:t>Ца</a:t>
            </a:r>
            <a:r>
              <a:rPr lang="uk-UA" dirty="0" smtClean="0"/>
              <a:t>риця </a:t>
            </a:r>
            <a:r>
              <a:rPr lang="uk-UA" sz="2800" b="1" dirty="0" smtClean="0"/>
              <a:t>Пол</a:t>
            </a:r>
            <a:r>
              <a:rPr lang="uk-UA" dirty="0" smtClean="0"/>
              <a:t>ів).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040" y="4150729"/>
            <a:ext cx="4525960" cy="29999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68" y="4149080"/>
            <a:ext cx="4644008" cy="363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3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-4864"/>
            <a:ext cx="8496944" cy="3251683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sz="2900" dirty="0" smtClean="0"/>
          </a:p>
          <a:p>
            <a:r>
              <a:rPr lang="ru-RU" sz="2900" dirty="0"/>
              <a:t>М. </a:t>
            </a:r>
            <a:r>
              <a:rPr lang="ru-RU" sz="2900" dirty="0" err="1"/>
              <a:t>Хрущов</a:t>
            </a:r>
            <a:r>
              <a:rPr lang="ru-RU" sz="2900" dirty="0"/>
              <a:t> </a:t>
            </a:r>
            <a:r>
              <a:rPr lang="ru-RU" sz="2900" dirty="0" err="1"/>
              <a:t>був</a:t>
            </a:r>
            <a:r>
              <a:rPr lang="ru-RU" sz="2900" dirty="0"/>
              <a:t> </a:t>
            </a:r>
            <a:r>
              <a:rPr lang="ru-RU" sz="2900" dirty="0" err="1"/>
              <a:t>переконаний</a:t>
            </a:r>
            <a:r>
              <a:rPr lang="ru-RU" sz="2900" dirty="0"/>
              <a:t>, </a:t>
            </a:r>
            <a:r>
              <a:rPr lang="ru-RU" sz="2900" dirty="0" err="1"/>
              <a:t>що</a:t>
            </a:r>
            <a:r>
              <a:rPr lang="ru-RU" sz="2900" dirty="0"/>
              <a:t> без </a:t>
            </a:r>
            <a:r>
              <a:rPr lang="ru-RU" sz="2900" dirty="0" err="1"/>
              <a:t>впровадження</a:t>
            </a:r>
            <a:r>
              <a:rPr lang="ru-RU" sz="2900" dirty="0"/>
              <a:t> в </a:t>
            </a:r>
            <a:r>
              <a:rPr lang="ru-RU" sz="2900" dirty="0" err="1"/>
              <a:t>усі</a:t>
            </a:r>
            <a:r>
              <a:rPr lang="ru-RU" sz="2900" dirty="0"/>
              <a:t> </a:t>
            </a:r>
            <a:r>
              <a:rPr lang="ru-RU" sz="2900" dirty="0" err="1"/>
              <a:t>сфери</a:t>
            </a:r>
            <a:r>
              <a:rPr lang="ru-RU" sz="2900" dirty="0"/>
              <a:t> </a:t>
            </a:r>
            <a:r>
              <a:rPr lang="ru-RU" sz="2900" dirty="0" err="1"/>
              <a:t>життя</a:t>
            </a:r>
            <a:r>
              <a:rPr lang="ru-RU" sz="2900" dirty="0"/>
              <a:t> </a:t>
            </a:r>
            <a:r>
              <a:rPr lang="ru-RU" sz="2900" dirty="0" err="1"/>
              <a:t>союзних</a:t>
            </a:r>
            <a:r>
              <a:rPr lang="ru-RU" sz="2900" dirty="0"/>
              <a:t> </a:t>
            </a:r>
            <a:r>
              <a:rPr lang="ru-RU" sz="2900" dirty="0" err="1"/>
              <a:t>республік</a:t>
            </a:r>
            <a:r>
              <a:rPr lang="ru-RU" sz="2900" dirty="0"/>
              <a:t> </a:t>
            </a:r>
            <a:r>
              <a:rPr lang="ru-RU" sz="2900" dirty="0" err="1"/>
              <a:t>російської</a:t>
            </a:r>
            <a:r>
              <a:rPr lang="ru-RU" sz="2900" dirty="0"/>
              <a:t> </a:t>
            </a:r>
            <a:r>
              <a:rPr lang="ru-RU" sz="2900" dirty="0" err="1"/>
              <a:t>мови</a:t>
            </a:r>
            <a:r>
              <a:rPr lang="ru-RU" sz="2900" dirty="0"/>
              <a:t> і </a:t>
            </a:r>
            <a:r>
              <a:rPr lang="ru-RU" sz="2900" dirty="0" err="1"/>
              <a:t>культури</a:t>
            </a:r>
            <a:r>
              <a:rPr lang="ru-RU" sz="2900" dirty="0"/>
              <a:t> </a:t>
            </a:r>
            <a:r>
              <a:rPr lang="ru-RU" sz="2900" dirty="0" err="1"/>
              <a:t>комунізм</a:t>
            </a:r>
            <a:r>
              <a:rPr lang="ru-RU" sz="2900" dirty="0"/>
              <a:t> </a:t>
            </a:r>
            <a:r>
              <a:rPr lang="ru-RU" sz="2900" dirty="0" err="1"/>
              <a:t>неможливий</a:t>
            </a:r>
            <a:r>
              <a:rPr lang="ru-RU" sz="2900" dirty="0"/>
              <a:t>. </a:t>
            </a:r>
            <a:r>
              <a:rPr lang="ru-RU" sz="2900" dirty="0" err="1"/>
              <a:t>Це</a:t>
            </a:r>
            <a:r>
              <a:rPr lang="ru-RU" sz="2900" dirty="0"/>
              <a:t> </a:t>
            </a:r>
            <a:r>
              <a:rPr lang="ru-RU" sz="2900" dirty="0" err="1"/>
              <a:t>його</a:t>
            </a:r>
            <a:r>
              <a:rPr lang="ru-RU" sz="2900" dirty="0"/>
              <a:t> </a:t>
            </a:r>
            <a:r>
              <a:rPr lang="ru-RU" sz="2900" dirty="0" err="1"/>
              <a:t>переконання</a:t>
            </a:r>
            <a:r>
              <a:rPr lang="ru-RU" sz="2900" dirty="0"/>
              <a:t> </a:t>
            </a:r>
            <a:r>
              <a:rPr lang="ru-RU" sz="2900" dirty="0" err="1"/>
              <a:t>підтримувало</a:t>
            </a:r>
            <a:r>
              <a:rPr lang="ru-RU" sz="2900" dirty="0"/>
              <a:t> </a:t>
            </a:r>
            <a:r>
              <a:rPr lang="ru-RU" sz="2900" dirty="0" err="1"/>
              <a:t>партійно-державне</a:t>
            </a:r>
            <a:r>
              <a:rPr lang="ru-RU" sz="2900" dirty="0"/>
              <a:t> </a:t>
            </a:r>
            <a:r>
              <a:rPr lang="ru-RU" sz="2900" dirty="0" err="1"/>
              <a:t>керівництво</a:t>
            </a:r>
            <a:r>
              <a:rPr lang="ru-RU" sz="2900" dirty="0"/>
              <a:t> </a:t>
            </a:r>
            <a:r>
              <a:rPr lang="ru-RU" sz="2900" dirty="0" err="1" smtClean="0"/>
              <a:t>України</a:t>
            </a:r>
            <a:r>
              <a:rPr lang="ru-RU" sz="2900" dirty="0" smtClean="0"/>
              <a:t>.</a:t>
            </a:r>
            <a:endParaRPr lang="ru-RU" sz="2900" dirty="0" smtClean="0"/>
          </a:p>
          <a:p>
            <a:r>
              <a:rPr lang="uk-UA" sz="2900" dirty="0" smtClean="0"/>
              <a:t>Проте в  період </a:t>
            </a:r>
            <a:r>
              <a:rPr lang="ru-RU" sz="2900" dirty="0" err="1" smtClean="0"/>
              <a:t>політичної</a:t>
            </a:r>
            <a:r>
              <a:rPr lang="ru-RU" sz="2900" dirty="0" smtClean="0"/>
              <a:t> «</a:t>
            </a:r>
            <a:r>
              <a:rPr lang="ru-RU" sz="2900" dirty="0" err="1" smtClean="0"/>
              <a:t>відлиги</a:t>
            </a:r>
            <a:r>
              <a:rPr lang="ru-RU" sz="2900" dirty="0" smtClean="0"/>
              <a:t>» </a:t>
            </a:r>
            <a:r>
              <a:rPr lang="ru-RU" sz="2900" dirty="0" err="1" smtClean="0"/>
              <a:t>усіляко</a:t>
            </a:r>
            <a:r>
              <a:rPr lang="ru-RU" sz="2900" dirty="0" smtClean="0"/>
              <a:t> </a:t>
            </a:r>
            <a:r>
              <a:rPr lang="ru-RU" sz="2900" dirty="0" err="1" smtClean="0"/>
              <a:t>спирияли</a:t>
            </a:r>
            <a:r>
              <a:rPr lang="ru-RU" sz="2900" dirty="0" smtClean="0"/>
              <a:t> </a:t>
            </a:r>
            <a:r>
              <a:rPr lang="ru-RU" sz="2900" dirty="0" err="1" smtClean="0"/>
              <a:t>поліпшенню</a:t>
            </a:r>
            <a:r>
              <a:rPr lang="ru-RU" sz="2900" dirty="0" smtClean="0"/>
              <a:t> </a:t>
            </a:r>
            <a:r>
              <a:rPr lang="ru-RU" sz="2900" dirty="0" err="1" smtClean="0"/>
              <a:t>мовної</a:t>
            </a:r>
            <a:r>
              <a:rPr lang="ru-RU" sz="2900" dirty="0" smtClean="0"/>
              <a:t> </a:t>
            </a:r>
            <a:r>
              <a:rPr lang="ru-RU" sz="2900" dirty="0" err="1" smtClean="0"/>
              <a:t>ситуації</a:t>
            </a:r>
            <a:r>
              <a:rPr lang="ru-RU" sz="2900" dirty="0" smtClean="0"/>
              <a:t> в </a:t>
            </a:r>
            <a:r>
              <a:rPr lang="ru-RU" sz="2900" dirty="0" err="1" smtClean="0"/>
              <a:t>Україні</a:t>
            </a:r>
            <a:r>
              <a:rPr lang="ru-RU" sz="2900" dirty="0" smtClean="0"/>
              <a:t>, </a:t>
            </a:r>
            <a:r>
              <a:rPr lang="ru-RU" sz="2900" dirty="0" err="1" smtClean="0"/>
              <a:t>зокрема</a:t>
            </a:r>
            <a:r>
              <a:rPr lang="ru-RU" sz="2900" dirty="0" smtClean="0"/>
              <a:t> </a:t>
            </a:r>
            <a:r>
              <a:rPr lang="ru-RU" sz="2900" dirty="0" err="1" smtClean="0"/>
              <a:t>був</a:t>
            </a:r>
            <a:r>
              <a:rPr lang="ru-RU" sz="2900" dirty="0" smtClean="0"/>
              <a:t> </a:t>
            </a:r>
            <a:r>
              <a:rPr lang="ru-RU" sz="2900" dirty="0" err="1" smtClean="0"/>
              <a:t>перевиданий</a:t>
            </a:r>
            <a:r>
              <a:rPr lang="ru-RU" sz="2900" dirty="0" smtClean="0"/>
              <a:t> «Словник </a:t>
            </a:r>
            <a:r>
              <a:rPr lang="ru-RU" sz="2900" dirty="0" err="1" smtClean="0"/>
              <a:t>української</a:t>
            </a:r>
            <a:r>
              <a:rPr lang="ru-RU" sz="2900" dirty="0" smtClean="0"/>
              <a:t> </a:t>
            </a:r>
            <a:r>
              <a:rPr lang="ru-RU" sz="2900" dirty="0" err="1" smtClean="0"/>
              <a:t>мови</a:t>
            </a:r>
            <a:r>
              <a:rPr lang="ru-RU" sz="2900" dirty="0" smtClean="0"/>
              <a:t>» Б. </a:t>
            </a:r>
            <a:r>
              <a:rPr lang="ru-RU" sz="2900" dirty="0" err="1" smtClean="0"/>
              <a:t>Грінченка</a:t>
            </a:r>
            <a:r>
              <a:rPr lang="ru-RU" sz="2900" dirty="0" smtClean="0"/>
              <a:t>, </a:t>
            </a:r>
            <a:r>
              <a:rPr lang="ru-RU" sz="2900" dirty="0" err="1" smtClean="0"/>
              <a:t>зроблені</a:t>
            </a:r>
            <a:r>
              <a:rPr lang="ru-RU" sz="2900" dirty="0" smtClean="0"/>
              <a:t> </a:t>
            </a:r>
            <a:r>
              <a:rPr lang="ru-RU" sz="2900" dirty="0" err="1" smtClean="0"/>
              <a:t>перші</a:t>
            </a:r>
            <a:r>
              <a:rPr lang="ru-RU" sz="2900" dirty="0" smtClean="0"/>
              <a:t> кроки в </a:t>
            </a:r>
            <a:r>
              <a:rPr lang="ru-RU" sz="2900" dirty="0" err="1" smtClean="0"/>
              <a:t>українізації</a:t>
            </a:r>
            <a:r>
              <a:rPr lang="ru-RU" sz="2900" dirty="0" smtClean="0"/>
              <a:t> </a:t>
            </a:r>
            <a:r>
              <a:rPr lang="ru-RU" sz="2900" dirty="0" err="1" smtClean="0"/>
              <a:t>вищої</a:t>
            </a:r>
            <a:r>
              <a:rPr lang="ru-RU" sz="2900" dirty="0" smtClean="0"/>
              <a:t> та </a:t>
            </a:r>
            <a:r>
              <a:rPr lang="ru-RU" sz="2900" dirty="0" err="1" smtClean="0"/>
              <a:t>середньо</a:t>
            </a:r>
            <a:r>
              <a:rPr lang="ru-RU" sz="2900" dirty="0" smtClean="0"/>
              <a:t> </a:t>
            </a:r>
            <a:r>
              <a:rPr lang="ru-RU" sz="2900" dirty="0" err="1" smtClean="0"/>
              <a:t>спеціальної</a:t>
            </a:r>
            <a:r>
              <a:rPr lang="ru-RU" sz="2900" dirty="0" smtClean="0"/>
              <a:t> </a:t>
            </a:r>
            <a:r>
              <a:rPr lang="ru-RU" sz="2900" dirty="0" err="1" smtClean="0"/>
              <a:t>освіти</a:t>
            </a:r>
            <a:r>
              <a:rPr lang="ru-RU" sz="2900" dirty="0" smtClean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816">
            <a:off x="6225145" y="3634525"/>
            <a:ext cx="2304430" cy="31524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46819"/>
            <a:ext cx="2481952" cy="361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3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6444208" cy="5328592"/>
          </a:xfrm>
        </p:spPr>
        <p:txBody>
          <a:bodyPr>
            <a:noAutofit/>
          </a:bodyPr>
          <a:lstStyle/>
          <a:p>
            <a:r>
              <a:rPr lang="ru-RU" sz="1600" dirty="0"/>
              <a:t>У </a:t>
            </a:r>
            <a:r>
              <a:rPr lang="ru-RU" sz="1600" dirty="0" err="1"/>
              <a:t>грудні</a:t>
            </a:r>
            <a:r>
              <a:rPr lang="ru-RU" sz="1600" dirty="0"/>
              <a:t> 1958 р. </a:t>
            </a:r>
            <a:r>
              <a:rPr lang="ru-RU" sz="1600" dirty="0" err="1"/>
              <a:t>після</a:t>
            </a:r>
            <a:r>
              <a:rPr lang="ru-RU" sz="1600" dirty="0"/>
              <a:t> широкого </a:t>
            </a:r>
            <a:r>
              <a:rPr lang="ru-RU" sz="1600" dirty="0" err="1"/>
              <a:t>обговорення</a:t>
            </a:r>
            <a:r>
              <a:rPr lang="ru-RU" sz="1600" dirty="0"/>
              <a:t> в </a:t>
            </a:r>
            <a:r>
              <a:rPr lang="ru-RU" sz="1600" dirty="0" err="1"/>
              <a:t>Радянському</a:t>
            </a:r>
            <a:r>
              <a:rPr lang="ru-RU" sz="1600" dirty="0"/>
              <a:t> </a:t>
            </a:r>
            <a:r>
              <a:rPr lang="ru-RU" sz="1600" dirty="0" err="1"/>
              <a:t>Союзі</a:t>
            </a:r>
            <a:r>
              <a:rPr lang="ru-RU" sz="1600" dirty="0"/>
              <a:t> </a:t>
            </a:r>
            <a:r>
              <a:rPr lang="ru-RU" sz="1600" dirty="0" err="1"/>
              <a:t>був</a:t>
            </a:r>
            <a:r>
              <a:rPr lang="ru-RU" sz="1600" dirty="0"/>
              <a:t> </a:t>
            </a:r>
            <a:r>
              <a:rPr lang="ru-RU" sz="1600" dirty="0" err="1"/>
              <a:t>прийнятий</a:t>
            </a:r>
            <a:r>
              <a:rPr lang="ru-RU" sz="1600" dirty="0"/>
              <a:t> закон «Про </a:t>
            </a:r>
            <a:r>
              <a:rPr lang="ru-RU" sz="1600" dirty="0" err="1"/>
              <a:t>зміцнення</a:t>
            </a:r>
            <a:r>
              <a:rPr lang="ru-RU" sz="1600" dirty="0"/>
              <a:t> </a:t>
            </a:r>
            <a:r>
              <a:rPr lang="ru-RU" sz="1600" dirty="0" err="1"/>
              <a:t>зв'язку</a:t>
            </a:r>
            <a:r>
              <a:rPr lang="ru-RU" sz="1600" dirty="0"/>
              <a:t> </a:t>
            </a:r>
            <a:r>
              <a:rPr lang="ru-RU" sz="1600" dirty="0" err="1"/>
              <a:t>школи</a:t>
            </a:r>
            <a:r>
              <a:rPr lang="ru-RU" sz="1600" dirty="0"/>
              <a:t> з </a:t>
            </a:r>
            <a:r>
              <a:rPr lang="ru-RU" sz="1600" dirty="0" err="1"/>
              <a:t>життям</a:t>
            </a:r>
            <a:r>
              <a:rPr lang="ru-RU" sz="1600" dirty="0"/>
              <a:t> і про </a:t>
            </a:r>
            <a:r>
              <a:rPr lang="ru-RU" sz="1600" dirty="0" err="1"/>
              <a:t>подальший</a:t>
            </a:r>
            <a:r>
              <a:rPr lang="ru-RU" sz="1600" dirty="0"/>
              <a:t> </a:t>
            </a:r>
            <a:r>
              <a:rPr lang="ru-RU" sz="1600" dirty="0" err="1"/>
              <a:t>розвиток</a:t>
            </a:r>
            <a:r>
              <a:rPr lang="ru-RU" sz="1600" dirty="0"/>
              <a:t> </a:t>
            </a:r>
            <a:r>
              <a:rPr lang="ru-RU" sz="1600" dirty="0" err="1"/>
              <a:t>системи</a:t>
            </a:r>
            <a:r>
              <a:rPr lang="ru-RU" sz="1600" dirty="0"/>
              <a:t> </a:t>
            </a:r>
            <a:r>
              <a:rPr lang="ru-RU" sz="1600" dirty="0" err="1"/>
              <a:t>народної</a:t>
            </a:r>
            <a:r>
              <a:rPr lang="ru-RU" sz="1600" dirty="0"/>
              <a:t> </a:t>
            </a:r>
            <a:r>
              <a:rPr lang="ru-RU" sz="1600" dirty="0" err="1"/>
              <a:t>освіти</a:t>
            </a:r>
            <a:r>
              <a:rPr lang="ru-RU" sz="1600" dirty="0"/>
              <a:t> в СРСР». У </a:t>
            </a:r>
            <a:r>
              <a:rPr lang="ru-RU" sz="1600" dirty="0" err="1"/>
              <a:t>квітні</a:t>
            </a:r>
            <a:r>
              <a:rPr lang="ru-RU" sz="1600" dirty="0"/>
              <a:t> 1959 р. </a:t>
            </a:r>
            <a:r>
              <a:rPr lang="ru-RU" sz="1600" dirty="0" err="1"/>
              <a:t>відповідний</a:t>
            </a:r>
            <a:r>
              <a:rPr lang="ru-RU" sz="1600" dirty="0"/>
              <a:t> закон </a:t>
            </a:r>
            <a:r>
              <a:rPr lang="ru-RU" sz="1600" dirty="0" err="1"/>
              <a:t>було</a:t>
            </a:r>
            <a:r>
              <a:rPr lang="ru-RU" sz="1600" dirty="0"/>
              <a:t> </a:t>
            </a:r>
            <a:r>
              <a:rPr lang="ru-RU" sz="1600" dirty="0" err="1"/>
              <a:t>прийнято</a:t>
            </a:r>
            <a:r>
              <a:rPr lang="ru-RU" sz="1600" dirty="0"/>
              <a:t> в </a:t>
            </a:r>
            <a:r>
              <a:rPr lang="ru-RU" sz="1600" dirty="0" err="1"/>
              <a:t>Україні</a:t>
            </a:r>
            <a:r>
              <a:rPr lang="ru-RU" sz="1600" dirty="0"/>
              <a:t>.</a:t>
            </a:r>
          </a:p>
          <a:p>
            <a:endParaRPr lang="ru-RU" sz="1600" dirty="0"/>
          </a:p>
          <a:p>
            <a:r>
              <a:rPr lang="ru-RU" sz="1600" dirty="0"/>
              <a:t>У </a:t>
            </a:r>
            <a:r>
              <a:rPr lang="ru-RU" sz="1600" dirty="0" err="1"/>
              <a:t>цих</a:t>
            </a:r>
            <a:r>
              <a:rPr lang="ru-RU" sz="1600" dirty="0"/>
              <a:t> документах </a:t>
            </a:r>
            <a:r>
              <a:rPr lang="ru-RU" sz="1600" dirty="0" err="1"/>
              <a:t>передбачалася</a:t>
            </a:r>
            <a:r>
              <a:rPr lang="ru-RU" sz="1600" dirty="0"/>
              <a:t> структурна </a:t>
            </a:r>
            <a:r>
              <a:rPr lang="ru-RU" sz="1600" dirty="0" err="1"/>
              <a:t>перебудова</a:t>
            </a:r>
            <a:r>
              <a:rPr lang="ru-RU" sz="1600" dirty="0"/>
              <a:t> </a:t>
            </a:r>
            <a:r>
              <a:rPr lang="ru-RU" sz="1600" dirty="0" err="1"/>
              <a:t>загальноосвітньої</a:t>
            </a:r>
            <a:r>
              <a:rPr lang="ru-RU" sz="1600" dirty="0"/>
              <a:t> </a:t>
            </a:r>
            <a:r>
              <a:rPr lang="ru-RU" sz="1600" dirty="0" err="1"/>
              <a:t>школи</a:t>
            </a:r>
            <a:r>
              <a:rPr lang="ru-RU" sz="1600" dirty="0"/>
              <a:t>, </a:t>
            </a:r>
            <a:r>
              <a:rPr lang="ru-RU" sz="1600" dirty="0" err="1"/>
              <a:t>введення</a:t>
            </a:r>
            <a:r>
              <a:rPr lang="ru-RU" sz="1600" dirty="0"/>
              <a:t> </a:t>
            </a:r>
            <a:r>
              <a:rPr lang="ru-RU" sz="1600" dirty="0" err="1"/>
              <a:t>восьмирічного</a:t>
            </a:r>
            <a:r>
              <a:rPr lang="ru-RU" sz="1600" dirty="0"/>
              <a:t> всеобучу, </a:t>
            </a:r>
            <a:r>
              <a:rPr lang="ru-RU" sz="1600" dirty="0" err="1"/>
              <a:t>перетворення</a:t>
            </a:r>
            <a:r>
              <a:rPr lang="ru-RU" sz="1600" dirty="0"/>
              <a:t> 10-річних </a:t>
            </a:r>
            <a:r>
              <a:rPr lang="ru-RU" sz="1600" dirty="0" err="1"/>
              <a:t>середніх</a:t>
            </a:r>
            <a:r>
              <a:rPr lang="ru-RU" sz="1600" dirty="0"/>
              <a:t> </a:t>
            </a:r>
            <a:r>
              <a:rPr lang="ru-RU" sz="1600" dirty="0" err="1"/>
              <a:t>шкіл</a:t>
            </a:r>
            <a:r>
              <a:rPr lang="ru-RU" sz="1600" dirty="0"/>
              <a:t> в 11-річні, </a:t>
            </a:r>
            <a:r>
              <a:rPr lang="ru-RU" sz="1600" dirty="0" err="1"/>
              <a:t>створення</a:t>
            </a:r>
            <a:r>
              <a:rPr lang="ru-RU" sz="1600" dirty="0"/>
              <a:t> </a:t>
            </a:r>
            <a:r>
              <a:rPr lang="ru-RU" sz="1600" dirty="0" err="1"/>
              <a:t>матеріальної</a:t>
            </a:r>
            <a:r>
              <a:rPr lang="ru-RU" sz="1600" dirty="0"/>
              <a:t> </a:t>
            </a:r>
            <a:r>
              <a:rPr lang="ru-RU" sz="1600" dirty="0" err="1"/>
              <a:t>бази</a:t>
            </a:r>
            <a:r>
              <a:rPr lang="ru-RU" sz="1600" dirty="0"/>
              <a:t> для </a:t>
            </a:r>
            <a:r>
              <a:rPr lang="ru-RU" sz="1600" dirty="0" err="1"/>
              <a:t>оволодіння</a:t>
            </a:r>
            <a:r>
              <a:rPr lang="ru-RU" sz="1600" dirty="0"/>
              <a:t> </a:t>
            </a:r>
            <a:r>
              <a:rPr lang="ru-RU" sz="1600" dirty="0" err="1"/>
              <a:t>учнями</a:t>
            </a:r>
            <a:r>
              <a:rPr lang="ru-RU" sz="1600" dirty="0"/>
              <a:t> </a:t>
            </a:r>
            <a:r>
              <a:rPr lang="ru-RU" sz="1600" dirty="0" err="1"/>
              <a:t>шкіл</a:t>
            </a:r>
            <a:r>
              <a:rPr lang="ru-RU" sz="1600" dirty="0"/>
              <a:t> </a:t>
            </a:r>
            <a:r>
              <a:rPr lang="ru-RU" sz="1600" dirty="0" err="1"/>
              <a:t>однією</a:t>
            </a:r>
            <a:r>
              <a:rPr lang="ru-RU" sz="1600" dirty="0"/>
              <a:t> з </a:t>
            </a:r>
            <a:r>
              <a:rPr lang="ru-RU" sz="1600" dirty="0" err="1"/>
              <a:t>масових</a:t>
            </a:r>
            <a:r>
              <a:rPr lang="ru-RU" sz="1600" dirty="0"/>
              <a:t> </a:t>
            </a:r>
            <a:r>
              <a:rPr lang="ru-RU" sz="1600" dirty="0" err="1"/>
              <a:t>професій</a:t>
            </a:r>
            <a:r>
              <a:rPr lang="ru-RU" sz="1600" dirty="0"/>
              <a:t>, </a:t>
            </a:r>
            <a:r>
              <a:rPr lang="ru-RU" sz="1600" dirty="0" err="1"/>
              <a:t>зміна</a:t>
            </a:r>
            <a:r>
              <a:rPr lang="ru-RU" sz="1600" dirty="0"/>
              <a:t> </a:t>
            </a:r>
            <a:r>
              <a:rPr lang="ru-RU" sz="1600" dirty="0" err="1"/>
              <a:t>мовного</a:t>
            </a:r>
            <a:r>
              <a:rPr lang="ru-RU" sz="1600" dirty="0"/>
              <a:t> режиму </a:t>
            </a:r>
            <a:r>
              <a:rPr lang="ru-RU" sz="1600" dirty="0" err="1"/>
              <a:t>школи</a:t>
            </a:r>
            <a:r>
              <a:rPr lang="ru-RU" sz="1600" dirty="0"/>
              <a:t>.</a:t>
            </a:r>
          </a:p>
          <a:p>
            <a:endParaRPr lang="ru-RU" sz="1600" dirty="0"/>
          </a:p>
          <a:p>
            <a:r>
              <a:rPr lang="ru-RU" sz="1600" dirty="0" err="1"/>
              <a:t>Введення</a:t>
            </a:r>
            <a:r>
              <a:rPr lang="ru-RU" sz="1600" dirty="0"/>
              <a:t> </a:t>
            </a:r>
            <a:r>
              <a:rPr lang="ru-RU" sz="1600" dirty="0" err="1"/>
              <a:t>загальної</a:t>
            </a:r>
            <a:r>
              <a:rPr lang="ru-RU" sz="1600" dirty="0"/>
              <a:t> </a:t>
            </a:r>
            <a:r>
              <a:rPr lang="ru-RU" sz="1600" dirty="0" err="1"/>
              <a:t>восьмирічної</a:t>
            </a:r>
            <a:r>
              <a:rPr lang="ru-RU" sz="1600" dirty="0"/>
              <a:t> </a:t>
            </a:r>
            <a:r>
              <a:rPr lang="ru-RU" sz="1600" dirty="0" err="1"/>
              <a:t>освіти</a:t>
            </a:r>
            <a:r>
              <a:rPr lang="ru-RU" sz="1600" dirty="0"/>
              <a:t> </a:t>
            </a:r>
            <a:r>
              <a:rPr lang="ru-RU" sz="1600" dirty="0" err="1"/>
              <a:t>було</a:t>
            </a:r>
            <a:r>
              <a:rPr lang="ru-RU" sz="1600" dirty="0"/>
              <a:t> </a:t>
            </a:r>
            <a:r>
              <a:rPr lang="ru-RU" sz="1600" dirty="0" err="1"/>
              <a:t>назрілою</a:t>
            </a:r>
            <a:r>
              <a:rPr lang="ru-RU" sz="1600" dirty="0"/>
              <a:t> проблемою. </a:t>
            </a:r>
            <a:r>
              <a:rPr lang="ru-RU" sz="1600" dirty="0" err="1"/>
              <a:t>Кваліфікованих</a:t>
            </a:r>
            <a:r>
              <a:rPr lang="ru-RU" sz="1600" dirty="0"/>
              <a:t> </a:t>
            </a:r>
            <a:r>
              <a:rPr lang="ru-RU" sz="1600" dirty="0" err="1"/>
              <a:t>учителів</a:t>
            </a:r>
            <a:r>
              <a:rPr lang="ru-RU" sz="1600" dirty="0"/>
              <a:t> у школах не </a:t>
            </a:r>
            <a:r>
              <a:rPr lang="ru-RU" sz="1600" dirty="0" err="1"/>
              <a:t>вистачало</a:t>
            </a:r>
            <a:r>
              <a:rPr lang="ru-RU" sz="1600" dirty="0"/>
              <a:t>. Для </a:t>
            </a:r>
            <a:r>
              <a:rPr lang="ru-RU" sz="1600" dirty="0" err="1"/>
              <a:t>цього</a:t>
            </a:r>
            <a:r>
              <a:rPr lang="ru-RU" sz="1600" dirty="0"/>
              <a:t> </a:t>
            </a:r>
            <a:r>
              <a:rPr lang="ru-RU" sz="1600" dirty="0" err="1"/>
              <a:t>було</a:t>
            </a:r>
            <a:r>
              <a:rPr lang="ru-RU" sz="1600" dirty="0"/>
              <a:t> </a:t>
            </a:r>
            <a:r>
              <a:rPr lang="ru-RU" sz="1600" dirty="0" err="1"/>
              <a:t>розширено</a:t>
            </a:r>
            <a:r>
              <a:rPr lang="ru-RU" sz="1600" dirty="0"/>
              <a:t> мережу </a:t>
            </a:r>
            <a:r>
              <a:rPr lang="ru-RU" sz="1600" dirty="0" err="1"/>
              <a:t>заочної</a:t>
            </a:r>
            <a:r>
              <a:rPr lang="ru-RU" sz="1600" dirty="0"/>
              <a:t> </a:t>
            </a:r>
            <a:r>
              <a:rPr lang="ru-RU" sz="1600" dirty="0" err="1"/>
              <a:t>освіти</a:t>
            </a:r>
            <a:r>
              <a:rPr lang="ru-RU" sz="1600" dirty="0"/>
              <a:t> і </a:t>
            </a:r>
            <a:r>
              <a:rPr lang="ru-RU" sz="1600" dirty="0" err="1"/>
              <a:t>створені</a:t>
            </a:r>
            <a:r>
              <a:rPr lang="ru-RU" sz="1600" dirty="0"/>
              <a:t> </a:t>
            </a:r>
            <a:r>
              <a:rPr lang="ru-RU" sz="1600" dirty="0" err="1"/>
              <a:t>умови</a:t>
            </a:r>
            <a:r>
              <a:rPr lang="ru-RU" sz="1600" dirty="0"/>
              <a:t> для </a:t>
            </a:r>
            <a:r>
              <a:rPr lang="ru-RU" sz="1600" dirty="0" err="1"/>
              <a:t>підготовки</a:t>
            </a:r>
            <a:r>
              <a:rPr lang="ru-RU" sz="1600" dirty="0"/>
              <a:t> </a:t>
            </a:r>
            <a:r>
              <a:rPr lang="ru-RU" sz="1600" dirty="0" err="1"/>
              <a:t>педагогічних</a:t>
            </a:r>
            <a:r>
              <a:rPr lang="ru-RU" sz="1600" dirty="0"/>
              <a:t> </a:t>
            </a:r>
            <a:r>
              <a:rPr lang="ru-RU" sz="1600" dirty="0" err="1"/>
              <a:t>кадрів</a:t>
            </a:r>
            <a:r>
              <a:rPr lang="ru-RU" sz="1600" dirty="0"/>
              <a:t> на </a:t>
            </a:r>
            <a:r>
              <a:rPr lang="ru-RU" sz="1600" dirty="0" err="1"/>
              <a:t>відповідних</a:t>
            </a:r>
            <a:r>
              <a:rPr lang="ru-RU" sz="1600" dirty="0"/>
              <a:t> факультетах </a:t>
            </a:r>
            <a:r>
              <a:rPr lang="ru-RU" sz="1600" dirty="0" err="1"/>
              <a:t>університетів</a:t>
            </a:r>
            <a:r>
              <a:rPr lang="ru-RU" sz="1600" dirty="0"/>
              <a:t>. </a:t>
            </a:r>
            <a:r>
              <a:rPr lang="ru-RU" sz="1600" dirty="0" err="1"/>
              <a:t>Стратегічним</a:t>
            </a:r>
            <a:r>
              <a:rPr lang="ru-RU" sz="1600" dirty="0"/>
              <a:t> </a:t>
            </a:r>
            <a:r>
              <a:rPr lang="ru-RU" sz="1600" dirty="0" err="1"/>
              <a:t>напрямом</a:t>
            </a:r>
            <a:r>
              <a:rPr lang="ru-RU" sz="1600" dirty="0"/>
              <a:t> у </a:t>
            </a:r>
            <a:r>
              <a:rPr lang="ru-RU" sz="1600" dirty="0" err="1"/>
              <a:t>роботі</a:t>
            </a:r>
            <a:r>
              <a:rPr lang="ru-RU" sz="1600" dirty="0"/>
              <a:t> </a:t>
            </a:r>
            <a:r>
              <a:rPr lang="ru-RU" sz="1600" dirty="0" err="1"/>
              <a:t>школи</a:t>
            </a:r>
            <a:r>
              <a:rPr lang="ru-RU" sz="1600" dirty="0"/>
              <a:t> закон </a:t>
            </a:r>
            <a:r>
              <a:rPr lang="ru-RU" sz="1600" dirty="0" err="1"/>
              <a:t>визначав</a:t>
            </a:r>
            <a:r>
              <a:rPr lang="ru-RU" sz="1600" dirty="0"/>
              <a:t> </a:t>
            </a:r>
            <a:r>
              <a:rPr lang="ru-RU" sz="1600" dirty="0" err="1"/>
              <a:t>політехнізацію</a:t>
            </a:r>
            <a:r>
              <a:rPr lang="ru-RU" sz="1600" dirty="0"/>
              <a:t>, </a:t>
            </a:r>
            <a:r>
              <a:rPr lang="ru-RU" sz="1600" dirty="0" err="1"/>
              <a:t>зміцнення</a:t>
            </a:r>
            <a:r>
              <a:rPr lang="ru-RU" sz="1600" dirty="0"/>
              <a:t> </a:t>
            </a:r>
            <a:r>
              <a:rPr lang="ru-RU" sz="1600" dirty="0" err="1"/>
              <a:t>зв'язку</a:t>
            </a:r>
            <a:r>
              <a:rPr lang="ru-RU" sz="1600" dirty="0"/>
              <a:t> </a:t>
            </a:r>
            <a:r>
              <a:rPr lang="ru-RU" sz="1600" dirty="0" err="1"/>
              <a:t>школи</a:t>
            </a:r>
            <a:r>
              <a:rPr lang="ru-RU" sz="1600" dirty="0"/>
              <a:t> з </a:t>
            </a:r>
            <a:r>
              <a:rPr lang="ru-RU" sz="1600" dirty="0" err="1"/>
              <a:t>виробництвом</a:t>
            </a:r>
            <a:r>
              <a:rPr lang="ru-RU" sz="1600" dirty="0"/>
              <a:t>. З </a:t>
            </a:r>
            <a:r>
              <a:rPr lang="ru-RU" sz="1600" dirty="0" err="1"/>
              <a:t>цією</a:t>
            </a:r>
            <a:r>
              <a:rPr lang="ru-RU" sz="1600" dirty="0"/>
              <a:t> метою в школах </a:t>
            </a:r>
            <a:r>
              <a:rPr lang="ru-RU" sz="1600" dirty="0" err="1"/>
              <a:t>вводилося</a:t>
            </a:r>
            <a:r>
              <a:rPr lang="ru-RU" sz="1600" dirty="0"/>
              <a:t> </a:t>
            </a:r>
            <a:r>
              <a:rPr lang="ru-RU" sz="1600" dirty="0" err="1"/>
              <a:t>виробниче</a:t>
            </a:r>
            <a:r>
              <a:rPr lang="ru-RU" sz="1600" dirty="0"/>
              <a:t> </a:t>
            </a:r>
            <a:r>
              <a:rPr lang="ru-RU" sz="1600" dirty="0" err="1"/>
              <a:t>навчання</a:t>
            </a:r>
            <a:r>
              <a:rPr lang="ru-RU" sz="1600" dirty="0"/>
              <a:t>, </a:t>
            </a:r>
            <a:r>
              <a:rPr lang="ru-RU" sz="1600" dirty="0" err="1"/>
              <a:t>частина</a:t>
            </a:r>
            <a:r>
              <a:rPr lang="ru-RU" sz="1600" dirty="0"/>
              <a:t> занять </a:t>
            </a:r>
            <a:r>
              <a:rPr lang="ru-RU" sz="1600" dirty="0" err="1"/>
              <a:t>проводилася</a:t>
            </a:r>
            <a:r>
              <a:rPr lang="ru-RU" sz="1600" dirty="0"/>
              <a:t> на </a:t>
            </a:r>
            <a:r>
              <a:rPr lang="ru-RU" sz="1600" dirty="0" err="1"/>
              <a:t>підприємствах</a:t>
            </a:r>
            <a:r>
              <a:rPr lang="ru-RU" sz="1600" dirty="0"/>
              <a:t>, у </a:t>
            </a:r>
            <a:r>
              <a:rPr lang="ru-RU" sz="1600" dirty="0" err="1"/>
              <a:t>колгоспах</a:t>
            </a:r>
            <a:r>
              <a:rPr lang="ru-RU" sz="1600" dirty="0"/>
              <a:t> і </a:t>
            </a:r>
            <a:r>
              <a:rPr lang="ru-RU" sz="1600" dirty="0" err="1"/>
              <a:t>радгоспах</a:t>
            </a:r>
            <a:r>
              <a:rPr lang="ru-RU" sz="1600" dirty="0"/>
              <a:t>.</a:t>
            </a:r>
          </a:p>
          <a:p>
            <a:endParaRPr lang="ru-RU" sz="1600" dirty="0"/>
          </a:p>
          <a:p>
            <a:r>
              <a:rPr lang="ru-RU" sz="1600" dirty="0" err="1"/>
              <a:t>Однак</a:t>
            </a:r>
            <a:r>
              <a:rPr lang="ru-RU" sz="1600" dirty="0"/>
              <a:t> </a:t>
            </a:r>
            <a:r>
              <a:rPr lang="ru-RU" sz="1600" dirty="0" err="1"/>
              <a:t>хронічна</a:t>
            </a:r>
            <a:r>
              <a:rPr lang="ru-RU" sz="1600" dirty="0"/>
              <a:t> </a:t>
            </a:r>
            <a:r>
              <a:rPr lang="ru-RU" sz="1600" dirty="0" err="1"/>
              <a:t>нестача</a:t>
            </a:r>
            <a:r>
              <a:rPr lang="ru-RU" sz="1600" dirty="0"/>
              <a:t> </a:t>
            </a:r>
            <a:r>
              <a:rPr lang="ru-RU" sz="1600" dirty="0" err="1"/>
              <a:t>коштів</a:t>
            </a:r>
            <a:r>
              <a:rPr lang="ru-RU" sz="1600" dirty="0"/>
              <a:t>, </a:t>
            </a:r>
            <a:r>
              <a:rPr lang="ru-RU" sz="1600" dirty="0" err="1"/>
              <a:t>матеріально-технічних</a:t>
            </a:r>
            <a:r>
              <a:rPr lang="ru-RU" sz="1600" dirty="0"/>
              <a:t> </a:t>
            </a:r>
            <a:r>
              <a:rPr lang="ru-RU" sz="1600" dirty="0" err="1"/>
              <a:t>засобів</a:t>
            </a:r>
            <a:r>
              <a:rPr lang="ru-RU" sz="1600" dirty="0"/>
              <a:t> не дозволили </a:t>
            </a:r>
            <a:r>
              <a:rPr lang="ru-RU" sz="1600" dirty="0" err="1"/>
              <a:t>реалізувати</a:t>
            </a:r>
            <a:r>
              <a:rPr lang="ru-RU" sz="1600" dirty="0"/>
              <a:t> </a:t>
            </a:r>
            <a:r>
              <a:rPr lang="ru-RU" sz="1600" dirty="0" err="1"/>
              <a:t>ці</a:t>
            </a:r>
            <a:r>
              <a:rPr lang="ru-RU" sz="1600" dirty="0"/>
              <a:t> </a:t>
            </a:r>
            <a:r>
              <a:rPr lang="ru-RU" sz="1600" dirty="0" err="1"/>
              <a:t>положення</a:t>
            </a:r>
            <a:r>
              <a:rPr lang="ru-RU" sz="1600" dirty="0"/>
              <a:t> закону.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975" y="0"/>
            <a:ext cx="2585025" cy="2631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975" y="2430568"/>
            <a:ext cx="2849427" cy="20162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975" y="4384698"/>
            <a:ext cx="2667620" cy="288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0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764704"/>
            <a:ext cx="5472608" cy="547260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Першими </a:t>
            </a:r>
            <a:r>
              <a:rPr lang="ru-RU" dirty="0"/>
              <a:t>на </a:t>
            </a:r>
            <a:r>
              <a:rPr lang="ru-RU" dirty="0" err="1"/>
              <a:t>нову</a:t>
            </a:r>
            <a:r>
              <a:rPr lang="ru-RU" dirty="0"/>
              <a:t> </a:t>
            </a:r>
            <a:r>
              <a:rPr lang="ru-RU" dirty="0" err="1"/>
              <a:t>ситуацію</a:t>
            </a:r>
            <a:r>
              <a:rPr lang="ru-RU" dirty="0"/>
              <a:t> </a:t>
            </a:r>
            <a:r>
              <a:rPr lang="ru-RU" dirty="0" err="1"/>
              <a:t>зреагували</a:t>
            </a:r>
            <a:r>
              <a:rPr lang="ru-RU" dirty="0"/>
              <a:t> </a:t>
            </a:r>
            <a:r>
              <a:rPr lang="ru-RU" dirty="0" err="1"/>
              <a:t>письменники</a:t>
            </a:r>
            <a:r>
              <a:rPr lang="ru-RU" dirty="0"/>
              <a:t>. </a:t>
            </a:r>
            <a:r>
              <a:rPr lang="ru-RU" dirty="0"/>
              <a:t>"</a:t>
            </a:r>
            <a:r>
              <a:rPr lang="ru-RU" dirty="0" err="1"/>
              <a:t>Відлига</a:t>
            </a:r>
            <a:r>
              <a:rPr lang="ru-RU" dirty="0"/>
              <a:t>", </a:t>
            </a:r>
            <a:r>
              <a:rPr lang="ru-RU" dirty="0" err="1"/>
              <a:t>десталінізація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XX </a:t>
            </a:r>
            <a:r>
              <a:rPr lang="ru-RU" dirty="0" err="1"/>
              <a:t>з'їзду</a:t>
            </a:r>
            <a:r>
              <a:rPr lang="ru-RU" dirty="0"/>
              <a:t> КПРС ство­рили </a:t>
            </a:r>
            <a:r>
              <a:rPr lang="ru-RU" dirty="0" err="1"/>
              <a:t>сприятливі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для </a:t>
            </a:r>
            <a:r>
              <a:rPr lang="ru-RU" dirty="0" err="1"/>
              <a:t>літературно-художньої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, </a:t>
            </a:r>
            <a:r>
              <a:rPr lang="ru-RU" dirty="0" err="1"/>
              <a:t>демократизуючи</a:t>
            </a:r>
            <a:r>
              <a:rPr lang="ru-RU" dirty="0"/>
              <a:t> і </a:t>
            </a:r>
            <a:r>
              <a:rPr lang="ru-RU" dirty="0" err="1"/>
              <a:t>гуманізуючи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. </a:t>
            </a:r>
            <a:r>
              <a:rPr lang="ru-RU" dirty="0" smtClean="0"/>
              <a:t>За </a:t>
            </a:r>
            <a:r>
              <a:rPr lang="ru-RU" dirty="0" err="1" smtClean="0"/>
              <a:t>часів</a:t>
            </a:r>
            <a:r>
              <a:rPr lang="ru-RU" dirty="0" smtClean="0"/>
              <a:t> </a:t>
            </a:r>
            <a:r>
              <a:rPr lang="ru-RU" dirty="0" err="1" smtClean="0"/>
              <a:t>відлиги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написано </a:t>
            </a:r>
            <a:r>
              <a:rPr lang="ru-RU" dirty="0" err="1" smtClean="0"/>
              <a:t>автобіографічну</a:t>
            </a:r>
            <a:r>
              <a:rPr lang="ru-RU" dirty="0" smtClean="0"/>
              <a:t> </a:t>
            </a:r>
            <a:r>
              <a:rPr lang="ru-RU" dirty="0" err="1" smtClean="0"/>
              <a:t>повість</a:t>
            </a:r>
            <a:r>
              <a:rPr lang="ru-RU" dirty="0" smtClean="0"/>
              <a:t> </a:t>
            </a:r>
            <a:r>
              <a:rPr lang="ru-RU" dirty="0" err="1" smtClean="0"/>
              <a:t>О.Довженка</a:t>
            </a:r>
            <a:r>
              <a:rPr lang="ru-RU" dirty="0" smtClean="0"/>
              <a:t> „За ширмою”, </a:t>
            </a:r>
            <a:r>
              <a:rPr lang="ru-RU" dirty="0" err="1" smtClean="0"/>
              <a:t>поеми</a:t>
            </a:r>
            <a:r>
              <a:rPr lang="ru-RU" dirty="0" smtClean="0"/>
              <a:t> „</a:t>
            </a:r>
            <a:r>
              <a:rPr lang="ru-RU" dirty="0" err="1" smtClean="0"/>
              <a:t>Розстріляне</a:t>
            </a:r>
            <a:r>
              <a:rPr lang="ru-RU" dirty="0" smtClean="0"/>
              <a:t> </a:t>
            </a:r>
            <a:r>
              <a:rPr lang="ru-RU" dirty="0" err="1" smtClean="0"/>
              <a:t>безсмертя</a:t>
            </a:r>
            <a:r>
              <a:rPr lang="ru-RU" dirty="0" smtClean="0"/>
              <a:t>”, „Мазепа” та </a:t>
            </a:r>
            <a:r>
              <a:rPr lang="ru-RU" dirty="0" err="1" smtClean="0"/>
              <a:t>повість</a:t>
            </a:r>
            <a:r>
              <a:rPr lang="ru-RU" dirty="0" smtClean="0"/>
              <a:t> „</a:t>
            </a:r>
            <a:r>
              <a:rPr lang="ru-RU" dirty="0" err="1" smtClean="0"/>
              <a:t>Третя</a:t>
            </a:r>
            <a:r>
              <a:rPr lang="ru-RU" dirty="0" smtClean="0"/>
              <a:t> рота” </a:t>
            </a:r>
            <a:r>
              <a:rPr lang="ru-RU" dirty="0" err="1" smtClean="0"/>
              <a:t>В.Сосюри</a:t>
            </a:r>
            <a:r>
              <a:rPr lang="ru-RU" dirty="0" smtClean="0"/>
              <a:t>, </a:t>
            </a:r>
            <a:r>
              <a:rPr lang="ru-RU" dirty="0" err="1" smtClean="0"/>
              <a:t>Л.Первомайського</a:t>
            </a:r>
            <a:r>
              <a:rPr lang="ru-RU" dirty="0" smtClean="0"/>
              <a:t> „Дикий мед”, роман </a:t>
            </a:r>
            <a:r>
              <a:rPr lang="ru-RU" dirty="0" err="1" smtClean="0"/>
              <a:t>Гр.Тютюнника</a:t>
            </a:r>
            <a:r>
              <a:rPr lang="ru-RU" dirty="0" smtClean="0"/>
              <a:t> „Вир” та </a:t>
            </a:r>
            <a:r>
              <a:rPr lang="ru-RU" dirty="0" err="1" smtClean="0"/>
              <a:t>ін</a:t>
            </a:r>
            <a:r>
              <a:rPr lang="ru-RU" dirty="0" smtClean="0"/>
              <a:t>.  </a:t>
            </a:r>
          </a:p>
          <a:p>
            <a:endParaRPr lang="uk-UA" dirty="0" smtClean="0"/>
          </a:p>
          <a:p>
            <a:endParaRPr lang="ru-RU" dirty="0" smtClean="0"/>
          </a:p>
          <a:p>
            <a:r>
              <a:rPr lang="ru-RU" dirty="0" err="1" smtClean="0"/>
              <a:t>Стрімко</a:t>
            </a:r>
            <a:r>
              <a:rPr lang="ru-RU" dirty="0" smtClean="0"/>
              <a:t> </a:t>
            </a:r>
            <a:r>
              <a:rPr lang="ru-RU" dirty="0" err="1"/>
              <a:t>ввійшла</a:t>
            </a:r>
            <a:r>
              <a:rPr lang="ru-RU" dirty="0"/>
              <a:t> в </a:t>
            </a:r>
            <a:r>
              <a:rPr lang="ru-RU" dirty="0" err="1"/>
              <a:t>українську</a:t>
            </a:r>
            <a:r>
              <a:rPr lang="ru-RU" dirty="0"/>
              <a:t> </a:t>
            </a:r>
            <a:r>
              <a:rPr lang="ru-RU" dirty="0" err="1"/>
              <a:t>літературу</a:t>
            </a:r>
            <a:r>
              <a:rPr lang="ru-RU" dirty="0"/>
              <a:t> в </a:t>
            </a:r>
            <a:r>
              <a:rPr lang="ru-RU" dirty="0" err="1"/>
              <a:t>кінці</a:t>
            </a:r>
            <a:r>
              <a:rPr lang="ru-RU" dirty="0"/>
              <a:t> 50-х </a:t>
            </a:r>
            <a:r>
              <a:rPr lang="ru-RU" dirty="0" err="1"/>
              <a:t>рр</a:t>
            </a:r>
            <a:r>
              <a:rPr lang="ru-RU" dirty="0"/>
              <a:t>. </a:t>
            </a:r>
            <a:r>
              <a:rPr lang="ru-RU" dirty="0" err="1"/>
              <a:t>Ліна</a:t>
            </a:r>
            <a:r>
              <a:rPr lang="ru-RU" dirty="0"/>
              <a:t> Костенко.  ЇЇ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збірки</a:t>
            </a:r>
            <a:r>
              <a:rPr lang="ru-RU" dirty="0"/>
              <a:t> </a:t>
            </a:r>
            <a:r>
              <a:rPr lang="ru-RU" dirty="0" err="1"/>
              <a:t>написані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„</a:t>
            </a:r>
            <a:r>
              <a:rPr lang="ru-RU" dirty="0" err="1"/>
              <a:t>відлиги</a:t>
            </a:r>
            <a:r>
              <a:rPr lang="ru-RU" dirty="0" smtClean="0"/>
              <a:t>”. </a:t>
            </a:r>
            <a:r>
              <a:rPr lang="ru-RU" dirty="0"/>
              <a:t>„</a:t>
            </a:r>
            <a:r>
              <a:rPr lang="ru-RU" dirty="0" err="1"/>
              <a:t>Проміння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”, „</a:t>
            </a:r>
            <a:r>
              <a:rPr lang="ru-RU" dirty="0" err="1"/>
              <a:t>Вітрила</a:t>
            </a:r>
            <a:r>
              <a:rPr lang="ru-RU" dirty="0"/>
              <a:t>”, „</a:t>
            </a:r>
            <a:r>
              <a:rPr lang="ru-RU" dirty="0" err="1"/>
              <a:t>Мандрівки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” </a:t>
            </a:r>
            <a:r>
              <a:rPr lang="ru-RU" dirty="0" err="1"/>
              <a:t>засвідчили</a:t>
            </a:r>
            <a:r>
              <a:rPr lang="ru-RU" dirty="0"/>
              <a:t> </a:t>
            </a:r>
            <a:r>
              <a:rPr lang="ru-RU" dirty="0" err="1"/>
              <a:t>непересічний</a:t>
            </a:r>
            <a:r>
              <a:rPr lang="ru-RU" dirty="0"/>
              <a:t> талант </a:t>
            </a:r>
            <a:r>
              <a:rPr lang="ru-RU" dirty="0" err="1"/>
              <a:t>поетеси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глибоко</a:t>
            </a:r>
            <a:r>
              <a:rPr lang="ru-RU" dirty="0"/>
              <a:t>, </a:t>
            </a:r>
            <a:r>
              <a:rPr lang="ru-RU" dirty="0" err="1"/>
              <a:t>філософськи</a:t>
            </a:r>
            <a:r>
              <a:rPr lang="ru-RU" dirty="0"/>
              <a:t> </a:t>
            </a:r>
            <a:r>
              <a:rPr lang="ru-RU" dirty="0" err="1"/>
              <a:t>осмислювати</a:t>
            </a:r>
            <a:r>
              <a:rPr lang="ru-RU" dirty="0"/>
              <a:t> </a:t>
            </a:r>
            <a:r>
              <a:rPr lang="ru-RU" dirty="0" err="1"/>
              <a:t>дійсність</a:t>
            </a:r>
            <a:r>
              <a:rPr lang="ru-RU" dirty="0"/>
              <a:t>, </a:t>
            </a:r>
            <a:r>
              <a:rPr lang="ru-RU" dirty="0" err="1"/>
              <a:t>генерувати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, </a:t>
            </a:r>
            <a:r>
              <a:rPr lang="ru-RU" dirty="0" err="1"/>
              <a:t>оригінальні</a:t>
            </a:r>
            <a:r>
              <a:rPr lang="ru-RU" dirty="0"/>
              <a:t> думки, </a:t>
            </a:r>
            <a:r>
              <a:rPr lang="ru-RU" dirty="0" err="1"/>
              <a:t>подаючи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у </a:t>
            </a:r>
            <a:r>
              <a:rPr lang="ru-RU" dirty="0" err="1"/>
              <a:t>чудовій</a:t>
            </a:r>
            <a:r>
              <a:rPr lang="ru-RU" dirty="0"/>
              <a:t> </a:t>
            </a:r>
            <a:r>
              <a:rPr lang="ru-RU" dirty="0" err="1"/>
              <a:t>поетичній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669" y="1124744"/>
            <a:ext cx="3135525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6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173</TotalTime>
  <Words>1200</Words>
  <Application>Microsoft Office PowerPoint</Application>
  <PresentationFormat>Экран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NewsPrint</vt:lpstr>
      <vt:lpstr>Культурне і духовне життя в Україні 50-тих років в період “відлиги”</vt:lpstr>
      <vt:lpstr>Презентация PowerPoint</vt:lpstr>
      <vt:lpstr>Презентация PowerPoint</vt:lpstr>
      <vt:lpstr>Презентация PowerPoint</vt:lpstr>
      <vt:lpstr>Культ особи Сталіна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Наука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SAMSUNG</cp:lastModifiedBy>
  <cp:revision>22</cp:revision>
  <dcterms:created xsi:type="dcterms:W3CDTF">2014-01-17T16:18:04Z</dcterms:created>
  <dcterms:modified xsi:type="dcterms:W3CDTF">2014-01-17T19:11:11Z</dcterms:modified>
</cp:coreProperties>
</file>