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personi/d/danilo-romanovich-galickij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histua.com/slovnik/v/vij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stua.com/istoriya-ukraini/novitnij-chas/vizvolennya-ukraini-vid-nacistskih-zagarbnikiv" TargetMode="External"/><Relationship Id="rId5" Type="http://schemas.openxmlformats.org/officeDocument/2006/relationships/hyperlink" Target="http://histua.com/istoriya-ukraini/istoriya-okremix-ukrainskix-zemel/galichina" TargetMode="External"/><Relationship Id="rId4" Type="http://schemas.openxmlformats.org/officeDocument/2006/relationships/hyperlink" Target="http://histua.com/slovnik/m/manif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slovnik/n/naciya" TargetMode="External"/><Relationship Id="rId2" Type="http://schemas.openxmlformats.org/officeDocument/2006/relationships/hyperlink" Target="http://histua.com/slovnik/d/diyalnis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istoriya-ukraini/istoriya-okremix-ukrainskix-zemel/zakarpatty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histua.com/personi/v/vitovskij-dmitro" TargetMode="External"/><Relationship Id="rId4" Type="http://schemas.openxmlformats.org/officeDocument/2006/relationships/hyperlink" Target="http://histua.com/ru/istoriya-ukraini/novejshee-vremya/ustanovlenie-vlasti-direktorii-ee-vnutrennyaya-i-vneshnyaya-politi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ru/slovar/d/demokratiya" TargetMode="External"/><Relationship Id="rId2" Type="http://schemas.openxmlformats.org/officeDocument/2006/relationships/hyperlink" Target="http://histua.com/ru/personi/k/konovalec-evgenij-alekseevic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histua.com/slovnik/r/revolyuciy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histua.com/istoriya-ukraini/novitnij-chas/progoloshennya-zunr-zluka-unr-i-zun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slovnik/d/dolya" TargetMode="External"/><Relationship Id="rId2" Type="http://schemas.openxmlformats.org/officeDocument/2006/relationships/hyperlink" Target="http://histua.com/slovnik/z/zvicha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istua.com/ru/personi/s/stalin-iosif-vissarionovich" TargetMode="External"/><Relationship Id="rId2" Type="http://schemas.openxmlformats.org/officeDocument/2006/relationships/hyperlink" Target="http://histua.com/personi/k/katerina-2-oleksv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stua.com/slovnik/k/kultura" TargetMode="External"/><Relationship Id="rId5" Type="http://schemas.openxmlformats.org/officeDocument/2006/relationships/hyperlink" Target="http://histua.com/slovnik/i/istoriya" TargetMode="External"/><Relationship Id="rId4" Type="http://schemas.openxmlformats.org/officeDocument/2006/relationships/hyperlink" Target="http://histua.com/slovnik/s/suspilstv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85728"/>
            <a:ext cx="370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Легіон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українських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січових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стрільців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450057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Нелегкий,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героїчний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бойовий</a:t>
            </a:r>
            <a:r>
              <a:rPr lang="ru-RU" sz="3200" dirty="0" smtClean="0"/>
              <a:t> шлях </a:t>
            </a:r>
            <a:r>
              <a:rPr lang="ru-RU" sz="3200" dirty="0" err="1" smtClean="0"/>
              <a:t>пройшов</a:t>
            </a:r>
            <a:r>
              <a:rPr lang="ru-RU" sz="3200" dirty="0" smtClean="0"/>
              <a:t> </a:t>
            </a:r>
            <a:r>
              <a:rPr lang="ru-RU" sz="3200" dirty="0" err="1" smtClean="0"/>
              <a:t>легіон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січових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стрільців</a:t>
            </a:r>
            <a:endParaRPr lang="ru-RU" sz="3200" dirty="0"/>
          </a:p>
        </p:txBody>
      </p:sp>
      <p:pic>
        <p:nvPicPr>
          <p:cNvPr id="4" name="Рисунок 3" descr="3951036_9cb26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500462" cy="4245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_Hrest-Kozatstva-2_thum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85728"/>
            <a:ext cx="3357586" cy="3324010"/>
          </a:xfrm>
          <a:prstGeom prst="rect">
            <a:avLst/>
          </a:prstGeom>
        </p:spPr>
      </p:pic>
      <p:pic>
        <p:nvPicPr>
          <p:cNvPr id="3" name="Рисунок 2" descr="123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093524" cy="3022662"/>
          </a:xfrm>
          <a:prstGeom prst="rect">
            <a:avLst/>
          </a:prstGeom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714752"/>
            <a:ext cx="2943842" cy="2847982"/>
          </a:xfrm>
          <a:prstGeom prst="rect">
            <a:avLst/>
          </a:prstGeom>
        </p:spPr>
      </p:pic>
      <p:pic>
        <p:nvPicPr>
          <p:cNvPr id="5" name="Рисунок 4" descr="354610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85728"/>
            <a:ext cx="369093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maki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572000" cy="4219575"/>
          </a:xfrm>
          <a:prstGeom prst="rect">
            <a:avLst/>
          </a:prstGeom>
        </p:spPr>
      </p:pic>
      <p:pic>
        <p:nvPicPr>
          <p:cNvPr id="4" name="Рисунок 3" descr="P120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572000" cy="4225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Біля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Меморіалу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Українських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Січових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Стрільців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горі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Маківка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Сколівському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районі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відбулися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урочисті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заходи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відзначення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98-ої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річниці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перемоги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легіону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Українських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Січових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Стрільців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складі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австрійської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армії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над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російською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імператорською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армією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перший день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 </a:t>
            </a:r>
            <a:r>
              <a:rPr lang="ru-RU" sz="2400" u="sng" dirty="0" err="1" smtClean="0">
                <a:hlinkClick r:id="rId2"/>
              </a:rPr>
              <a:t>війни</a:t>
            </a:r>
            <a:r>
              <a:rPr lang="ru-RU" sz="2400" dirty="0" smtClean="0"/>
              <a:t>, 1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1914 року, </a:t>
            </a:r>
            <a:r>
              <a:rPr lang="ru-RU" sz="2400" dirty="0" err="1" smtClean="0"/>
              <a:t>лідери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 </a:t>
            </a:r>
            <a:r>
              <a:rPr lang="ru-RU" sz="2400" u="sng" dirty="0" err="1" smtClean="0">
                <a:hlinkClick r:id="rId3"/>
              </a:rPr>
              <a:t>галицьких</a:t>
            </a:r>
            <a:r>
              <a:rPr lang="ru-RU" sz="2400" dirty="0" smtClean="0"/>
              <a:t> </a:t>
            </a:r>
            <a:r>
              <a:rPr lang="ru-RU" sz="2400" dirty="0" err="1" smtClean="0"/>
              <a:t>партій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утворили</a:t>
            </a:r>
            <a:r>
              <a:rPr lang="ru-RU" sz="2400" dirty="0" smtClean="0"/>
              <a:t> Головну </a:t>
            </a:r>
            <a:r>
              <a:rPr lang="ru-RU" sz="2400" dirty="0" err="1" smtClean="0"/>
              <a:t>Українську</a:t>
            </a:r>
            <a:r>
              <a:rPr lang="ru-RU" sz="2400" dirty="0" smtClean="0"/>
              <a:t> Раду (ГУР, голова – К. </a:t>
            </a:r>
            <a:r>
              <a:rPr lang="ru-RU" sz="2400" dirty="0" err="1" smtClean="0"/>
              <a:t>Левицький</a:t>
            </a:r>
            <a:r>
              <a:rPr lang="ru-RU" sz="2400" dirty="0" smtClean="0"/>
              <a:t>). </a:t>
            </a:r>
            <a:r>
              <a:rPr lang="ru-RU" sz="2400" dirty="0" err="1" smtClean="0"/>
              <a:t>Третього</a:t>
            </a:r>
            <a:r>
              <a:rPr lang="ru-RU" sz="2400" dirty="0" smtClean="0"/>
              <a:t> 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ГУР </a:t>
            </a:r>
            <a:r>
              <a:rPr lang="ru-RU" sz="2400" dirty="0" err="1" smtClean="0"/>
              <a:t>видала</a:t>
            </a:r>
            <a:r>
              <a:rPr lang="ru-RU" sz="2400" u="sng" dirty="0" err="1" smtClean="0">
                <a:hlinkClick r:id="rId4"/>
              </a:rPr>
              <a:t>маніфест</a:t>
            </a:r>
            <a:r>
              <a:rPr lang="ru-RU" sz="2400" dirty="0" smtClean="0"/>
              <a:t> до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 в </a:t>
            </a:r>
            <a:r>
              <a:rPr lang="ru-RU" sz="2400" u="sng" dirty="0" err="1" smtClean="0">
                <a:hlinkClick r:id="rId5"/>
              </a:rPr>
              <a:t>Галичині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закликаючи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боротьби</a:t>
            </a:r>
            <a:r>
              <a:rPr lang="ru-RU" sz="2400" dirty="0" smtClean="0"/>
              <a:t> за </a:t>
            </a:r>
            <a:r>
              <a:rPr lang="ru-RU" sz="2400" dirty="0" err="1" smtClean="0">
                <a:hlinkClick r:id="rId6"/>
              </a:rPr>
              <a:t>визволення</a:t>
            </a:r>
            <a:r>
              <a:rPr lang="ru-RU" sz="2400" dirty="0" smtClean="0">
                <a:hlinkClick r:id="rId6"/>
              </a:rPr>
              <a:t> </a:t>
            </a:r>
            <a:r>
              <a:rPr lang="ru-RU" sz="2400" dirty="0" err="1" smtClean="0">
                <a:hlinkClick r:id="rId6"/>
              </a:rPr>
              <a:t>України</a:t>
            </a:r>
            <a:endParaRPr lang="ru-RU" sz="2400" dirty="0"/>
          </a:p>
        </p:txBody>
      </p:sp>
      <p:pic>
        <p:nvPicPr>
          <p:cNvPr id="3" name="Рисунок 2" descr="Golovna_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357694"/>
            <a:ext cx="4357718" cy="2146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8572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перших справ,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зайнялась</a:t>
            </a:r>
            <a:r>
              <a:rPr lang="ru-RU" sz="2400" dirty="0" smtClean="0"/>
              <a:t> ГУР,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управи</a:t>
            </a:r>
            <a:r>
              <a:rPr lang="ru-RU" sz="2400" dirty="0" smtClean="0"/>
              <a:t> (</a:t>
            </a:r>
            <a:r>
              <a:rPr lang="ru-RU" sz="2400" dirty="0" err="1" smtClean="0"/>
              <a:t>очолив</a:t>
            </a:r>
            <a:r>
              <a:rPr lang="ru-RU" sz="2400" dirty="0" smtClean="0"/>
              <a:t> К. </a:t>
            </a:r>
            <a:r>
              <a:rPr lang="ru-RU" sz="2400" dirty="0" err="1" smtClean="0"/>
              <a:t>Трильовський</a:t>
            </a:r>
            <a:r>
              <a:rPr lang="ru-RU" sz="2400" dirty="0" smtClean="0"/>
              <a:t>), а та, в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свою</a:t>
            </a:r>
            <a:r>
              <a:rPr lang="ru-RU" sz="2400" dirty="0" smtClean="0"/>
              <a:t> </a:t>
            </a:r>
            <a:r>
              <a:rPr lang="ru-RU" sz="2400" u="sng" dirty="0" err="1" smtClean="0">
                <a:hlinkClick r:id="rId2"/>
              </a:rPr>
              <a:t>діяльність</a:t>
            </a:r>
            <a:r>
              <a:rPr lang="ru-RU" sz="2400" dirty="0" smtClean="0"/>
              <a:t> на </a:t>
            </a:r>
            <a:r>
              <a:rPr lang="ru-RU" sz="2400" dirty="0" err="1" smtClean="0"/>
              <a:t>організацію</a:t>
            </a:r>
            <a:r>
              <a:rPr lang="ru-RU" sz="2400" dirty="0" smtClean="0"/>
              <a:t> в </a:t>
            </a:r>
            <a:r>
              <a:rPr lang="ru-RU" sz="2400" dirty="0" err="1" smtClean="0"/>
              <a:t>австрійській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мало стати </a:t>
            </a:r>
            <a:r>
              <a:rPr lang="ru-RU" sz="2400" dirty="0" err="1" smtClean="0"/>
              <a:t>зародком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 </a:t>
            </a:r>
            <a:r>
              <a:rPr lang="ru-RU" sz="2400" u="sng" dirty="0" err="1" smtClean="0">
                <a:hlinkClick r:id="rId3"/>
              </a:rPr>
              <a:t>національної</a:t>
            </a:r>
            <a:r>
              <a:rPr lang="ru-RU" sz="2400" dirty="0" smtClean="0"/>
              <a:t> 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Tr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85728"/>
            <a:ext cx="2414033" cy="3429024"/>
          </a:xfrm>
          <a:prstGeom prst="rect">
            <a:avLst/>
          </a:prstGeom>
        </p:spPr>
      </p:pic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964786"/>
            <a:ext cx="3786214" cy="2650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Австрійське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дало </a:t>
            </a:r>
            <a:r>
              <a:rPr lang="ru-RU" dirty="0" err="1" smtClean="0"/>
              <a:t>згоду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легіону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"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січові</a:t>
            </a:r>
            <a:r>
              <a:rPr lang="ru-RU" dirty="0" smtClean="0"/>
              <a:t> </a:t>
            </a:r>
            <a:r>
              <a:rPr lang="ru-RU" dirty="0" err="1" smtClean="0"/>
              <a:t>стрільці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3" name="Рисунок 2" descr="01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57166"/>
            <a:ext cx="2714644" cy="3357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1357298"/>
            <a:ext cx="3429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легіон</a:t>
            </a:r>
            <a:r>
              <a:rPr lang="ru-RU" dirty="0" smtClean="0"/>
              <a:t> на початку </a:t>
            </a:r>
            <a:r>
              <a:rPr lang="ru-RU" dirty="0" err="1" smtClean="0"/>
              <a:t>вересня</a:t>
            </a:r>
            <a:r>
              <a:rPr lang="ru-RU" dirty="0" smtClean="0"/>
              <a:t> перевели в </a:t>
            </a:r>
            <a:r>
              <a:rPr lang="ru-RU" u="sng" dirty="0" err="1" smtClean="0">
                <a:hlinkClick r:id="rId3"/>
              </a:rPr>
              <a:t>Закарпаття</a:t>
            </a:r>
            <a:r>
              <a:rPr lang="ru-RU" dirty="0" err="1" smtClean="0"/>
              <a:t>,тут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три </a:t>
            </a:r>
            <a:r>
              <a:rPr lang="ru-RU" dirty="0" err="1" smtClean="0"/>
              <a:t>стрілецькі</a:t>
            </a:r>
            <a:r>
              <a:rPr lang="ru-RU" dirty="0" smtClean="0"/>
              <a:t> </a:t>
            </a:r>
            <a:r>
              <a:rPr lang="ru-RU" dirty="0" err="1" smtClean="0"/>
              <a:t>курені</a:t>
            </a:r>
            <a:r>
              <a:rPr lang="ru-RU" dirty="0" smtClean="0"/>
              <a:t>. Командиром </a:t>
            </a:r>
            <a:r>
              <a:rPr lang="ru-RU" dirty="0" err="1" smtClean="0"/>
              <a:t>легіону</a:t>
            </a:r>
            <a:r>
              <a:rPr lang="ru-RU" dirty="0" smtClean="0"/>
              <a:t> став </a:t>
            </a:r>
            <a:r>
              <a:rPr lang="ru-RU" u="sng" dirty="0" smtClean="0">
                <a:hlinkClick r:id="rId4"/>
              </a:rPr>
              <a:t>директор</a:t>
            </a:r>
            <a:r>
              <a:rPr lang="ru-RU" dirty="0" smtClean="0"/>
              <a:t> </a:t>
            </a:r>
            <a:r>
              <a:rPr lang="ru-RU" dirty="0" err="1" smtClean="0"/>
              <a:t>Рогатинської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М. </a:t>
            </a:r>
            <a:r>
              <a:rPr lang="ru-RU" dirty="0" err="1" smtClean="0"/>
              <a:t>Галущинський</a:t>
            </a:r>
            <a:r>
              <a:rPr lang="ru-RU" dirty="0" smtClean="0"/>
              <a:t>. Перший </a:t>
            </a:r>
            <a:r>
              <a:rPr lang="ru-RU" dirty="0" err="1" smtClean="0"/>
              <a:t>курінь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підстаршина</a:t>
            </a:r>
            <a:r>
              <a:rPr lang="ru-RU" dirty="0" smtClean="0"/>
              <a:t> Д. </a:t>
            </a:r>
            <a:r>
              <a:rPr lang="ru-RU" u="sng" dirty="0" err="1" smtClean="0">
                <a:hlinkClick r:id="rId5"/>
              </a:rPr>
              <a:t>Вітовський</a:t>
            </a:r>
            <a:r>
              <a:rPr lang="ru-RU" dirty="0" smtClean="0"/>
              <a:t>,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1 листопада 1918 р. у </a:t>
            </a:r>
            <a:r>
              <a:rPr lang="ru-RU" dirty="0" err="1" smtClean="0"/>
              <a:t>Львові</a:t>
            </a:r>
            <a:r>
              <a:rPr lang="ru-RU" dirty="0" smtClean="0"/>
              <a:t>. Ядро </a:t>
            </a:r>
            <a:r>
              <a:rPr lang="ru-RU" dirty="0" err="1" smtClean="0"/>
              <a:t>легіону</a:t>
            </a:r>
            <a:r>
              <a:rPr lang="ru-RU" dirty="0" smtClean="0"/>
              <a:t> становили члени </a:t>
            </a:r>
            <a:r>
              <a:rPr lang="ru-RU" dirty="0" err="1" smtClean="0"/>
              <a:t>довоєнного</a:t>
            </a:r>
            <a:r>
              <a:rPr lang="ru-RU" dirty="0" smtClean="0"/>
              <a:t> </a:t>
            </a:r>
            <a:r>
              <a:rPr lang="ru-RU" dirty="0" err="1" smtClean="0"/>
              <a:t>січового</a:t>
            </a:r>
            <a:r>
              <a:rPr lang="ru-RU" dirty="0" smtClean="0"/>
              <a:t>, </a:t>
            </a:r>
            <a:r>
              <a:rPr lang="ru-RU" dirty="0" err="1" smtClean="0"/>
              <a:t>сокольського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пластового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214818"/>
            <a:ext cx="3525129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428604"/>
            <a:ext cx="3786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бої</a:t>
            </a:r>
            <a:r>
              <a:rPr lang="ru-RU" dirty="0" smtClean="0"/>
              <a:t> </a:t>
            </a:r>
            <a:r>
              <a:rPr lang="ru-RU" dirty="0" err="1" smtClean="0"/>
              <a:t>легіон</a:t>
            </a:r>
            <a:r>
              <a:rPr lang="ru-RU" dirty="0" smtClean="0"/>
              <a:t> УСС вступив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вересня</a:t>
            </a:r>
            <a:r>
              <a:rPr lang="ru-RU" dirty="0" smtClean="0"/>
              <a:t> 1914 р.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Ужоцького</a:t>
            </a:r>
            <a:r>
              <a:rPr lang="ru-RU" dirty="0" smtClean="0"/>
              <a:t> перевалу. В </a:t>
            </a:r>
            <a:r>
              <a:rPr lang="ru-RU" dirty="0" err="1" smtClean="0"/>
              <a:t>кінці</a:t>
            </a:r>
            <a:r>
              <a:rPr lang="ru-RU" dirty="0" smtClean="0"/>
              <a:t> 1914 – на </a:t>
            </a:r>
            <a:r>
              <a:rPr lang="ru-RU" dirty="0" err="1" smtClean="0"/>
              <a:t>поч</a:t>
            </a:r>
            <a:r>
              <a:rPr lang="ru-RU" dirty="0" smtClean="0"/>
              <a:t>. 1915 р. </a:t>
            </a:r>
            <a:r>
              <a:rPr lang="ru-RU" dirty="0" err="1" smtClean="0"/>
              <a:t>стрільці</a:t>
            </a:r>
            <a:r>
              <a:rPr lang="ru-RU" dirty="0" smtClean="0"/>
              <a:t> </a:t>
            </a:r>
            <a:r>
              <a:rPr lang="ru-RU" dirty="0" err="1" smtClean="0"/>
              <a:t>охороняли</a:t>
            </a:r>
            <a:r>
              <a:rPr lang="ru-RU" dirty="0" smtClean="0"/>
              <a:t> </a:t>
            </a:r>
            <a:r>
              <a:rPr lang="ru-RU" dirty="0" err="1" smtClean="0"/>
              <a:t>карпатські</a:t>
            </a:r>
            <a:r>
              <a:rPr lang="ru-RU" dirty="0" smtClean="0"/>
              <a:t> перевали. "</a:t>
            </a:r>
            <a:r>
              <a:rPr lang="ru-RU" dirty="0" err="1" smtClean="0"/>
              <a:t>Усуси</a:t>
            </a:r>
            <a:r>
              <a:rPr lang="ru-RU" dirty="0" smtClean="0"/>
              <a:t>" проявили </a:t>
            </a:r>
            <a:r>
              <a:rPr lang="ru-RU" dirty="0" err="1" smtClean="0"/>
              <a:t>зразковий</a:t>
            </a:r>
            <a:r>
              <a:rPr lang="ru-RU" dirty="0" smtClean="0"/>
              <a:t> </a:t>
            </a:r>
            <a:r>
              <a:rPr lang="ru-RU" dirty="0" err="1" smtClean="0"/>
              <a:t>героїзм</a:t>
            </a:r>
            <a:r>
              <a:rPr lang="ru-RU" dirty="0" smtClean="0"/>
              <a:t> у битвах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російськими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на </a:t>
            </a:r>
            <a:r>
              <a:rPr lang="ru-RU" dirty="0" err="1" smtClean="0"/>
              <a:t>горі</a:t>
            </a:r>
            <a:r>
              <a:rPr lang="ru-RU" dirty="0" smtClean="0"/>
              <a:t> </a:t>
            </a:r>
            <a:r>
              <a:rPr lang="ru-RU" dirty="0" err="1" smtClean="0"/>
              <a:t>Маківка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1915 р. </a:t>
            </a:r>
            <a:r>
              <a:rPr lang="ru-RU" dirty="0" err="1" smtClean="0"/>
              <a:t>під</a:t>
            </a:r>
            <a:r>
              <a:rPr lang="ru-RU" dirty="0" smtClean="0"/>
              <a:t> Галичем у </a:t>
            </a:r>
            <a:r>
              <a:rPr lang="ru-RU" dirty="0" err="1" smtClean="0"/>
              <a:t>червні</a:t>
            </a:r>
            <a:r>
              <a:rPr lang="ru-RU" dirty="0" smtClean="0"/>
              <a:t> 1915 р. </a:t>
            </a:r>
            <a:r>
              <a:rPr lang="ru-RU" dirty="0" err="1" smtClean="0"/>
              <a:t>і</a:t>
            </a:r>
            <a:r>
              <a:rPr lang="ru-RU" dirty="0" smtClean="0"/>
              <a:t> над р. </a:t>
            </a:r>
            <a:r>
              <a:rPr lang="ru-RU" dirty="0" err="1" smtClean="0"/>
              <a:t>Стрипою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- </a:t>
            </a:r>
            <a:r>
              <a:rPr lang="ru-RU" dirty="0" err="1" smtClean="0"/>
              <a:t>восени</a:t>
            </a:r>
            <a:r>
              <a:rPr lang="ru-RU" dirty="0" smtClean="0"/>
              <a:t> 1916 р. </a:t>
            </a:r>
            <a:r>
              <a:rPr lang="ru-RU" dirty="0" err="1" smtClean="0"/>
              <a:t>близько</a:t>
            </a:r>
            <a:r>
              <a:rPr lang="ru-RU" dirty="0" smtClean="0"/>
              <a:t> 1 тис. </a:t>
            </a:r>
            <a:r>
              <a:rPr lang="ru-RU" dirty="0" err="1" smtClean="0"/>
              <a:t>стрільців</a:t>
            </a:r>
            <a:r>
              <a:rPr lang="ru-RU" dirty="0" smtClean="0"/>
              <a:t> </a:t>
            </a:r>
            <a:r>
              <a:rPr lang="ru-RU" dirty="0" err="1" smtClean="0"/>
              <a:t>потрапило</a:t>
            </a:r>
            <a:r>
              <a:rPr lang="ru-RU" dirty="0" smtClean="0"/>
              <a:t> в полон,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було</a:t>
            </a:r>
            <a:r>
              <a:rPr lang="ru-RU" dirty="0" smtClean="0"/>
              <a:t> сформовано полк </a:t>
            </a:r>
            <a:r>
              <a:rPr lang="ru-RU" dirty="0" err="1" smtClean="0"/>
              <a:t>Січових</a:t>
            </a:r>
            <a:r>
              <a:rPr lang="ru-RU" dirty="0" smtClean="0"/>
              <a:t> </a:t>
            </a:r>
            <a:r>
              <a:rPr lang="ru-RU" dirty="0" err="1" smtClean="0"/>
              <a:t>стрільців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Є. </a:t>
            </a:r>
            <a:r>
              <a:rPr lang="ru-RU" u="sng" dirty="0" smtClean="0">
                <a:hlinkClick r:id="rId2"/>
              </a:rPr>
              <a:t>Коновальцем</a:t>
            </a:r>
            <a:r>
              <a:rPr lang="ru-RU" dirty="0" smtClean="0"/>
              <a:t> – полк, </a:t>
            </a:r>
            <a:r>
              <a:rPr lang="ru-RU" dirty="0" err="1" smtClean="0"/>
              <a:t>який</a:t>
            </a:r>
            <a:r>
              <a:rPr lang="ru-RU" dirty="0" smtClean="0"/>
              <a:t> брав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в </a:t>
            </a:r>
            <a:r>
              <a:rPr lang="ru-RU" dirty="0" err="1" smtClean="0"/>
              <a:t>національно-</a:t>
            </a:r>
            <a:r>
              <a:rPr lang="ru-RU" u="sng" dirty="0" err="1" smtClean="0">
                <a:hlinkClick r:id="rId3"/>
              </a:rPr>
              <a:t>демократичній</a:t>
            </a:r>
            <a:r>
              <a:rPr lang="ru-RU" dirty="0" smtClean="0"/>
              <a:t> </a:t>
            </a:r>
            <a:r>
              <a:rPr lang="ru-RU" dirty="0" err="1" smtClean="0">
                <a:hlinkClick r:id="rId4"/>
              </a:rPr>
              <a:t>революції</a:t>
            </a:r>
            <a:r>
              <a:rPr lang="ru-RU" dirty="0" smtClean="0"/>
              <a:t> 1917-1920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414-5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071546"/>
            <a:ext cx="3193062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000108"/>
            <a:ext cx="4143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великих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полку УСС </a:t>
            </a:r>
            <a:r>
              <a:rPr lang="ru-RU" dirty="0" err="1" smtClean="0"/>
              <a:t>вивели</a:t>
            </a:r>
            <a:r>
              <a:rPr lang="ru-RU" dirty="0" smtClean="0"/>
              <a:t> в </a:t>
            </a:r>
            <a:r>
              <a:rPr lang="ru-RU" dirty="0" err="1" smtClean="0"/>
              <a:t>тил</a:t>
            </a:r>
            <a:r>
              <a:rPr lang="ru-RU" dirty="0" smtClean="0"/>
              <a:t> на </a:t>
            </a:r>
            <a:r>
              <a:rPr lang="ru-RU" dirty="0" err="1" smtClean="0"/>
              <a:t>доукомплектування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 лютому 1917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на фронт (</a:t>
            </a:r>
            <a:r>
              <a:rPr lang="ru-RU" dirty="0" err="1" smtClean="0"/>
              <a:t>очолив</a:t>
            </a:r>
            <a:r>
              <a:rPr lang="ru-RU" dirty="0" smtClean="0"/>
              <a:t> полк М. </a:t>
            </a:r>
            <a:r>
              <a:rPr lang="ru-RU" dirty="0" err="1" smtClean="0"/>
              <a:t>Тарнавський</a:t>
            </a:r>
            <a:r>
              <a:rPr lang="ru-RU" dirty="0" smtClean="0"/>
              <a:t>). У 1918 р.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австрійської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полк УСС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на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австрійського</a:t>
            </a:r>
            <a:r>
              <a:rPr lang="ru-RU" dirty="0" smtClean="0"/>
              <a:t> </a:t>
            </a:r>
            <a:r>
              <a:rPr lang="ru-RU" dirty="0" err="1" smtClean="0"/>
              <a:t>ексгерцога</a:t>
            </a:r>
            <a:r>
              <a:rPr lang="ru-RU" dirty="0" smtClean="0"/>
              <a:t> </a:t>
            </a:r>
            <a:r>
              <a:rPr lang="ru-RU" dirty="0" err="1" smtClean="0"/>
              <a:t>Стефана-Вільгельма</a:t>
            </a:r>
            <a:r>
              <a:rPr lang="ru-RU" dirty="0" smtClean="0"/>
              <a:t> Габсбурга, </a:t>
            </a:r>
            <a:r>
              <a:rPr lang="ru-RU" dirty="0" err="1" smtClean="0"/>
              <a:t>якого</a:t>
            </a:r>
            <a:r>
              <a:rPr lang="ru-RU" dirty="0" smtClean="0"/>
              <a:t>, 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Василем </a:t>
            </a:r>
            <a:r>
              <a:rPr lang="ru-RU" dirty="0" err="1" smtClean="0"/>
              <a:t>Вишиваним</a:t>
            </a:r>
            <a:r>
              <a:rPr lang="ru-RU" dirty="0" smtClean="0"/>
              <a:t> (</a:t>
            </a:r>
            <a:r>
              <a:rPr lang="ru-RU" dirty="0" err="1" smtClean="0"/>
              <a:t>він</a:t>
            </a:r>
            <a:r>
              <a:rPr lang="ru-RU" dirty="0" smtClean="0"/>
              <a:t> знав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писав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).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Січові</a:t>
            </a:r>
            <a:r>
              <a:rPr lang="ru-RU" dirty="0" smtClean="0"/>
              <a:t> </a:t>
            </a:r>
            <a:r>
              <a:rPr lang="ru-RU" dirty="0" err="1" smtClean="0"/>
              <a:t>стрільці</a:t>
            </a:r>
            <a:r>
              <a:rPr lang="ru-RU" dirty="0" smtClean="0"/>
              <a:t> </a:t>
            </a:r>
            <a:r>
              <a:rPr lang="ru-RU" dirty="0" err="1" smtClean="0"/>
              <a:t>відіграли</a:t>
            </a:r>
            <a:r>
              <a:rPr lang="ru-RU" dirty="0" smtClean="0"/>
              <a:t> </a:t>
            </a:r>
            <a:r>
              <a:rPr lang="ru-RU" dirty="0" err="1" smtClean="0"/>
              <a:t>визначну</a:t>
            </a:r>
            <a:r>
              <a:rPr lang="ru-RU" dirty="0" smtClean="0"/>
              <a:t> роль в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 1918 р. та </a:t>
            </a:r>
            <a:r>
              <a:rPr lang="ru-RU" dirty="0" err="1" smtClean="0"/>
              <a:t>творенні</a:t>
            </a:r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ЗУНР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1017328-i_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928670"/>
            <a:ext cx="414340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5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Отже</a:t>
            </a:r>
            <a:r>
              <a:rPr lang="ru-RU" b="1" dirty="0" smtClean="0"/>
              <a:t>, </a:t>
            </a:r>
            <a:r>
              <a:rPr lang="ru-RU" dirty="0" err="1" smtClean="0"/>
              <a:t>оцінюючи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УСС,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в силу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малочисельності</a:t>
            </a:r>
            <a:r>
              <a:rPr lang="ru-RU" dirty="0" smtClean="0"/>
              <a:t> вони, </a:t>
            </a:r>
            <a:r>
              <a:rPr lang="ru-RU" u="sng" dirty="0" err="1" smtClean="0">
                <a:hlinkClick r:id="rId2"/>
              </a:rPr>
              <a:t>звичайно</a:t>
            </a:r>
            <a:r>
              <a:rPr lang="ru-RU" dirty="0" smtClean="0"/>
              <a:t>, не </a:t>
            </a:r>
            <a:r>
              <a:rPr lang="ru-RU" dirty="0" err="1" smtClean="0"/>
              <a:t>вирішували</a:t>
            </a:r>
            <a:r>
              <a:rPr lang="ru-RU" dirty="0" smtClean="0"/>
              <a:t> </a:t>
            </a:r>
            <a:r>
              <a:rPr lang="ru-RU" u="sng" dirty="0" smtClean="0">
                <a:hlinkClick r:id="rId3"/>
              </a:rPr>
              <a:t>долю</a:t>
            </a:r>
            <a:r>
              <a:rPr lang="ru-RU" dirty="0" smtClean="0"/>
              <a:t> 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на фронтах </a:t>
            </a:r>
            <a:r>
              <a:rPr lang="ru-RU" dirty="0" err="1" smtClean="0"/>
              <a:t>якої</a:t>
            </a:r>
            <a:r>
              <a:rPr lang="ru-RU" dirty="0" smtClean="0"/>
              <a:t> вели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мільйонні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тому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підстав</a:t>
            </a:r>
            <a:r>
              <a:rPr lang="ru-RU" dirty="0" smtClean="0"/>
              <a:t>, а </a:t>
            </a:r>
            <a:r>
              <a:rPr lang="ru-RU" dirty="0" err="1" smtClean="0"/>
              <a:t>врешті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перебільшувати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роль у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 1914–1918 </a:t>
            </a:r>
            <a:r>
              <a:rPr lang="ru-RU" dirty="0" err="1" smtClean="0"/>
              <a:t>рр</a:t>
            </a:r>
            <a:r>
              <a:rPr lang="ru-RU" dirty="0" smtClean="0"/>
              <a:t>. Але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не </a:t>
            </a:r>
            <a:r>
              <a:rPr lang="ru-RU" dirty="0" err="1" smtClean="0"/>
              <a:t>применшує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УСС.</a:t>
            </a:r>
            <a:endParaRPr lang="ru-RU" dirty="0"/>
          </a:p>
        </p:txBody>
      </p:sp>
      <p:pic>
        <p:nvPicPr>
          <p:cNvPr id="3" name="Рисунок 2" descr="art_foto_s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143248"/>
            <a:ext cx="5689600" cy="3441700"/>
          </a:xfrm>
          <a:prstGeom prst="rect">
            <a:avLst/>
          </a:prstGeom>
        </p:spPr>
      </p:pic>
      <p:pic>
        <p:nvPicPr>
          <p:cNvPr id="4" name="Рисунок 3" descr="USS 1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85727"/>
            <a:ext cx="2214578" cy="31712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5857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козацьких</a:t>
            </a:r>
            <a:r>
              <a:rPr lang="ru-RU" dirty="0" smtClean="0"/>
              <a:t> </a:t>
            </a:r>
            <a:r>
              <a:rPr lang="ru-RU" dirty="0" err="1" smtClean="0"/>
              <a:t>полків</a:t>
            </a:r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Катериною</a:t>
            </a:r>
            <a:r>
              <a:rPr lang="ru-RU" dirty="0" smtClean="0"/>
              <a:t> </a:t>
            </a:r>
            <a:r>
              <a:rPr lang="en-US" dirty="0" smtClean="0"/>
              <a:t>II, </a:t>
            </a:r>
            <a:r>
              <a:rPr lang="ru-RU" dirty="0" smtClean="0"/>
              <a:t>вони </a:t>
            </a:r>
            <a:r>
              <a:rPr lang="ru-RU" u="sng" dirty="0" smtClean="0">
                <a:hlinkClick r:id="rId3"/>
              </a:rPr>
              <a:t>стали</a:t>
            </a:r>
            <a:r>
              <a:rPr lang="ru-RU" dirty="0" smtClean="0"/>
              <a:t> </a:t>
            </a:r>
            <a:r>
              <a:rPr lang="ru-RU" dirty="0" err="1" smtClean="0"/>
              <a:t>зародком</a:t>
            </a:r>
            <a:r>
              <a:rPr lang="ru-RU" dirty="0" smtClean="0"/>
              <a:t>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УСС </a:t>
            </a:r>
            <a:r>
              <a:rPr lang="ru-RU" dirty="0" err="1" smtClean="0"/>
              <a:t>складалися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галицького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4"/>
              </a:rPr>
              <a:t>суспільства</a:t>
            </a:r>
            <a:r>
              <a:rPr lang="ru-RU" dirty="0" smtClean="0"/>
              <a:t> –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літераторів</a:t>
            </a:r>
            <a:r>
              <a:rPr lang="ru-RU" dirty="0" smtClean="0"/>
              <a:t>, </a:t>
            </a:r>
            <a:r>
              <a:rPr lang="ru-RU" dirty="0" err="1" smtClean="0"/>
              <a:t>журналістів</a:t>
            </a:r>
            <a:r>
              <a:rPr lang="ru-RU" dirty="0" smtClean="0"/>
              <a:t>, </a:t>
            </a:r>
            <a:r>
              <a:rPr lang="ru-RU" dirty="0" err="1" smtClean="0"/>
              <a:t>митців</a:t>
            </a:r>
            <a:r>
              <a:rPr lang="ru-RU" dirty="0" smtClean="0"/>
              <a:t>, </a:t>
            </a:r>
            <a:r>
              <a:rPr lang="ru-RU" dirty="0" err="1" smtClean="0"/>
              <a:t>студентської</a:t>
            </a:r>
            <a:r>
              <a:rPr lang="ru-RU" dirty="0" smtClean="0"/>
              <a:t> та </a:t>
            </a:r>
            <a:r>
              <a:rPr lang="ru-RU" dirty="0" err="1" smtClean="0"/>
              <a:t>гімназійної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Тому не дивно,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себе добре </a:t>
            </a:r>
            <a:r>
              <a:rPr lang="ru-RU" dirty="0" err="1" smtClean="0"/>
              <a:t>задокументовану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5"/>
              </a:rPr>
              <a:t>історію</a:t>
            </a:r>
            <a:r>
              <a:rPr lang="ru-RU" dirty="0" smtClean="0"/>
              <a:t> </a:t>
            </a:r>
            <a:r>
              <a:rPr lang="ru-RU" dirty="0" err="1" smtClean="0"/>
              <a:t>легіону</a:t>
            </a:r>
            <a:r>
              <a:rPr lang="ru-RU" dirty="0" smtClean="0"/>
              <a:t> та </a:t>
            </a:r>
            <a:r>
              <a:rPr lang="ru-RU" dirty="0" err="1" smtClean="0"/>
              <a:t>багату</a:t>
            </a:r>
            <a:r>
              <a:rPr lang="ru-RU" dirty="0" smtClean="0"/>
              <a:t> </a:t>
            </a:r>
            <a:r>
              <a:rPr lang="ru-RU" dirty="0" err="1" smtClean="0"/>
              <a:t>літературно-пісенну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Ідейна</a:t>
            </a:r>
            <a:r>
              <a:rPr lang="ru-RU" dirty="0" smtClean="0"/>
              <a:t> та </a:t>
            </a:r>
            <a:r>
              <a:rPr lang="ru-RU" u="sng" dirty="0" err="1" smtClean="0">
                <a:hlinkClick r:id="rId6"/>
              </a:rPr>
              <a:t>культурно</a:t>
            </a:r>
            <a:r>
              <a:rPr lang="ru-RU" dirty="0" err="1" smtClean="0"/>
              <a:t>-мистецька</a:t>
            </a:r>
            <a:r>
              <a:rPr lang="ru-RU" dirty="0" smtClean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 УСС стала </a:t>
            </a:r>
            <a:r>
              <a:rPr lang="ru-RU" dirty="0" err="1" smtClean="0"/>
              <a:t>інтегральною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галицьких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Велика </a:t>
            </a:r>
            <a:r>
              <a:rPr lang="ru-RU" dirty="0" err="1" smtClean="0"/>
              <a:t>пропагандистсько-виховна</a:t>
            </a:r>
            <a:r>
              <a:rPr lang="ru-RU" dirty="0" smtClean="0"/>
              <a:t> робота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краю.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героїзм</a:t>
            </a:r>
            <a:r>
              <a:rPr lang="ru-RU" dirty="0" smtClean="0"/>
              <a:t> та </a:t>
            </a:r>
            <a:r>
              <a:rPr lang="ru-RU" dirty="0" err="1" smtClean="0"/>
              <a:t>самопожертва</a:t>
            </a:r>
            <a:r>
              <a:rPr lang="ru-RU" dirty="0" smtClean="0"/>
              <a:t> служили прикладом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 </a:t>
            </a:r>
            <a:r>
              <a:rPr lang="ru-RU" dirty="0" err="1" smtClean="0"/>
              <a:t>борців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Діяльна</a:t>
            </a:r>
            <a:r>
              <a:rPr lang="ru-RU" dirty="0" smtClean="0"/>
              <a:t> конструктивна участь УСС у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 1917–1920 </a:t>
            </a:r>
            <a:r>
              <a:rPr lang="ru-RU" dirty="0" err="1" smtClean="0"/>
              <a:t>рр</a:t>
            </a:r>
            <a:r>
              <a:rPr lang="ru-RU" dirty="0" smtClean="0"/>
              <a:t>. (до </a:t>
            </a:r>
            <a:r>
              <a:rPr lang="ru-RU" dirty="0" err="1" smtClean="0"/>
              <a:t>речі</a:t>
            </a:r>
            <a:r>
              <a:rPr lang="ru-RU" dirty="0" smtClean="0"/>
              <a:t>, на </a:t>
            </a:r>
            <a:r>
              <a:rPr lang="ru-RU" dirty="0" err="1" smtClean="0"/>
              <a:t>територіях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контролем УСС, не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факту </a:t>
            </a:r>
            <a:r>
              <a:rPr lang="ru-RU" dirty="0" err="1" smtClean="0"/>
              <a:t>насильства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3845264" cy="2286016"/>
          </a:xfrm>
          <a:prstGeom prst="rect">
            <a:avLst/>
          </a:prstGeom>
        </p:spPr>
      </p:pic>
      <p:pic>
        <p:nvPicPr>
          <p:cNvPr id="3" name="Рисунок 2" descr="_e8bdcd413148c6e869a7f37e7f68fc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28"/>
            <a:ext cx="2666992" cy="2882728"/>
          </a:xfrm>
          <a:prstGeom prst="rect">
            <a:avLst/>
          </a:prstGeom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571744"/>
            <a:ext cx="2643206" cy="1928826"/>
          </a:xfrm>
          <a:prstGeom prst="rect">
            <a:avLst/>
          </a:prstGeom>
        </p:spPr>
      </p:pic>
      <p:pic>
        <p:nvPicPr>
          <p:cNvPr id="5" name="Рисунок 4" descr="zur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786190"/>
            <a:ext cx="2143140" cy="2786082"/>
          </a:xfrm>
          <a:prstGeom prst="rect">
            <a:avLst/>
          </a:prstGeom>
        </p:spPr>
      </p:pic>
      <p:pic>
        <p:nvPicPr>
          <p:cNvPr id="6" name="Рисунок 5" descr="phot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4500570"/>
            <a:ext cx="3239114" cy="2085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Дорка</dc:creator>
  <cp:lastModifiedBy>Пользователь</cp:lastModifiedBy>
  <cp:revision>7</cp:revision>
  <dcterms:created xsi:type="dcterms:W3CDTF">2013-11-13T17:04:09Z</dcterms:created>
  <dcterms:modified xsi:type="dcterms:W3CDTF">2013-12-02T15:17:20Z</dcterms:modified>
</cp:coreProperties>
</file>