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E00A7-322D-447F-BC2A-440E47A7EC55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680E1-3A11-4314-AFB3-67F2CDEEFFF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C9876C-8DEF-4A8C-88FB-13B589E48C3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710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2BC981-5AFC-44F6-9941-F9C9F8BBC7A5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1BABA9-104E-4910-BA17-46D4E8F86F9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ACF2ED-90A1-4A5E-AA78-6C1D8C6A5D7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4BE636-8E40-451B-97F5-2E26C1E1F56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F390BC-A5B9-4328-8569-D3ABDA9E9FAB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882840-32A1-4EF4-A6C0-D0E0F04EDA8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D441D7-0517-44C1-A5C6-A59EF5630C0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C3DD1F-4437-4776-B72B-9384B7E29275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101C0C-9130-4351-ACAF-AE8AF2D80B5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9F7A8D-97F5-4A77-9365-80FC35E6C8AE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506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68AF2D-ED43-4D36-8221-7EC3AB82EA0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624CB2-12AB-4171-9472-FE251AE6AD19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jpeg"/><Relationship Id="rId3" Type="http://schemas.openxmlformats.org/officeDocument/2006/relationships/image" Target="../media/image31.jpeg"/><Relationship Id="rId7" Type="http://schemas.openxmlformats.org/officeDocument/2006/relationships/image" Target="../media/image3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jpeg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5" y="71438"/>
            <a:ext cx="8858250" cy="40005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dirty="0">
                <a:latin typeface="+mn-lt"/>
              </a:rPr>
              <a:t>За часів </a:t>
            </a:r>
            <a:r>
              <a:rPr lang="uk-UA" sz="2000" b="1" dirty="0">
                <a:latin typeface="+mn-lt"/>
              </a:rPr>
              <a:t>енеоліту</a:t>
            </a:r>
            <a:r>
              <a:rPr lang="uk-UA" sz="2000" dirty="0">
                <a:latin typeface="+mn-lt"/>
              </a:rPr>
              <a:t> люди вже почали використовувати перший метал – </a:t>
            </a:r>
            <a:r>
              <a:rPr lang="uk-UA" sz="2000" b="1" i="1" u="sng" dirty="0">
                <a:latin typeface="+mn-lt"/>
              </a:rPr>
              <a:t>мідь</a:t>
            </a:r>
            <a:r>
              <a:rPr lang="uk-UA" sz="2000" dirty="0">
                <a:latin typeface="+mn-lt"/>
              </a:rPr>
              <a:t>.</a:t>
            </a:r>
            <a:endParaRPr lang="ru-RU" sz="20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4438" y="500063"/>
            <a:ext cx="7929562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Яскравим представником доби енеоліту в Україні є давньоземлеробська </a:t>
            </a: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Трипільська культура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(за назвою       с. Трипілля на Київщині, де в </a:t>
            </a: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1896 р.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археолог </a:t>
            </a: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Вікентій Хвойка 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відкрив і дослідив перше поселення цього народу).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63" y="4783138"/>
            <a:ext cx="1214437" cy="193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57313" y="4929188"/>
            <a:ext cx="123031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86188" y="5286375"/>
            <a:ext cx="23145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4700588"/>
            <a:ext cx="1214438" cy="215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Picture 12" descr="D:\Історія\Курси\Найдавніші часи\1\11.jpg"/>
          <p:cNvPicPr>
            <a:picLocks noChangeAspect="1" noChangeArrowheads="1"/>
          </p:cNvPicPr>
          <p:nvPr/>
        </p:nvPicPr>
        <p:blipFill>
          <a:blip r:embed="rId7" cstate="print">
            <a:lum bright="20000" contrast="40000"/>
            <a:grayscl/>
          </a:blip>
          <a:srcRect/>
          <a:stretch>
            <a:fillRect/>
          </a:stretch>
        </p:blipFill>
        <p:spPr bwMode="auto">
          <a:xfrm>
            <a:off x="4286250" y="2000250"/>
            <a:ext cx="2857500" cy="131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3" name="Picture 13" descr="D:\Історія\Курси\Найдавніші часи\1\08.jpg"/>
          <p:cNvPicPr>
            <a:picLocks noChangeAspect="1" noChangeArrowheads="1"/>
          </p:cNvPicPr>
          <p:nvPr/>
        </p:nvPicPr>
        <p:blipFill>
          <a:blip r:embed="rId8" cstate="print">
            <a:lum bright="10000" contrast="40000"/>
            <a:grayscl/>
          </a:blip>
          <a:srcRect/>
          <a:stretch>
            <a:fillRect/>
          </a:stretch>
        </p:blipFill>
        <p:spPr bwMode="auto">
          <a:xfrm>
            <a:off x="142875" y="500063"/>
            <a:ext cx="1041400" cy="15001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214438" y="2071688"/>
            <a:ext cx="292576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85750" y="3429000"/>
            <a:ext cx="85725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000" b="1" dirty="0">
                <a:latin typeface="Calibri" pitchFamily="34" charset="0"/>
              </a:rPr>
              <a:t>Нині відомі сотні трипільських поселень у межах України, Молдови та Румунії. У </a:t>
            </a:r>
            <a:r>
              <a:rPr lang="en-US" sz="2000" b="1" dirty="0">
                <a:latin typeface="Calibri" pitchFamily="34" charset="0"/>
              </a:rPr>
              <a:t>IV – III</a:t>
            </a:r>
            <a:r>
              <a:rPr lang="uk-UA" sz="2000" b="1" dirty="0">
                <a:latin typeface="Calibri" pitchFamily="34" charset="0"/>
              </a:rPr>
              <a:t> тис. до н.е. племена </a:t>
            </a:r>
            <a:r>
              <a:rPr lang="uk-UA" sz="2000" b="1" dirty="0" err="1" smtClean="0">
                <a:latin typeface="Calibri" pitchFamily="34" charset="0"/>
              </a:rPr>
              <a:t>“</a:t>
            </a:r>
            <a:r>
              <a:rPr lang="uk-UA" sz="2000" b="1" dirty="0" err="1" smtClean="0">
                <a:latin typeface="Calibri" pitchFamily="34" charset="0"/>
              </a:rPr>
              <a:t>трипільців</a:t>
            </a:r>
            <a:r>
              <a:rPr lang="uk-UA" sz="2000" b="1" dirty="0" err="1">
                <a:latin typeface="Calibri" pitchFamily="34" charset="0"/>
              </a:rPr>
              <a:t>”</a:t>
            </a:r>
            <a:r>
              <a:rPr lang="uk-UA" sz="2000" b="1" dirty="0">
                <a:latin typeface="Calibri" pitchFamily="34" charset="0"/>
              </a:rPr>
              <a:t> займали велику територію від Карпат до Дніпра. Поблизу сіл </a:t>
            </a:r>
            <a:r>
              <a:rPr lang="uk-UA" sz="2000" b="1" dirty="0" err="1">
                <a:latin typeface="Calibri" pitchFamily="34" charset="0"/>
              </a:rPr>
              <a:t>Доброводи</a:t>
            </a:r>
            <a:r>
              <a:rPr lang="uk-UA" sz="2000" b="1" dirty="0">
                <a:latin typeface="Calibri" pitchFamily="34" charset="0"/>
              </a:rPr>
              <a:t>, </a:t>
            </a:r>
            <a:r>
              <a:rPr lang="uk-UA" sz="2000" b="1" dirty="0" err="1">
                <a:latin typeface="Calibri" pitchFamily="34" charset="0"/>
              </a:rPr>
              <a:t>Майданецьке</a:t>
            </a:r>
            <a:r>
              <a:rPr lang="uk-UA" sz="2000" b="1" dirty="0">
                <a:latin typeface="Calibri" pitchFamily="34" charset="0"/>
              </a:rPr>
              <a:t> й Тальянки (Черкаська область) знайдено трипільські </a:t>
            </a:r>
            <a:r>
              <a:rPr lang="uk-UA" sz="2000" b="1" dirty="0" err="1">
                <a:latin typeface="Calibri" pitchFamily="34" charset="0"/>
              </a:rPr>
              <a:t>протоміста</a:t>
            </a:r>
            <a:r>
              <a:rPr lang="uk-UA" sz="2000" b="1" dirty="0">
                <a:latin typeface="Calibri" pitchFamily="34" charset="0"/>
              </a:rPr>
              <a:t> – найбільші на той час в Європі.</a:t>
            </a:r>
            <a:r>
              <a:rPr lang="en-US" sz="2000" b="1" dirty="0">
                <a:latin typeface="Calibri" pitchFamily="34" charset="0"/>
              </a:rPr>
              <a:t> </a:t>
            </a:r>
            <a:endParaRPr lang="ru-RU" sz="2000" b="1" dirty="0"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36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240"/>
                            </p:stCondLst>
                            <p:childTnLst>
                              <p:par>
                                <p:cTn id="3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740"/>
                            </p:stCondLst>
                            <p:childTnLst>
                              <p:par>
                                <p:cTn id="4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016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latin typeface="+mn-lt"/>
              </a:rPr>
              <a:t>Кам'яний вік остаточно змінюється віком металів наприкінці ІІІ тис. до н.е.           з початком використання </a:t>
            </a:r>
            <a:r>
              <a:rPr lang="uk-UA" sz="2000" b="1" i="1" u="sng" dirty="0">
                <a:latin typeface="+mn-lt"/>
              </a:rPr>
              <a:t>бронзи</a:t>
            </a:r>
            <a:r>
              <a:rPr lang="uk-UA" sz="2000" b="1" dirty="0">
                <a:latin typeface="+mn-lt"/>
              </a:rPr>
              <a:t> – першого штучного металу, отриманого людиною внаслідок сплаву міді й олова.</a:t>
            </a:r>
            <a:endParaRPr lang="ru-RU" sz="2000" b="1" dirty="0">
              <a:latin typeface="+mn-lt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42875" y="928688"/>
            <a:ext cx="42148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>
                <a:latin typeface="Calibri" pitchFamily="34" charset="0"/>
              </a:rPr>
              <a:t>Ще більше зростає роль чоловіків – внаслідок чого матріархат поступово замінюється патріархальною організацією суспільства. </a:t>
            </a:r>
            <a:endParaRPr lang="ru-RU" sz="2000">
              <a:latin typeface="Calibri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86250" y="1071563"/>
            <a:ext cx="2000250" cy="914400"/>
          </a:xfrm>
          <a:prstGeom prst="roundRect">
            <a:avLst>
              <a:gd name="adj" fmla="val 21521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матріархат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929438" y="1071563"/>
            <a:ext cx="2000250" cy="914400"/>
          </a:xfrm>
          <a:prstGeom prst="roundRect">
            <a:avLst>
              <a:gd name="adj" fmla="val 21521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патріархат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6357938" y="1285875"/>
            <a:ext cx="500062" cy="484188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/>
          <a:stretch>
            <a:fillRect/>
          </a:stretch>
        </p:blipFill>
        <p:spPr bwMode="auto">
          <a:xfrm>
            <a:off x="0" y="3071813"/>
            <a:ext cx="6786563" cy="346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0" y="2214563"/>
            <a:ext cx="9144000" cy="83026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У степовій смузі України протягом доби бронзи існувало декілька археологічних культур, пов'язаних зі скотарями-</a:t>
            </a: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індоєвропейцями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86563" y="3000375"/>
            <a:ext cx="2357437" cy="3478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latin typeface="+mn-lt"/>
              </a:rPr>
              <a:t>В епоху бронзи відбувся </a:t>
            </a:r>
            <a:r>
              <a:rPr lang="uk-UA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перший суспільний поділ праці</a:t>
            </a:r>
            <a:r>
              <a:rPr lang="uk-UA" sz="2000" b="1" i="1" dirty="0">
                <a:latin typeface="+mn-lt"/>
              </a:rPr>
              <a:t> </a:t>
            </a:r>
            <a:r>
              <a:rPr lang="uk-UA" sz="2000" b="1" dirty="0">
                <a:latin typeface="+mn-lt"/>
              </a:rPr>
              <a:t>– скотарство відокремилося від землеробства. Починається і </a:t>
            </a:r>
            <a:r>
              <a:rPr lang="uk-UA" sz="2000" b="1" i="1" dirty="0">
                <a:latin typeface="+mn-lt"/>
              </a:rPr>
              <a:t>другий</a:t>
            </a:r>
            <a:r>
              <a:rPr lang="uk-UA" sz="2000" b="1" dirty="0">
                <a:latin typeface="+mn-lt"/>
              </a:rPr>
              <a:t> – виділення ремесла в самостійну галузь господарства.</a:t>
            </a:r>
            <a:endParaRPr lang="ru-RU" sz="2000" b="1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6488113"/>
            <a:ext cx="9144000" cy="36988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Родова община змінюється сусідською, з'являється майнова нерівність.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440"/>
                            </p:stCondLst>
                            <p:childTnLst>
                              <p:par>
                                <p:cTn id="1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44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440"/>
                            </p:stCondLst>
                            <p:childTnLst>
                              <p:par>
                                <p:cTn id="3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8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 animBg="1"/>
      <p:bldP spid="6" grpId="0" animBg="1"/>
      <p:bldP spid="8" grpId="0" animBg="1"/>
      <p:bldP spid="9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:\Алла\школа\історія\історія 6 кл\трипілля\06111501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764704"/>
            <a:ext cx="2579688" cy="263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 descr="D:\Алла\школа\історія\історія 6 кл\трипілля\Image2.jpg"/>
          <p:cNvPicPr>
            <a:picLocks noChangeAspect="1" noChangeArrowheads="1"/>
          </p:cNvPicPr>
          <p:nvPr/>
        </p:nvPicPr>
        <p:blipFill>
          <a:blip r:embed="rId4" cstate="print"/>
          <a:srcRect t="4144" b="5250"/>
          <a:stretch>
            <a:fillRect/>
          </a:stretch>
        </p:blipFill>
        <p:spPr bwMode="auto">
          <a:xfrm>
            <a:off x="4673600" y="620688"/>
            <a:ext cx="4251325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 descr="D:\Алла\школа\історія\історія 6 кл\трипілля\030609-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00" y="3429000"/>
            <a:ext cx="436562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1" name="Прямоугольник 4"/>
          <p:cNvSpPr>
            <a:spLocks noChangeArrowheads="1"/>
          </p:cNvSpPr>
          <p:nvPr/>
        </p:nvSpPr>
        <p:spPr bwMode="auto">
          <a:xfrm>
            <a:off x="71438" y="139700"/>
            <a:ext cx="4675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dirty="0" err="1">
                <a:solidFill>
                  <a:srgbClr val="C00000"/>
                </a:solidFill>
                <a:latin typeface="Calibri" pitchFamily="34" charset="0"/>
              </a:rPr>
              <a:t>Трипільські</a:t>
            </a:r>
            <a:r>
              <a:rPr lang="ru-RU" sz="3600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ru-RU" sz="3600" dirty="0" err="1">
                <a:solidFill>
                  <a:srgbClr val="C00000"/>
                </a:solidFill>
                <a:latin typeface="Calibri" pitchFamily="34" charset="0"/>
              </a:rPr>
              <a:t>орнаменти</a:t>
            </a:r>
            <a:endParaRPr lang="ru-RU" sz="3600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D:\Алла\школа\історія\історія 6 кл\трипілля\hram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0" y="217488"/>
            <a:ext cx="2705100" cy="278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14313" y="71438"/>
            <a:ext cx="32861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3600" b="1" i="1">
                <a:latin typeface="Calibri" pitchFamily="34" charset="0"/>
              </a:rPr>
              <a:t>Трипільська кераміка</a:t>
            </a:r>
            <a:endParaRPr lang="ru-RU" sz="3600" b="1" i="1">
              <a:latin typeface="Calibri" pitchFamily="34" charset="0"/>
            </a:endParaRPr>
          </a:p>
        </p:txBody>
      </p:sp>
      <p:pic>
        <p:nvPicPr>
          <p:cNvPr id="20484" name="Picture 4" descr="D:\Алла\школа\історія\історія 6 кл\трипілля\EqbkPLOa4aHeKyBAhqA4.jpg"/>
          <p:cNvPicPr>
            <a:picLocks noChangeAspect="1" noChangeArrowheads="1"/>
          </p:cNvPicPr>
          <p:nvPr/>
        </p:nvPicPr>
        <p:blipFill>
          <a:blip r:embed="rId4" cstate="print"/>
          <a:srcRect b="9703"/>
          <a:stretch>
            <a:fillRect/>
          </a:stretch>
        </p:blipFill>
        <p:spPr bwMode="auto">
          <a:xfrm>
            <a:off x="357188" y="1320800"/>
            <a:ext cx="2786062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 descr="D:\Алла\школа\історія\історія 6 кл\трипілля\trypil_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313" y="3571875"/>
            <a:ext cx="2714625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6" descr="D:\Алла\школа\історія\історія 6 кл\трипілля\1206200908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57563" y="214313"/>
            <a:ext cx="2859087" cy="381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7" descr="D:\Алла\школа\історія\історія 6 кл\трипілля\1206200908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86500" y="3071813"/>
            <a:ext cx="2732088" cy="364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8" name="Picture 8" descr="D:\Алла\школа\історія\історія 6 кл\трипілля\12062009079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928938" y="3643313"/>
            <a:ext cx="3375025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42875" y="357188"/>
            <a:ext cx="8786813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 i="1">
                <a:latin typeface="Calibri" pitchFamily="34" charset="0"/>
              </a:rPr>
              <a:t>Причини занепаду цієї культури у другій половині ІІІ тис. до н.е. до кінця не з'ясовані, найчастіше мова йде про внутрішню кризу внаслідок зниження врожайності та погіршення кліматичних умов та зовнішню загрозу зі степу з боку войовничих кочовиків. </a:t>
            </a:r>
            <a:endParaRPr lang="ru-RU" sz="2400" b="1" i="1">
              <a:latin typeface="Calibri" pitchFamily="34" charset="0"/>
            </a:endParaRPr>
          </a:p>
        </p:txBody>
      </p:sp>
      <p:pic>
        <p:nvPicPr>
          <p:cNvPr id="3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2428875"/>
            <a:ext cx="3214687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2275" y="2357438"/>
            <a:ext cx="320675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 descr="D:\Алла\школа\історія\історія 6 кл\трипілля\Trypill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3" y="357188"/>
            <a:ext cx="45974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2" descr="D:\Алла\школа\історія\історія 6 кл\трипілля\реконструкції трип одягу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3071813"/>
            <a:ext cx="5970587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42875" y="71438"/>
            <a:ext cx="4000500" cy="175418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dirty="0">
                <a:latin typeface="+mn-lt"/>
              </a:rPr>
              <a:t>Реконструкція зовнішнього вигляду трипільців</a:t>
            </a:r>
            <a:endParaRPr lang="ru-RU" sz="3600" dirty="0">
              <a:latin typeface="+mn-lt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:\Алла\школа\історія\історія 6 кл\трипілля\trepol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D:\Алла\школа\історія\історія 6 кл\трипілля\image0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188" y="3429000"/>
            <a:ext cx="177482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2" descr="D:\Алла\школа\історія\історія 6 кл\трипілля\житло трипільців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857250"/>
            <a:ext cx="7037263" cy="473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Прямоугольник 3"/>
          <p:cNvSpPr>
            <a:spLocks noChangeArrowheads="1"/>
          </p:cNvSpPr>
          <p:nvPr/>
        </p:nvSpPr>
        <p:spPr bwMode="auto">
          <a:xfrm>
            <a:off x="0" y="68263"/>
            <a:ext cx="88582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dirty="0" err="1">
                <a:solidFill>
                  <a:srgbClr val="C00000"/>
                </a:solidFill>
                <a:latin typeface="Calibri" pitchFamily="34" charset="0"/>
              </a:rPr>
              <a:t>Житло</a:t>
            </a:r>
            <a:r>
              <a:rPr lang="ru-RU" sz="3600" dirty="0">
                <a:solidFill>
                  <a:srgbClr val="C00000"/>
                </a:solidFill>
                <a:latin typeface="Calibri" pitchFamily="34" charset="0"/>
              </a:rPr>
              <a:t> та </a:t>
            </a:r>
            <a:r>
              <a:rPr lang="ru-RU" sz="3600" dirty="0" err="1">
                <a:solidFill>
                  <a:srgbClr val="C00000"/>
                </a:solidFill>
                <a:latin typeface="Calibri" pitchFamily="34" charset="0"/>
              </a:rPr>
              <a:t>знаряддя</a:t>
            </a:r>
            <a:r>
              <a:rPr lang="ru-RU" sz="3600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ru-RU" sz="3600" dirty="0" err="1">
                <a:solidFill>
                  <a:srgbClr val="C00000"/>
                </a:solidFill>
                <a:latin typeface="Calibri" pitchFamily="34" charset="0"/>
              </a:rPr>
              <a:t>трипільців</a:t>
            </a:r>
            <a:endParaRPr lang="ru-RU" sz="3600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2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7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D:\Алла\школа\історія\історія 6 кл\трипілля\p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0648"/>
            <a:ext cx="9144000" cy="5954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D:\Алла\школа\історія\історія 6 кл\трипілля\Посудина у вигляді упряжки биків. Трипільська культура (кінець IV тис. до н.е.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71438"/>
            <a:ext cx="3175000" cy="317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Прямоугольник 2"/>
          <p:cNvSpPr>
            <a:spLocks noChangeArrowheads="1"/>
          </p:cNvSpPr>
          <p:nvPr/>
        </p:nvSpPr>
        <p:spPr bwMode="auto">
          <a:xfrm>
            <a:off x="142875" y="3357563"/>
            <a:ext cx="4572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Посудина у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вигляді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упряжки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биків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.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Трипільська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культура (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кінець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IV тис. до н.е.)</a:t>
            </a:r>
          </a:p>
        </p:txBody>
      </p:sp>
      <p:pic>
        <p:nvPicPr>
          <p:cNvPr id="14340" name="Picture 3" descr="D:\Алла\школа\історія\історія 6 кл\трипілля\y1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50" y="4071938"/>
            <a:ext cx="30480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 descr="D:\Алла\школа\історія\історія 6 кл\трипілля\Численні людські фігурки свідчать, що у Трипільців був поширений культ жінкиjpg.jpg"/>
          <p:cNvPicPr>
            <a:picLocks noChangeAspect="1" noChangeArrowheads="1"/>
          </p:cNvPicPr>
          <p:nvPr/>
        </p:nvPicPr>
        <p:blipFill>
          <a:blip r:embed="rId5" cstate="print"/>
          <a:srcRect b="9043"/>
          <a:stretch>
            <a:fillRect/>
          </a:stretch>
        </p:blipFill>
        <p:spPr bwMode="auto">
          <a:xfrm>
            <a:off x="4429125" y="188640"/>
            <a:ext cx="4452938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Прямоугольник 6"/>
          <p:cNvSpPr>
            <a:spLocks noChangeArrowheads="1"/>
          </p:cNvSpPr>
          <p:nvPr/>
        </p:nvSpPr>
        <p:spPr bwMode="auto">
          <a:xfrm>
            <a:off x="4857750" y="3571875"/>
            <a:ext cx="457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err="1">
                <a:solidFill>
                  <a:srgbClr val="C00000"/>
                </a:solidFill>
                <a:latin typeface="Calibri" pitchFamily="34" charset="0"/>
              </a:rPr>
              <a:t>Численні</a:t>
            </a:r>
            <a:r>
              <a:rPr lang="ru-RU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Calibri" pitchFamily="34" charset="0"/>
              </a:rPr>
              <a:t>людські</a:t>
            </a:r>
            <a:r>
              <a:rPr lang="ru-RU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Calibri" pitchFamily="34" charset="0"/>
              </a:rPr>
              <a:t>фігурки</a:t>
            </a:r>
            <a:r>
              <a:rPr lang="ru-RU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Calibri" pitchFamily="34" charset="0"/>
              </a:rPr>
              <a:t>свідчать</a:t>
            </a:r>
            <a:r>
              <a:rPr lang="ru-RU" dirty="0">
                <a:solidFill>
                  <a:srgbClr val="C00000"/>
                </a:solidFill>
                <a:latin typeface="Calibri" pitchFamily="34" charset="0"/>
              </a:rPr>
              <a:t>, </a:t>
            </a:r>
            <a:r>
              <a:rPr lang="ru-RU" dirty="0" err="1">
                <a:solidFill>
                  <a:srgbClr val="C00000"/>
                </a:solidFill>
                <a:latin typeface="Calibri" pitchFamily="34" charset="0"/>
              </a:rPr>
              <a:t>що</a:t>
            </a:r>
            <a:r>
              <a:rPr lang="ru-RU" dirty="0">
                <a:solidFill>
                  <a:srgbClr val="C00000"/>
                </a:solidFill>
                <a:latin typeface="Calibri" pitchFamily="34" charset="0"/>
              </a:rPr>
              <a:t> у </a:t>
            </a:r>
            <a:r>
              <a:rPr lang="ru-RU" dirty="0" err="1">
                <a:solidFill>
                  <a:srgbClr val="C00000"/>
                </a:solidFill>
                <a:latin typeface="Calibri" pitchFamily="34" charset="0"/>
              </a:rPr>
              <a:t>Трипільців</a:t>
            </a:r>
            <a:r>
              <a:rPr lang="ru-RU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Calibri" pitchFamily="34" charset="0"/>
              </a:rPr>
              <a:t>був</a:t>
            </a:r>
            <a:r>
              <a:rPr lang="ru-RU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Calibri" pitchFamily="34" charset="0"/>
              </a:rPr>
              <a:t>поширений</a:t>
            </a:r>
            <a:r>
              <a:rPr lang="ru-RU" dirty="0">
                <a:solidFill>
                  <a:srgbClr val="C00000"/>
                </a:solidFill>
                <a:latin typeface="Calibri" pitchFamily="34" charset="0"/>
              </a:rPr>
              <a:t> культ </a:t>
            </a:r>
            <a:r>
              <a:rPr lang="ru-RU" dirty="0" err="1">
                <a:solidFill>
                  <a:srgbClr val="C00000"/>
                </a:solidFill>
                <a:latin typeface="Calibri" pitchFamily="34" charset="0"/>
              </a:rPr>
              <a:t>жінки</a:t>
            </a:r>
            <a:endParaRPr lang="ru-RU" dirty="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14343" name="Picture 6" descr="D:\Алла\школа\історія\історія 6 кл\трипілля\тотем з червоної глини 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71938" y="4214813"/>
            <a:ext cx="3749675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4" name="Прямоугольник 8"/>
          <p:cNvSpPr>
            <a:spLocks noChangeArrowheads="1"/>
          </p:cNvSpPr>
          <p:nvPr/>
        </p:nvSpPr>
        <p:spPr bwMode="auto">
          <a:xfrm>
            <a:off x="7858125" y="4572000"/>
            <a:ext cx="17859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rgbClr val="7030A0"/>
                </a:solidFill>
                <a:latin typeface="Calibri" pitchFamily="34" charset="0"/>
              </a:rPr>
              <a:t>Тотем </a:t>
            </a:r>
          </a:p>
          <a:p>
            <a:r>
              <a:rPr lang="ru-RU" dirty="0" err="1">
                <a:solidFill>
                  <a:srgbClr val="7030A0"/>
                </a:solidFill>
                <a:latin typeface="Calibri" pitchFamily="34" charset="0"/>
              </a:rPr>
              <a:t>з</a:t>
            </a:r>
            <a:r>
              <a:rPr lang="ru-RU" dirty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Calibri" pitchFamily="34" charset="0"/>
              </a:rPr>
              <a:t>червоної</a:t>
            </a:r>
            <a:endParaRPr lang="ru-RU" dirty="0">
              <a:solidFill>
                <a:srgbClr val="7030A0"/>
              </a:solidFill>
              <a:latin typeface="Calibri" pitchFamily="34" charset="0"/>
            </a:endParaRPr>
          </a:p>
          <a:p>
            <a:r>
              <a:rPr lang="ru-RU" dirty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ru-RU" dirty="0" err="1">
                <a:solidFill>
                  <a:srgbClr val="7030A0"/>
                </a:solidFill>
                <a:latin typeface="Calibri" pitchFamily="34" charset="0"/>
              </a:rPr>
              <a:t>глини</a:t>
            </a:r>
            <a:r>
              <a:rPr lang="ru-RU" dirty="0">
                <a:solidFill>
                  <a:srgbClr val="7030A0"/>
                </a:solidFill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D:\Алла\школа\історія\історія 6 кл\трипілля\iПанорама трипільського протоміст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88" y="1071563"/>
            <a:ext cx="6189662" cy="310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Прямоугольник 2"/>
          <p:cNvSpPr>
            <a:spLocks noChangeArrowheads="1"/>
          </p:cNvSpPr>
          <p:nvPr/>
        </p:nvSpPr>
        <p:spPr bwMode="auto">
          <a:xfrm>
            <a:off x="539552" y="188640"/>
            <a:ext cx="81369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rgbClr val="C00000"/>
                </a:solidFill>
                <a:latin typeface="Calibri" pitchFamily="34" charset="0"/>
              </a:rPr>
              <a:t>Панорама </a:t>
            </a:r>
            <a:r>
              <a:rPr lang="ru-RU" sz="3600" dirty="0" err="1">
                <a:solidFill>
                  <a:srgbClr val="C00000"/>
                </a:solidFill>
                <a:latin typeface="Calibri" pitchFamily="34" charset="0"/>
              </a:rPr>
              <a:t>трипільського</a:t>
            </a:r>
            <a:r>
              <a:rPr lang="ru-RU" sz="3600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ru-RU" sz="3600" dirty="0" err="1">
                <a:solidFill>
                  <a:srgbClr val="C00000"/>
                </a:solidFill>
                <a:latin typeface="Calibri" pitchFamily="34" charset="0"/>
              </a:rPr>
              <a:t>протоміста</a:t>
            </a:r>
            <a:endParaRPr lang="ru-RU" sz="3600" dirty="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4" cstate="print">
            <a:lum bright="10000" contrast="30000"/>
            <a:grayscl/>
          </a:blip>
          <a:srcRect/>
          <a:stretch>
            <a:fillRect/>
          </a:stretch>
        </p:blipFill>
        <p:spPr bwMode="auto">
          <a:xfrm>
            <a:off x="714375" y="4357688"/>
            <a:ext cx="7889875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Алла\школа\історія\історія 6 кл\трипілля\image03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913" y="133350"/>
            <a:ext cx="5153025" cy="336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 descr="D:\Алла\школа\історія\історія 6 кл\трипілля\image03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81525" y="3573016"/>
            <a:ext cx="4382963" cy="3142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Прямоугольник 4"/>
          <p:cNvSpPr>
            <a:spLocks noChangeArrowheads="1"/>
          </p:cNvSpPr>
          <p:nvPr/>
        </p:nvSpPr>
        <p:spPr bwMode="auto">
          <a:xfrm>
            <a:off x="5364088" y="571500"/>
            <a:ext cx="3600399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4400" dirty="0">
                <a:solidFill>
                  <a:srgbClr val="C00000"/>
                </a:solidFill>
                <a:latin typeface="Calibri" pitchFamily="34" charset="0"/>
              </a:rPr>
              <a:t>Будинки </a:t>
            </a:r>
          </a:p>
          <a:p>
            <a:r>
              <a:rPr lang="uk-UA" sz="4400" dirty="0">
                <a:solidFill>
                  <a:srgbClr val="C00000"/>
                </a:solidFill>
                <a:latin typeface="Calibri" pitchFamily="34" charset="0"/>
              </a:rPr>
              <a:t>трипільців</a:t>
            </a:r>
            <a:endParaRPr lang="ru-RU" sz="4400" dirty="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275" y="3714750"/>
            <a:ext cx="4459288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D:\Алла\школа\історія\історія 6 кл\трипілля\2.jpg"/>
          <p:cNvPicPr>
            <a:picLocks noChangeAspect="1" noChangeArrowheads="1"/>
          </p:cNvPicPr>
          <p:nvPr/>
        </p:nvPicPr>
        <p:blipFill>
          <a:blip r:embed="rId3" cstate="print"/>
          <a:srcRect b="8333"/>
          <a:stretch>
            <a:fillRect/>
          </a:stretch>
        </p:blipFill>
        <p:spPr bwMode="auto">
          <a:xfrm>
            <a:off x="323528" y="188640"/>
            <a:ext cx="457200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 descr="D:\Алла\школа\історія\історія 6 кл\трипілля\18773481.jpg"/>
          <p:cNvPicPr>
            <a:picLocks noChangeAspect="1" noChangeArrowheads="1"/>
          </p:cNvPicPr>
          <p:nvPr/>
        </p:nvPicPr>
        <p:blipFill>
          <a:blip r:embed="rId4" cstate="print"/>
          <a:srcRect b="11123"/>
          <a:stretch>
            <a:fillRect/>
          </a:stretch>
        </p:blipFill>
        <p:spPr bwMode="auto">
          <a:xfrm>
            <a:off x="3491880" y="3429000"/>
            <a:ext cx="5503863" cy="3238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4" descr="D:\Алла\школа\історія\історія 6 кл\трипілля\080814153913_inf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188640"/>
            <a:ext cx="2303462" cy="3143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 descr="D:\Алла\школа\історія\історія 6 кл\трипілля\Оздоблення орнаментом трипільської кераміки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50" y="4157663"/>
            <a:ext cx="31432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303</Words>
  <Application>Microsoft Office PowerPoint</Application>
  <PresentationFormat>Экран (4:3)</PresentationFormat>
  <Paragraphs>36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BOSS-1</dc:creator>
  <cp:lastModifiedBy>BOSS-1</cp:lastModifiedBy>
  <cp:revision>11</cp:revision>
  <dcterms:created xsi:type="dcterms:W3CDTF">2014-10-04T18:50:00Z</dcterms:created>
  <dcterms:modified xsi:type="dcterms:W3CDTF">2014-10-09T20:35:07Z</dcterms:modified>
</cp:coreProperties>
</file>