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35" r:id="rId2"/>
    <p:sldId id="333" r:id="rId3"/>
    <p:sldId id="256" r:id="rId4"/>
    <p:sldId id="257" r:id="rId5"/>
    <p:sldId id="258" r:id="rId6"/>
    <p:sldId id="259" r:id="rId7"/>
    <p:sldId id="260" r:id="rId8"/>
    <p:sldId id="261" r:id="rId9"/>
    <p:sldId id="262" r:id="rId10"/>
    <p:sldId id="263" r:id="rId11"/>
    <p:sldId id="264" r:id="rId12"/>
    <p:sldId id="267" r:id="rId13"/>
    <p:sldId id="265" r:id="rId14"/>
    <p:sldId id="266" r:id="rId15"/>
    <p:sldId id="269" r:id="rId16"/>
    <p:sldId id="271" r:id="rId17"/>
    <p:sldId id="274" r:id="rId18"/>
    <p:sldId id="276" r:id="rId19"/>
    <p:sldId id="277"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2" r:id="rId53"/>
    <p:sldId id="314" r:id="rId54"/>
    <p:sldId id="315" r:id="rId55"/>
    <p:sldId id="318" r:id="rId56"/>
    <p:sldId id="323" r:id="rId57"/>
    <p:sldId id="316" r:id="rId58"/>
    <p:sldId id="317" r:id="rId59"/>
    <p:sldId id="331" r:id="rId60"/>
    <p:sldId id="325" r:id="rId61"/>
    <p:sldId id="326" r:id="rId62"/>
    <p:sldId id="327" r:id="rId63"/>
    <p:sldId id="329" r:id="rId64"/>
    <p:sldId id="330" r:id="rId65"/>
    <p:sldId id="334" r:id="rId66"/>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1C1C"/>
    <a:srgbClr val="FF1515"/>
    <a:srgbClr val="FF5050"/>
    <a:srgbClr val="E20000"/>
    <a:srgbClr val="0000FF"/>
    <a:srgbClr val="FF0000"/>
  </p:clrMru>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0133" autoAdjust="0"/>
    <p:restoredTop sz="94640" autoAdjust="0"/>
  </p:normalViewPr>
  <p:slideViewPr>
    <p:cSldViewPr>
      <p:cViewPr varScale="1">
        <p:scale>
          <a:sx n="88" d="100"/>
          <a:sy n="88" d="100"/>
        </p:scale>
        <p:origin x="-1254" y="-96"/>
      </p:cViewPr>
      <p:guideLst>
        <p:guide orient="horz" pos="2160"/>
        <p:guide pos="2880"/>
      </p:guideLst>
    </p:cSldViewPr>
  </p:slideViewPr>
  <p:outlineViewPr>
    <p:cViewPr>
      <p:scale>
        <a:sx n="33" d="100"/>
        <a:sy n="33" d="100"/>
      </p:scale>
      <p:origin x="48" y="375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4" name="Прямоугольник с двумя скругленными противолежащими углами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Заголовок 7"/>
          <p:cNvSpPr>
            <a:spLocks noGrp="1"/>
          </p:cNvSpPr>
          <p:nvPr>
            <p:ph type="ctrTitle"/>
          </p:nvPr>
        </p:nvSpPr>
        <p:spPr>
          <a:xfrm>
            <a:off x="464234" y="381001"/>
            <a:ext cx="8229600" cy="2209800"/>
          </a:xfrm>
        </p:spPr>
        <p:txBody>
          <a:bodyPr lIns="45720" rIns="228600"/>
          <a:lstStyle>
            <a:lvl1pPr marL="0" algn="r">
              <a:defRPr sz="4800"/>
            </a:lvl1pPr>
            <a:extLst/>
          </a:lstStyle>
          <a:p>
            <a:r>
              <a:rPr lang="ru-RU" smtClean="0"/>
              <a:t>Образец заголовка</a:t>
            </a:r>
            <a:endParaRPr lang="en-US"/>
          </a:p>
        </p:txBody>
      </p:sp>
      <p:sp>
        <p:nvSpPr>
          <p:cNvPr id="9" name="Подзаголовок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ru-RU" smtClean="0"/>
              <a:t>Образец подзаголовка</a:t>
            </a:r>
            <a:endParaRPr lang="en-US"/>
          </a:p>
        </p:txBody>
      </p:sp>
      <p:sp>
        <p:nvSpPr>
          <p:cNvPr id="5" name="Дата 9"/>
          <p:cNvSpPr>
            <a:spLocks noGrp="1"/>
          </p:cNvSpPr>
          <p:nvPr>
            <p:ph type="dt" sz="half" idx="10"/>
          </p:nvPr>
        </p:nvSpPr>
        <p:spPr>
          <a:xfrm>
            <a:off x="5562600" y="6508750"/>
            <a:ext cx="3001963" cy="274638"/>
          </a:xfrm>
        </p:spPr>
        <p:txBody>
          <a:bodyPr vert="horz" rtlCol="0"/>
          <a:lstStyle>
            <a:lvl1pPr>
              <a:defRPr/>
            </a:lvl1pPr>
            <a:extLst/>
          </a:lstStyle>
          <a:p>
            <a:pPr>
              <a:defRPr/>
            </a:pPr>
            <a:fld id="{D505988B-9C6E-4D36-BFE3-0358D35586EE}" type="datetimeFigureOut">
              <a:rPr lang="uk-UA"/>
              <a:pPr>
                <a:defRPr/>
              </a:pPr>
              <a:t>06.05.2014</a:t>
            </a:fld>
            <a:endParaRPr lang="uk-UA"/>
          </a:p>
        </p:txBody>
      </p:sp>
      <p:sp>
        <p:nvSpPr>
          <p:cNvPr id="6" name="Номер слайда 10"/>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A8216DA3-0796-4651-96A4-E4B3D180B719}" type="slidenum">
              <a:rPr lang="uk-UA"/>
              <a:pPr>
                <a:defRPr/>
              </a:pPr>
              <a:t>‹#›</a:t>
            </a:fld>
            <a:endParaRPr lang="uk-UA"/>
          </a:p>
        </p:txBody>
      </p:sp>
      <p:sp>
        <p:nvSpPr>
          <p:cNvPr id="7" name="Нижний колонтитул 11"/>
          <p:cNvSpPr>
            <a:spLocks noGrp="1"/>
          </p:cNvSpPr>
          <p:nvPr>
            <p:ph type="ftr" sz="quarter" idx="12"/>
          </p:nvPr>
        </p:nvSpPr>
        <p:spPr>
          <a:xfrm>
            <a:off x="1600200" y="6508750"/>
            <a:ext cx="3906838" cy="274638"/>
          </a:xfrm>
        </p:spPr>
        <p:txBody>
          <a:bodyPr vert="horz" rtlCol="0"/>
          <a:lstStyle>
            <a:lvl1pPr>
              <a:defRPr/>
            </a:lvl1pPr>
            <a:extLst/>
          </a:lstStyle>
          <a:p>
            <a:pPr>
              <a:defRPr/>
            </a:pPr>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Нижний колонтитул 2"/>
          <p:cNvSpPr>
            <a:spLocks noGrp="1"/>
          </p:cNvSpPr>
          <p:nvPr>
            <p:ph type="ftr" sz="quarter" idx="10"/>
          </p:nvPr>
        </p:nvSpPr>
        <p:spPr/>
        <p:txBody>
          <a:bodyPr/>
          <a:lstStyle>
            <a:lvl1pPr>
              <a:defRPr/>
            </a:lvl1pPr>
          </a:lstStyle>
          <a:p>
            <a:pPr>
              <a:defRPr/>
            </a:pPr>
            <a:endParaRPr lang="uk-UA"/>
          </a:p>
        </p:txBody>
      </p:sp>
      <p:sp>
        <p:nvSpPr>
          <p:cNvPr id="5" name="Дата 13"/>
          <p:cNvSpPr>
            <a:spLocks noGrp="1"/>
          </p:cNvSpPr>
          <p:nvPr>
            <p:ph type="dt" sz="half" idx="11"/>
          </p:nvPr>
        </p:nvSpPr>
        <p:spPr/>
        <p:txBody>
          <a:bodyPr/>
          <a:lstStyle>
            <a:lvl1pPr>
              <a:defRPr/>
            </a:lvl1pPr>
          </a:lstStyle>
          <a:p>
            <a:pPr>
              <a:defRPr/>
            </a:pPr>
            <a:fld id="{EDAA8674-DF5D-4021-B49A-15C5BE2011DD}" type="datetimeFigureOut">
              <a:rPr lang="uk-UA"/>
              <a:pPr>
                <a:defRPr/>
              </a:pPr>
              <a:t>06.05.2014</a:t>
            </a:fld>
            <a:endParaRPr lang="uk-UA"/>
          </a:p>
        </p:txBody>
      </p:sp>
      <p:sp>
        <p:nvSpPr>
          <p:cNvPr id="6" name="Номер слайда 22"/>
          <p:cNvSpPr>
            <a:spLocks noGrp="1"/>
          </p:cNvSpPr>
          <p:nvPr>
            <p:ph type="sldNum" sz="quarter" idx="12"/>
          </p:nvPr>
        </p:nvSpPr>
        <p:spPr/>
        <p:txBody>
          <a:bodyPr/>
          <a:lstStyle>
            <a:lvl1pPr>
              <a:defRPr/>
            </a:lvl1pPr>
          </a:lstStyle>
          <a:p>
            <a:pPr>
              <a:defRPr/>
            </a:pPr>
            <a:fld id="{0900898B-E43E-4AC8-A259-A0C0141211BD}" type="slidenum">
              <a:rPr lang="uk-UA"/>
              <a:pPr>
                <a:defRPr/>
              </a:pPr>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lvl1pPr algn="l">
              <a:defRPr/>
            </a:lvl1pPr>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Нижний колонтитул 2"/>
          <p:cNvSpPr>
            <a:spLocks noGrp="1"/>
          </p:cNvSpPr>
          <p:nvPr>
            <p:ph type="ftr" sz="quarter" idx="10"/>
          </p:nvPr>
        </p:nvSpPr>
        <p:spPr/>
        <p:txBody>
          <a:bodyPr/>
          <a:lstStyle>
            <a:lvl1pPr>
              <a:defRPr/>
            </a:lvl1pPr>
          </a:lstStyle>
          <a:p>
            <a:pPr>
              <a:defRPr/>
            </a:pPr>
            <a:endParaRPr lang="uk-UA"/>
          </a:p>
        </p:txBody>
      </p:sp>
      <p:sp>
        <p:nvSpPr>
          <p:cNvPr id="5" name="Дата 13"/>
          <p:cNvSpPr>
            <a:spLocks noGrp="1"/>
          </p:cNvSpPr>
          <p:nvPr>
            <p:ph type="dt" sz="half" idx="11"/>
          </p:nvPr>
        </p:nvSpPr>
        <p:spPr/>
        <p:txBody>
          <a:bodyPr/>
          <a:lstStyle>
            <a:lvl1pPr>
              <a:defRPr/>
            </a:lvl1pPr>
          </a:lstStyle>
          <a:p>
            <a:pPr>
              <a:defRPr/>
            </a:pPr>
            <a:fld id="{53C1AB98-0470-459A-BA40-8C3C7C727EAD}" type="datetimeFigureOut">
              <a:rPr lang="uk-UA"/>
              <a:pPr>
                <a:defRPr/>
              </a:pPr>
              <a:t>06.05.2014</a:t>
            </a:fld>
            <a:endParaRPr lang="uk-UA"/>
          </a:p>
        </p:txBody>
      </p:sp>
      <p:sp>
        <p:nvSpPr>
          <p:cNvPr id="6" name="Номер слайда 22"/>
          <p:cNvSpPr>
            <a:spLocks noGrp="1"/>
          </p:cNvSpPr>
          <p:nvPr>
            <p:ph type="sldNum" sz="quarter" idx="12"/>
          </p:nvPr>
        </p:nvSpPr>
        <p:spPr/>
        <p:txBody>
          <a:bodyPr/>
          <a:lstStyle>
            <a:lvl1pPr>
              <a:defRPr/>
            </a:lvl1pPr>
          </a:lstStyle>
          <a:p>
            <a:pPr>
              <a:defRPr/>
            </a:pPr>
            <a:fld id="{AE1E2B00-3F44-4BC9-8139-AB5E9ED99B9E}" type="slidenum">
              <a:rPr lang="uk-UA"/>
              <a:pPr>
                <a:defRPr/>
              </a:pPr>
              <a:t>‹#›</a:t>
            </a:fld>
            <a:endParaRPr lang="uk-U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04800"/>
            <a:ext cx="7543800" cy="1431925"/>
          </a:xfrm>
        </p:spPr>
        <p:txBody>
          <a:bodyPr/>
          <a:lstStyle/>
          <a:p>
            <a:r>
              <a:rPr lang="ru-RU" smtClean="0"/>
              <a:t>Образец заголовка</a:t>
            </a:r>
            <a:endParaRPr lang="uk-UA"/>
          </a:p>
        </p:txBody>
      </p:sp>
      <p:sp>
        <p:nvSpPr>
          <p:cNvPr id="3" name="Содержимое 2"/>
          <p:cNvSpPr>
            <a:spLocks noGrp="1"/>
          </p:cNvSpPr>
          <p:nvPr>
            <p:ph sz="half" idx="1"/>
          </p:nvPr>
        </p:nvSpPr>
        <p:spPr>
          <a:xfrm>
            <a:off x="1066800" y="1981200"/>
            <a:ext cx="75438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4" name="Текст 3"/>
          <p:cNvSpPr>
            <a:spLocks noGrp="1"/>
          </p:cNvSpPr>
          <p:nvPr>
            <p:ph type="body" sz="half" idx="2"/>
          </p:nvPr>
        </p:nvSpPr>
        <p:spPr>
          <a:xfrm>
            <a:off x="1066800" y="4114800"/>
            <a:ext cx="75438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5" name="Дата 4"/>
          <p:cNvSpPr>
            <a:spLocks noGrp="1"/>
          </p:cNvSpPr>
          <p:nvPr>
            <p:ph type="dt" sz="half" idx="10"/>
          </p:nvPr>
        </p:nvSpPr>
        <p:spPr>
          <a:xfrm>
            <a:off x="1066800" y="6248400"/>
            <a:ext cx="1905000" cy="457200"/>
          </a:xfrm>
        </p:spPr>
        <p:txBody>
          <a:bodyPr/>
          <a:lstStyle>
            <a:lvl1pPr>
              <a:defRPr/>
            </a:lvl1pPr>
          </a:lstStyle>
          <a:p>
            <a:pPr>
              <a:defRPr/>
            </a:pPr>
            <a:endParaRPr lang="ru-RU"/>
          </a:p>
        </p:txBody>
      </p:sp>
      <p:sp>
        <p:nvSpPr>
          <p:cNvPr id="6" name="Нижний колонтитул 5"/>
          <p:cNvSpPr>
            <a:spLocks noGrp="1"/>
          </p:cNvSpPr>
          <p:nvPr>
            <p:ph type="ftr" sz="quarter" idx="11"/>
          </p:nvPr>
        </p:nvSpPr>
        <p:spPr>
          <a:xfrm>
            <a:off x="3429000" y="6248400"/>
            <a:ext cx="2895600" cy="457200"/>
          </a:xfrm>
        </p:spPr>
        <p:txBody>
          <a:bodyPr/>
          <a:lstStyle>
            <a:lvl1pPr>
              <a:defRPr/>
            </a:lvl1pPr>
          </a:lstStyle>
          <a:p>
            <a:pPr>
              <a:defRPr/>
            </a:pPr>
            <a:endParaRPr lang="ru-RU"/>
          </a:p>
        </p:txBody>
      </p:sp>
      <p:sp>
        <p:nvSpPr>
          <p:cNvPr id="7" name="Номер слайда 6"/>
          <p:cNvSpPr>
            <a:spLocks noGrp="1"/>
          </p:cNvSpPr>
          <p:nvPr>
            <p:ph type="sldNum" sz="quarter" idx="12"/>
          </p:nvPr>
        </p:nvSpPr>
        <p:spPr>
          <a:xfrm>
            <a:off x="6705600" y="6248400"/>
            <a:ext cx="1905000" cy="457200"/>
          </a:xfrm>
        </p:spPr>
        <p:txBody>
          <a:bodyPr/>
          <a:lstStyle>
            <a:lvl1pPr>
              <a:defRPr/>
            </a:lvl1pPr>
          </a:lstStyle>
          <a:p>
            <a:pPr>
              <a:defRPr/>
            </a:pPr>
            <a:fld id="{A11AA63D-40E2-426B-A5E2-54936D31F4A5}"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Нижний колонтитул 2"/>
          <p:cNvSpPr>
            <a:spLocks noGrp="1"/>
          </p:cNvSpPr>
          <p:nvPr>
            <p:ph type="ftr" sz="quarter" idx="10"/>
          </p:nvPr>
        </p:nvSpPr>
        <p:spPr/>
        <p:txBody>
          <a:bodyPr/>
          <a:lstStyle>
            <a:lvl1pPr>
              <a:defRPr/>
            </a:lvl1pPr>
          </a:lstStyle>
          <a:p>
            <a:pPr>
              <a:defRPr/>
            </a:pPr>
            <a:endParaRPr lang="uk-UA"/>
          </a:p>
        </p:txBody>
      </p:sp>
      <p:sp>
        <p:nvSpPr>
          <p:cNvPr id="5" name="Дата 13"/>
          <p:cNvSpPr>
            <a:spLocks noGrp="1"/>
          </p:cNvSpPr>
          <p:nvPr>
            <p:ph type="dt" sz="half" idx="11"/>
          </p:nvPr>
        </p:nvSpPr>
        <p:spPr/>
        <p:txBody>
          <a:bodyPr/>
          <a:lstStyle>
            <a:lvl1pPr>
              <a:defRPr/>
            </a:lvl1pPr>
          </a:lstStyle>
          <a:p>
            <a:pPr>
              <a:defRPr/>
            </a:pPr>
            <a:fld id="{49BE86BE-8AE8-4885-9EA9-C194DDE21872}" type="datetimeFigureOut">
              <a:rPr lang="uk-UA"/>
              <a:pPr>
                <a:defRPr/>
              </a:pPr>
              <a:t>06.05.2014</a:t>
            </a:fld>
            <a:endParaRPr lang="uk-UA"/>
          </a:p>
        </p:txBody>
      </p:sp>
      <p:sp>
        <p:nvSpPr>
          <p:cNvPr id="6" name="Номер слайда 22"/>
          <p:cNvSpPr>
            <a:spLocks noGrp="1"/>
          </p:cNvSpPr>
          <p:nvPr>
            <p:ph type="sldNum" sz="quarter" idx="12"/>
          </p:nvPr>
        </p:nvSpPr>
        <p:spPr/>
        <p:txBody>
          <a:bodyPr/>
          <a:lstStyle>
            <a:lvl1pPr>
              <a:defRPr/>
            </a:lvl1pPr>
          </a:lstStyle>
          <a:p>
            <a:pPr>
              <a:defRPr/>
            </a:pPr>
            <a:fld id="{922117BA-CA01-4663-88F7-F611FE090DF0}" type="slidenum">
              <a:rPr lang="uk-UA"/>
              <a:pPr>
                <a:defRPr/>
              </a:pPr>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Прямоугольник 6"/>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Содержимое 2"/>
          <p:cNvSpPr>
            <a:spLocks noGrp="1"/>
          </p:cNvSpPr>
          <p:nvPr>
            <p:ph idx="1"/>
          </p:nvPr>
        </p:nvSpPr>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3"/>
          <p:cNvSpPr>
            <a:spLocks noGrp="1"/>
          </p:cNvSpPr>
          <p:nvPr>
            <p:ph type="dt" sz="half" idx="10"/>
          </p:nvPr>
        </p:nvSpPr>
        <p:spPr/>
        <p:txBody>
          <a:bodyPr/>
          <a:lstStyle>
            <a:lvl1pPr>
              <a:defRPr/>
            </a:lvl1pPr>
            <a:extLst/>
          </a:lstStyle>
          <a:p>
            <a:pPr>
              <a:defRPr/>
            </a:pPr>
            <a:fld id="{8F8D1C8D-FD6C-41E4-893A-1A8BD7FFBE55}" type="datetimeFigureOut">
              <a:rPr lang="uk-UA"/>
              <a:pPr>
                <a:defRPr/>
              </a:pPr>
              <a:t>06.05.2014</a:t>
            </a:fld>
            <a:endParaRPr lang="uk-UA"/>
          </a:p>
        </p:txBody>
      </p:sp>
      <p:sp>
        <p:nvSpPr>
          <p:cNvPr id="6" name="Нижний колонтитул 4"/>
          <p:cNvSpPr>
            <a:spLocks noGrp="1"/>
          </p:cNvSpPr>
          <p:nvPr>
            <p:ph type="ftr" sz="quarter" idx="11"/>
          </p:nvPr>
        </p:nvSpPr>
        <p:spPr/>
        <p:txBody>
          <a:bodyPr/>
          <a:lstStyle>
            <a:lvl1pPr>
              <a:defRPr/>
            </a:lvl1pPr>
            <a:extLst/>
          </a:lstStyle>
          <a:p>
            <a:pPr>
              <a:defRPr/>
            </a:pPr>
            <a:endParaRPr lang="uk-UA"/>
          </a:p>
        </p:txBody>
      </p:sp>
      <p:sp>
        <p:nvSpPr>
          <p:cNvPr id="7" name="Номер слайда 5"/>
          <p:cNvSpPr>
            <a:spLocks noGrp="1"/>
          </p:cNvSpPr>
          <p:nvPr>
            <p:ph type="sldNum" sz="quarter" idx="12"/>
          </p:nvPr>
        </p:nvSpPr>
        <p:spPr/>
        <p:txBody>
          <a:bodyPr/>
          <a:lstStyle>
            <a:lvl1pPr>
              <a:defRPr/>
            </a:lvl1pPr>
            <a:extLst/>
          </a:lstStyle>
          <a:p>
            <a:pPr>
              <a:defRPr/>
            </a:pPr>
            <a:fld id="{A3BAC325-A12B-4BE6-92B7-00C1B09869B2}" type="slidenum">
              <a:rPr lang="uk-UA"/>
              <a:pPr>
                <a:defRPr/>
              </a:pPr>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4" name="Прямоугольник 6"/>
          <p:cNvSpPr/>
          <p:nvPr/>
        </p:nvSpPr>
        <p:spPr>
          <a:xfrm>
            <a:off x="1000125" y="3267075"/>
            <a:ext cx="74072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Заголовок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lang="ru-RU" smtClean="0"/>
              <a:t>Образец заголовка</a:t>
            </a:r>
            <a:endParaRPr lang="en-US"/>
          </a:p>
        </p:txBody>
      </p:sp>
      <p:sp>
        <p:nvSpPr>
          <p:cNvPr id="3" name="Текст 2"/>
          <p:cNvSpPr>
            <a:spLocks noGrp="1"/>
          </p:cNvSpPr>
          <p:nvPr>
            <p:ph type="body" idx="1"/>
          </p:nvPr>
        </p:nvSpPr>
        <p:spPr>
          <a:xfrm>
            <a:off x="722313" y="3287713"/>
            <a:ext cx="77724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ru-RU" smtClean="0"/>
              <a:t>Образец текста</a:t>
            </a:r>
          </a:p>
        </p:txBody>
      </p:sp>
      <p:sp>
        <p:nvSpPr>
          <p:cNvPr id="5" name="Дата 7"/>
          <p:cNvSpPr>
            <a:spLocks noGrp="1"/>
          </p:cNvSpPr>
          <p:nvPr>
            <p:ph type="dt" sz="half" idx="10"/>
          </p:nvPr>
        </p:nvSpPr>
        <p:spPr>
          <a:xfrm>
            <a:off x="5562600" y="6513513"/>
            <a:ext cx="3001963" cy="274637"/>
          </a:xfrm>
        </p:spPr>
        <p:txBody>
          <a:bodyPr vert="horz" rtlCol="0"/>
          <a:lstStyle>
            <a:lvl1pPr>
              <a:defRPr/>
            </a:lvl1pPr>
            <a:extLst/>
          </a:lstStyle>
          <a:p>
            <a:pPr>
              <a:defRPr/>
            </a:pPr>
            <a:fld id="{8C0FDB7C-F7CF-45D0-AEE5-DB0AAF5E2619}" type="datetimeFigureOut">
              <a:rPr lang="uk-UA"/>
              <a:pPr>
                <a:defRPr/>
              </a:pPr>
              <a:t>06.05.2014</a:t>
            </a:fld>
            <a:endParaRPr lang="uk-UA"/>
          </a:p>
        </p:txBody>
      </p:sp>
      <p:sp>
        <p:nvSpPr>
          <p:cNvPr id="6" name="Номер слайда 8"/>
          <p:cNvSpPr>
            <a:spLocks noGrp="1"/>
          </p:cNvSpPr>
          <p:nvPr>
            <p:ph type="sldNum" sz="quarter" idx="11"/>
          </p:nvPr>
        </p:nvSpPr>
        <p:spPr>
          <a:xfrm>
            <a:off x="8639175" y="6513513"/>
            <a:ext cx="463550" cy="274637"/>
          </a:xfrm>
        </p:spPr>
        <p:txBody>
          <a:bodyPr vert="horz" rtlCol="0"/>
          <a:lstStyle>
            <a:lvl1pPr>
              <a:defRPr>
                <a:solidFill>
                  <a:schemeClr val="tx2">
                    <a:shade val="90000"/>
                  </a:schemeClr>
                </a:solidFill>
              </a:defRPr>
            </a:lvl1pPr>
            <a:extLst/>
          </a:lstStyle>
          <a:p>
            <a:pPr>
              <a:defRPr/>
            </a:pPr>
            <a:fld id="{BF4C3A9B-B9C7-453E-A4CB-209CF8ADD6D5}" type="slidenum">
              <a:rPr lang="uk-UA"/>
              <a:pPr>
                <a:defRPr/>
              </a:pPr>
              <a:t>‹#›</a:t>
            </a:fld>
            <a:endParaRPr lang="uk-UA"/>
          </a:p>
        </p:txBody>
      </p:sp>
      <p:sp>
        <p:nvSpPr>
          <p:cNvPr id="7" name="Нижний колонтитул 9"/>
          <p:cNvSpPr>
            <a:spLocks noGrp="1"/>
          </p:cNvSpPr>
          <p:nvPr>
            <p:ph type="ftr" sz="quarter" idx="12"/>
          </p:nvPr>
        </p:nvSpPr>
        <p:spPr>
          <a:xfrm>
            <a:off x="1600200" y="6513513"/>
            <a:ext cx="3906838" cy="274637"/>
          </a:xfrm>
        </p:spPr>
        <p:txBody>
          <a:bodyPr vert="horz" rtlCol="0"/>
          <a:lstStyle>
            <a:lvl1pPr>
              <a:defRPr/>
            </a:lvl1pPr>
            <a:extLst/>
          </a:lstStyle>
          <a:p>
            <a:pPr>
              <a:defRPr/>
            </a:pPr>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Прямоугольник 9"/>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Содержимое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Дата 4"/>
          <p:cNvSpPr>
            <a:spLocks noGrp="1"/>
          </p:cNvSpPr>
          <p:nvPr>
            <p:ph type="dt" sz="half" idx="10"/>
          </p:nvPr>
        </p:nvSpPr>
        <p:spPr/>
        <p:txBody>
          <a:bodyPr/>
          <a:lstStyle>
            <a:lvl1pPr>
              <a:defRPr/>
            </a:lvl1pPr>
            <a:extLst/>
          </a:lstStyle>
          <a:p>
            <a:pPr>
              <a:defRPr/>
            </a:pPr>
            <a:fld id="{6417E5A2-2E0C-4EEF-9F78-0990A46FF55D}" type="datetimeFigureOut">
              <a:rPr lang="uk-UA"/>
              <a:pPr>
                <a:defRPr/>
              </a:pPr>
              <a:t>06.05.2014</a:t>
            </a:fld>
            <a:endParaRPr lang="uk-UA"/>
          </a:p>
        </p:txBody>
      </p:sp>
      <p:sp>
        <p:nvSpPr>
          <p:cNvPr id="7" name="Нижний колонтитул 5"/>
          <p:cNvSpPr>
            <a:spLocks noGrp="1"/>
          </p:cNvSpPr>
          <p:nvPr>
            <p:ph type="ftr" sz="quarter" idx="11"/>
          </p:nvPr>
        </p:nvSpPr>
        <p:spPr/>
        <p:txBody>
          <a:bodyPr/>
          <a:lstStyle>
            <a:lvl1pPr>
              <a:defRPr/>
            </a:lvl1pPr>
            <a:extLst/>
          </a:lstStyle>
          <a:p>
            <a:pPr>
              <a:defRPr/>
            </a:pPr>
            <a:endParaRPr lang="uk-UA"/>
          </a:p>
        </p:txBody>
      </p:sp>
      <p:sp>
        <p:nvSpPr>
          <p:cNvPr id="8" name="Номер слайда 6"/>
          <p:cNvSpPr>
            <a:spLocks noGrp="1"/>
          </p:cNvSpPr>
          <p:nvPr>
            <p:ph type="sldNum" sz="quarter" idx="12"/>
          </p:nvPr>
        </p:nvSpPr>
        <p:spPr>
          <a:xfrm>
            <a:off x="8640763" y="6515100"/>
            <a:ext cx="465137" cy="273050"/>
          </a:xfrm>
        </p:spPr>
        <p:txBody>
          <a:bodyPr/>
          <a:lstStyle>
            <a:lvl1pPr>
              <a:defRPr/>
            </a:lvl1pPr>
            <a:extLst/>
          </a:lstStyle>
          <a:p>
            <a:pPr>
              <a:defRPr/>
            </a:pPr>
            <a:fld id="{6A8A338D-F670-4B2E-B6C7-30981F7E2AC6}" type="slidenum">
              <a:rPr lang="uk-UA"/>
              <a:pPr>
                <a:defRPr/>
              </a:pPr>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Прямоугольник 9"/>
          <p:cNvSpPr/>
          <p:nvPr/>
        </p:nvSpPr>
        <p:spPr>
          <a:xfrm>
            <a:off x="617538" y="2165350"/>
            <a:ext cx="3748087"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auto">
              <a:spcBef>
                <a:spcPts val="0"/>
              </a:spcBef>
              <a:spcAft>
                <a:spcPts val="0"/>
              </a:spcAft>
              <a:defRPr/>
            </a:pPr>
            <a:endParaRPr lang="en-US"/>
          </a:p>
        </p:txBody>
      </p:sp>
      <p:sp>
        <p:nvSpPr>
          <p:cNvPr id="8" name="Прямоугольник 10"/>
          <p:cNvSpPr/>
          <p:nvPr/>
        </p:nvSpPr>
        <p:spPr>
          <a:xfrm>
            <a:off x="4800600" y="2165350"/>
            <a:ext cx="3749675"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fontAlgn="auto">
              <a:spcBef>
                <a:spcPts val="0"/>
              </a:spcBef>
              <a:spcAft>
                <a:spcPts val="0"/>
              </a:spcAft>
              <a:defRPr/>
            </a:pPr>
            <a:endParaRPr lang="en-US"/>
          </a:p>
        </p:txBody>
      </p:sp>
      <p:sp>
        <p:nvSpPr>
          <p:cNvPr id="2" name="Заголовок 1"/>
          <p:cNvSpPr>
            <a:spLocks noGrp="1"/>
          </p:cNvSpPr>
          <p:nvPr>
            <p:ph type="title"/>
          </p:nvPr>
        </p:nvSpPr>
        <p:spPr>
          <a:xfrm>
            <a:off x="457200" y="251948"/>
            <a:ext cx="8229600" cy="1143000"/>
          </a:xfrm>
        </p:spPr>
        <p:txBody>
          <a:bodyPr/>
          <a:lstStyle>
            <a:lvl1pPr>
              <a:defRPr/>
            </a:lvl1pPr>
            <a:extLst/>
          </a:lstStyle>
          <a:p>
            <a:r>
              <a:rPr lang="ru-RU" smtClean="0"/>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4" name="Текст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5" name="Содержимое 4"/>
          <p:cNvSpPr>
            <a:spLocks noGrp="1"/>
          </p:cNvSpPr>
          <p:nvPr>
            <p:ph sz="quarter" idx="2"/>
          </p:nvPr>
        </p:nvSpPr>
        <p:spPr>
          <a:xfrm>
            <a:off x="457200" y="2362200"/>
            <a:ext cx="4040188" cy="3941763"/>
          </a:xfrm>
        </p:spPr>
        <p:txBody>
          <a:bodyPr/>
          <a:lstStyle>
            <a:lvl1pPr>
              <a:defRPr sz="22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9" name="Дата 6"/>
          <p:cNvSpPr>
            <a:spLocks noGrp="1"/>
          </p:cNvSpPr>
          <p:nvPr>
            <p:ph type="dt" sz="half" idx="10"/>
          </p:nvPr>
        </p:nvSpPr>
        <p:spPr/>
        <p:txBody>
          <a:bodyPr/>
          <a:lstStyle>
            <a:lvl1pPr>
              <a:defRPr/>
            </a:lvl1pPr>
            <a:extLst/>
          </a:lstStyle>
          <a:p>
            <a:pPr>
              <a:defRPr/>
            </a:pPr>
            <a:fld id="{72A07B68-0ECB-439C-B83A-B9B70E869A8E}" type="datetimeFigureOut">
              <a:rPr lang="uk-UA"/>
              <a:pPr>
                <a:defRPr/>
              </a:pPr>
              <a:t>06.05.2014</a:t>
            </a:fld>
            <a:endParaRPr lang="uk-UA"/>
          </a:p>
        </p:txBody>
      </p:sp>
      <p:sp>
        <p:nvSpPr>
          <p:cNvPr id="10" name="Нижний колонтитул 7"/>
          <p:cNvSpPr>
            <a:spLocks noGrp="1"/>
          </p:cNvSpPr>
          <p:nvPr>
            <p:ph type="ftr" sz="quarter" idx="11"/>
          </p:nvPr>
        </p:nvSpPr>
        <p:spPr/>
        <p:txBody>
          <a:bodyPr/>
          <a:lstStyle>
            <a:lvl1pPr>
              <a:defRPr/>
            </a:lvl1pPr>
            <a:extLst/>
          </a:lstStyle>
          <a:p>
            <a:pPr>
              <a:defRPr/>
            </a:pPr>
            <a:endParaRPr lang="uk-UA"/>
          </a:p>
        </p:txBody>
      </p:sp>
      <p:sp>
        <p:nvSpPr>
          <p:cNvPr id="11" name="Номер слайда 8"/>
          <p:cNvSpPr>
            <a:spLocks noGrp="1"/>
          </p:cNvSpPr>
          <p:nvPr>
            <p:ph type="sldNum" sz="quarter" idx="12"/>
          </p:nvPr>
        </p:nvSpPr>
        <p:spPr>
          <a:xfrm>
            <a:off x="8640763" y="6515100"/>
            <a:ext cx="465137" cy="273050"/>
          </a:xfrm>
        </p:spPr>
        <p:txBody>
          <a:bodyPr/>
          <a:lstStyle>
            <a:lvl1pPr>
              <a:defRPr/>
            </a:lvl1pPr>
            <a:extLst/>
          </a:lstStyle>
          <a:p>
            <a:pPr>
              <a:defRPr/>
            </a:pPr>
            <a:fld id="{C889BEDC-1242-49C0-95C5-21BC8E033DBE}" type="slidenum">
              <a:rPr lang="uk-UA"/>
              <a:pPr>
                <a:defRPr/>
              </a:pPr>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Прямоугольник 6"/>
          <p:cNvSpPr/>
          <p:nvPr/>
        </p:nvSpPr>
        <p:spPr>
          <a:xfrm>
            <a:off x="588963" y="1423988"/>
            <a:ext cx="8001000"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Заголовок 1"/>
          <p:cNvSpPr>
            <a:spLocks noGrp="1"/>
          </p:cNvSpPr>
          <p:nvPr>
            <p:ph type="title"/>
          </p:nvPr>
        </p:nvSpPr>
        <p:spPr>
          <a:xfrm>
            <a:off x="457200" y="253218"/>
            <a:ext cx="8229600" cy="1143000"/>
          </a:xfrm>
        </p:spPr>
        <p:txBody>
          <a:bodyPr/>
          <a:lstStyle>
            <a:extLst/>
          </a:lstStyle>
          <a:p>
            <a:r>
              <a:rPr lang="ru-RU" smtClean="0"/>
              <a:t>Образец заголовка</a:t>
            </a:r>
            <a:endParaRPr lang="en-US"/>
          </a:p>
        </p:txBody>
      </p:sp>
      <p:sp>
        <p:nvSpPr>
          <p:cNvPr id="4" name="Дата 2"/>
          <p:cNvSpPr>
            <a:spLocks noGrp="1"/>
          </p:cNvSpPr>
          <p:nvPr>
            <p:ph type="dt" sz="half" idx="10"/>
          </p:nvPr>
        </p:nvSpPr>
        <p:spPr/>
        <p:txBody>
          <a:bodyPr/>
          <a:lstStyle>
            <a:lvl1pPr>
              <a:defRPr/>
            </a:lvl1pPr>
            <a:extLst/>
          </a:lstStyle>
          <a:p>
            <a:pPr>
              <a:defRPr/>
            </a:pPr>
            <a:fld id="{BAB6AB0A-973A-4D4B-8A04-AE5576A09D84}" type="datetimeFigureOut">
              <a:rPr lang="uk-UA"/>
              <a:pPr>
                <a:defRPr/>
              </a:pPr>
              <a:t>06.05.2014</a:t>
            </a:fld>
            <a:endParaRPr lang="uk-UA"/>
          </a:p>
        </p:txBody>
      </p:sp>
      <p:sp>
        <p:nvSpPr>
          <p:cNvPr id="5" name="Нижний колонтитул 3"/>
          <p:cNvSpPr>
            <a:spLocks noGrp="1"/>
          </p:cNvSpPr>
          <p:nvPr>
            <p:ph type="ftr" sz="quarter" idx="11"/>
          </p:nvPr>
        </p:nvSpPr>
        <p:spPr/>
        <p:txBody>
          <a:bodyPr/>
          <a:lstStyle>
            <a:lvl1pPr>
              <a:defRPr/>
            </a:lvl1pPr>
            <a:extLst/>
          </a:lstStyle>
          <a:p>
            <a:pPr>
              <a:defRPr/>
            </a:pPr>
            <a:endParaRPr lang="uk-UA"/>
          </a:p>
        </p:txBody>
      </p:sp>
      <p:sp>
        <p:nvSpPr>
          <p:cNvPr id="6" name="Номер слайда 4"/>
          <p:cNvSpPr>
            <a:spLocks noGrp="1"/>
          </p:cNvSpPr>
          <p:nvPr>
            <p:ph type="sldNum" sz="quarter" idx="12"/>
          </p:nvPr>
        </p:nvSpPr>
        <p:spPr/>
        <p:txBody>
          <a:bodyPr/>
          <a:lstStyle>
            <a:lvl1pPr>
              <a:defRPr/>
            </a:lvl1pPr>
            <a:extLst/>
          </a:lstStyle>
          <a:p>
            <a:pPr>
              <a:defRPr/>
            </a:pPr>
            <a:fld id="{993A07C0-1DC2-43A1-B71D-C5272BB85175}" type="slidenum">
              <a:rPr lang="uk-UA"/>
              <a:pPr>
                <a:defRPr/>
              </a:pPr>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Нижний колонтитул 2"/>
          <p:cNvSpPr>
            <a:spLocks noGrp="1"/>
          </p:cNvSpPr>
          <p:nvPr>
            <p:ph type="ftr" sz="quarter" idx="10"/>
          </p:nvPr>
        </p:nvSpPr>
        <p:spPr/>
        <p:txBody>
          <a:bodyPr/>
          <a:lstStyle>
            <a:lvl1pPr>
              <a:defRPr/>
            </a:lvl1pPr>
          </a:lstStyle>
          <a:p>
            <a:pPr>
              <a:defRPr/>
            </a:pPr>
            <a:endParaRPr lang="uk-UA"/>
          </a:p>
        </p:txBody>
      </p:sp>
      <p:sp>
        <p:nvSpPr>
          <p:cNvPr id="3" name="Дата 13"/>
          <p:cNvSpPr>
            <a:spLocks noGrp="1"/>
          </p:cNvSpPr>
          <p:nvPr>
            <p:ph type="dt" sz="half" idx="11"/>
          </p:nvPr>
        </p:nvSpPr>
        <p:spPr/>
        <p:txBody>
          <a:bodyPr/>
          <a:lstStyle>
            <a:lvl1pPr>
              <a:defRPr/>
            </a:lvl1pPr>
          </a:lstStyle>
          <a:p>
            <a:pPr>
              <a:defRPr/>
            </a:pPr>
            <a:fld id="{01D65B51-DC8A-45D2-BB5C-2F98F6DC25D0}" type="datetimeFigureOut">
              <a:rPr lang="uk-UA"/>
              <a:pPr>
                <a:defRPr/>
              </a:pPr>
              <a:t>06.05.2014</a:t>
            </a:fld>
            <a:endParaRPr lang="uk-UA"/>
          </a:p>
        </p:txBody>
      </p:sp>
      <p:sp>
        <p:nvSpPr>
          <p:cNvPr id="4" name="Номер слайда 22"/>
          <p:cNvSpPr>
            <a:spLocks noGrp="1"/>
          </p:cNvSpPr>
          <p:nvPr>
            <p:ph type="sldNum" sz="quarter" idx="12"/>
          </p:nvPr>
        </p:nvSpPr>
        <p:spPr/>
        <p:txBody>
          <a:bodyPr/>
          <a:lstStyle>
            <a:lvl1pPr>
              <a:defRPr/>
            </a:lvl1pPr>
          </a:lstStyle>
          <a:p>
            <a:pPr>
              <a:defRPr/>
            </a:pPr>
            <a:fld id="{6487009A-BD55-46A6-A03F-3827E9E22E24}" type="slidenum">
              <a:rPr lang="uk-UA"/>
              <a:pPr>
                <a:defRPr/>
              </a:pPr>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2"/>
      </p:bgRef>
    </p:bg>
    <p:spTree>
      <p:nvGrpSpPr>
        <p:cNvPr id="1" name=""/>
        <p:cNvGrpSpPr/>
        <p:nvPr/>
      </p:nvGrpSpPr>
      <p:grpSpPr>
        <a:xfrm>
          <a:off x="0" y="0"/>
          <a:ext cx="0" cy="0"/>
          <a:chOff x="0" y="0"/>
          <a:chExt cx="0" cy="0"/>
        </a:xfrm>
      </p:grpSpPr>
      <p:sp>
        <p:nvSpPr>
          <p:cNvPr id="5" name="Прямоугольник 7"/>
          <p:cNvSpPr/>
          <p:nvPr/>
        </p:nvSpPr>
        <p:spPr>
          <a:xfrm>
            <a:off x="5057775" y="1057275"/>
            <a:ext cx="3748088" cy="9525"/>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2" name="Заголовок 1"/>
          <p:cNvSpPr>
            <a:spLocks noGrp="1"/>
          </p:cNvSpPr>
          <p:nvPr>
            <p:ph type="title"/>
          </p:nvPr>
        </p:nvSpPr>
        <p:spPr>
          <a:xfrm>
            <a:off x="4963136" y="304800"/>
            <a:ext cx="3931920" cy="762000"/>
          </a:xfrm>
        </p:spPr>
        <p:txBody>
          <a:bodyPr/>
          <a:lstStyle>
            <a:lvl1pPr marL="0" algn="r">
              <a:buNone/>
              <a:defRPr sz="2000" b="1"/>
            </a:lvl1pPr>
            <a:extLst/>
          </a:lstStyle>
          <a:p>
            <a:r>
              <a:rPr lang="ru-RU" smtClean="0"/>
              <a:t>Образец заголовка</a:t>
            </a:r>
            <a:endParaRPr lang="en-US"/>
          </a:p>
        </p:txBody>
      </p:sp>
      <p:sp>
        <p:nvSpPr>
          <p:cNvPr id="3" name="Текст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ru-RU" smtClean="0"/>
              <a:t>Образец текста</a:t>
            </a:r>
          </a:p>
        </p:txBody>
      </p:sp>
      <p:sp>
        <p:nvSpPr>
          <p:cNvPr id="4" name="Содержимое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Дата 8"/>
          <p:cNvSpPr>
            <a:spLocks noGrp="1"/>
          </p:cNvSpPr>
          <p:nvPr>
            <p:ph type="dt" sz="half" idx="10"/>
          </p:nvPr>
        </p:nvSpPr>
        <p:spPr>
          <a:xfrm>
            <a:off x="5562600" y="6513513"/>
            <a:ext cx="3001963" cy="274637"/>
          </a:xfrm>
        </p:spPr>
        <p:txBody>
          <a:bodyPr vert="horz" rtlCol="0"/>
          <a:lstStyle>
            <a:lvl1pPr>
              <a:defRPr/>
            </a:lvl1pPr>
            <a:extLst/>
          </a:lstStyle>
          <a:p>
            <a:pPr>
              <a:defRPr/>
            </a:pPr>
            <a:fld id="{84E240B9-B710-4E00-97B9-9D578F4EAC16}" type="datetimeFigureOut">
              <a:rPr lang="uk-UA"/>
              <a:pPr>
                <a:defRPr/>
              </a:pPr>
              <a:t>06.05.2014</a:t>
            </a:fld>
            <a:endParaRPr lang="uk-UA"/>
          </a:p>
        </p:txBody>
      </p:sp>
      <p:sp>
        <p:nvSpPr>
          <p:cNvPr id="7" name="Номер слайда 9"/>
          <p:cNvSpPr>
            <a:spLocks noGrp="1"/>
          </p:cNvSpPr>
          <p:nvPr>
            <p:ph type="sldNum" sz="quarter" idx="11"/>
          </p:nvPr>
        </p:nvSpPr>
        <p:spPr>
          <a:xfrm>
            <a:off x="8639175" y="6513513"/>
            <a:ext cx="463550" cy="274637"/>
          </a:xfrm>
        </p:spPr>
        <p:txBody>
          <a:bodyPr vert="horz" rtlCol="0"/>
          <a:lstStyle>
            <a:lvl1pPr>
              <a:defRPr>
                <a:solidFill>
                  <a:schemeClr val="tx2">
                    <a:shade val="90000"/>
                  </a:schemeClr>
                </a:solidFill>
              </a:defRPr>
            </a:lvl1pPr>
            <a:extLst/>
          </a:lstStyle>
          <a:p>
            <a:pPr>
              <a:defRPr/>
            </a:pPr>
            <a:fld id="{617B896C-89D0-4EB6-8E2F-D67BCD31E57C}" type="slidenum">
              <a:rPr lang="uk-UA"/>
              <a:pPr>
                <a:defRPr/>
              </a:pPr>
              <a:t>‹#›</a:t>
            </a:fld>
            <a:endParaRPr lang="uk-UA"/>
          </a:p>
        </p:txBody>
      </p:sp>
      <p:sp>
        <p:nvSpPr>
          <p:cNvPr id="8" name="Нижний колонтитул 10"/>
          <p:cNvSpPr>
            <a:spLocks noGrp="1"/>
          </p:cNvSpPr>
          <p:nvPr>
            <p:ph type="ftr" sz="quarter" idx="12"/>
          </p:nvPr>
        </p:nvSpPr>
        <p:spPr>
          <a:xfrm>
            <a:off x="1600200" y="6513513"/>
            <a:ext cx="3906838" cy="274637"/>
          </a:xfrm>
        </p:spPr>
        <p:txBody>
          <a:bodyPr vert="horz" rtlCol="0"/>
          <a:lstStyle>
            <a:lvl1pPr>
              <a:defRPr/>
            </a:lvl1pPr>
            <a:extLst/>
          </a:lstStyle>
          <a:p>
            <a:pPr>
              <a:defRPr/>
            </a:pPr>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0443" y="4724400"/>
            <a:ext cx="5486400" cy="664536"/>
          </a:xfrm>
        </p:spPr>
        <p:txBody>
          <a:bodyPr/>
          <a:lstStyle>
            <a:lvl1pPr marL="0" algn="r">
              <a:buNone/>
              <a:defRPr sz="2000" b="1"/>
            </a:lvl1pPr>
            <a:extLst/>
          </a:lstStyle>
          <a:p>
            <a:r>
              <a:rPr lang="ru-RU" smtClean="0"/>
              <a:t>Образец заголовка</a:t>
            </a:r>
            <a:endParaRPr lang="en-US"/>
          </a:p>
        </p:txBody>
      </p:sp>
      <p:sp>
        <p:nvSpPr>
          <p:cNvPr id="4" name="Текст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ru-RU" smtClean="0"/>
              <a:t>Образец текста</a:t>
            </a:r>
          </a:p>
        </p:txBody>
      </p:sp>
      <p:sp>
        <p:nvSpPr>
          <p:cNvPr id="13" name="Рисунок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ru-RU" noProof="0" smtClean="0"/>
              <a:t>Вставка рисунка</a:t>
            </a:r>
            <a:endParaRPr lang="en-US" noProof="0" dirty="0"/>
          </a:p>
        </p:txBody>
      </p:sp>
      <p:sp>
        <p:nvSpPr>
          <p:cNvPr id="5" name="Дата 7"/>
          <p:cNvSpPr>
            <a:spLocks noGrp="1"/>
          </p:cNvSpPr>
          <p:nvPr>
            <p:ph type="dt" sz="half" idx="10"/>
          </p:nvPr>
        </p:nvSpPr>
        <p:spPr>
          <a:xfrm>
            <a:off x="5562600" y="6508750"/>
            <a:ext cx="3001963" cy="274638"/>
          </a:xfrm>
        </p:spPr>
        <p:txBody>
          <a:bodyPr vert="horz" rtlCol="0"/>
          <a:lstStyle>
            <a:lvl1pPr>
              <a:defRPr/>
            </a:lvl1pPr>
            <a:extLst/>
          </a:lstStyle>
          <a:p>
            <a:pPr>
              <a:defRPr/>
            </a:pPr>
            <a:fld id="{8EAB8006-4ADF-429E-823D-A89514DB6C75}" type="datetimeFigureOut">
              <a:rPr lang="uk-UA"/>
              <a:pPr>
                <a:defRPr/>
              </a:pPr>
              <a:t>06.05.2014</a:t>
            </a:fld>
            <a:endParaRPr lang="uk-UA"/>
          </a:p>
        </p:txBody>
      </p:sp>
      <p:sp>
        <p:nvSpPr>
          <p:cNvPr id="6" name="Номер слайда 8"/>
          <p:cNvSpPr>
            <a:spLocks noGrp="1"/>
          </p:cNvSpPr>
          <p:nvPr>
            <p:ph type="sldNum" sz="quarter" idx="11"/>
          </p:nvPr>
        </p:nvSpPr>
        <p:spPr>
          <a:xfrm>
            <a:off x="8639175" y="6508750"/>
            <a:ext cx="463550" cy="274638"/>
          </a:xfrm>
        </p:spPr>
        <p:txBody>
          <a:bodyPr vert="horz" rtlCol="0"/>
          <a:lstStyle>
            <a:lvl1pPr>
              <a:defRPr>
                <a:solidFill>
                  <a:schemeClr val="tx2">
                    <a:shade val="90000"/>
                  </a:schemeClr>
                </a:solidFill>
              </a:defRPr>
            </a:lvl1pPr>
            <a:extLst/>
          </a:lstStyle>
          <a:p>
            <a:pPr>
              <a:defRPr/>
            </a:pPr>
            <a:fld id="{C2A42BD6-9AE7-4D55-835F-4BB1A7460291}" type="slidenum">
              <a:rPr lang="uk-UA"/>
              <a:pPr>
                <a:defRPr/>
              </a:pPr>
              <a:t>‹#›</a:t>
            </a:fld>
            <a:endParaRPr lang="uk-UA"/>
          </a:p>
        </p:txBody>
      </p:sp>
      <p:sp>
        <p:nvSpPr>
          <p:cNvPr id="7" name="Нижний колонтитул 9"/>
          <p:cNvSpPr>
            <a:spLocks noGrp="1"/>
          </p:cNvSpPr>
          <p:nvPr>
            <p:ph type="ftr" sz="quarter" idx="12"/>
          </p:nvPr>
        </p:nvSpPr>
        <p:spPr>
          <a:xfrm>
            <a:off x="1600200" y="6508750"/>
            <a:ext cx="3906838" cy="274638"/>
          </a:xfrm>
        </p:spPr>
        <p:txBody>
          <a:bodyPr vert="horz" rtlCol="0"/>
          <a:lstStyle>
            <a:lvl1pPr>
              <a:defRPr/>
            </a:lvl1pPr>
            <a:extLst/>
          </a:lstStyle>
          <a:p>
            <a:pPr>
              <a:defRPr/>
            </a:pPr>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Нижний колонтитул 2"/>
          <p:cNvSpPr>
            <a:spLocks noGrp="1"/>
          </p:cNvSpPr>
          <p:nvPr>
            <p:ph type="ftr" sz="quarter" idx="3"/>
          </p:nvPr>
        </p:nvSpPr>
        <p:spPr>
          <a:xfrm>
            <a:off x="1295400" y="6400800"/>
            <a:ext cx="4211638" cy="274638"/>
          </a:xfrm>
          <a:prstGeom prst="rect">
            <a:avLst/>
          </a:prstGeom>
        </p:spPr>
        <p:txBody>
          <a:bodyPr/>
          <a:lstStyle>
            <a:lvl1pPr algn="r" eaLnBrk="1" fontAlgn="auto" latinLnBrk="0" hangingPunct="1">
              <a:spcBef>
                <a:spcPts val="0"/>
              </a:spcBef>
              <a:spcAft>
                <a:spcPts val="0"/>
              </a:spcAft>
              <a:defRPr kumimoji="0" sz="1300">
                <a:solidFill>
                  <a:schemeClr val="bg2">
                    <a:tint val="60000"/>
                    <a:satMod val="155000"/>
                  </a:schemeClr>
                </a:solidFill>
                <a:latin typeface="+mn-lt"/>
                <a:cs typeface="+mn-cs"/>
              </a:defRPr>
            </a:lvl1pPr>
            <a:extLst/>
          </a:lstStyle>
          <a:p>
            <a:pPr>
              <a:defRPr/>
            </a:pPr>
            <a:endParaRPr lang="uk-UA"/>
          </a:p>
        </p:txBody>
      </p:sp>
      <p:sp>
        <p:nvSpPr>
          <p:cNvPr id="14" name="Дата 13"/>
          <p:cNvSpPr>
            <a:spLocks noGrp="1"/>
          </p:cNvSpPr>
          <p:nvPr>
            <p:ph type="dt" sz="half" idx="2"/>
          </p:nvPr>
        </p:nvSpPr>
        <p:spPr>
          <a:xfrm>
            <a:off x="5562600" y="6400800"/>
            <a:ext cx="3001963" cy="274638"/>
          </a:xfrm>
          <a:prstGeom prst="rect">
            <a:avLst/>
          </a:prstGeom>
        </p:spPr>
        <p:txBody>
          <a:bodyPr/>
          <a:lstStyle>
            <a:lvl1pPr algn="l" eaLnBrk="1" fontAlgn="auto" latinLnBrk="0" hangingPunct="1">
              <a:spcBef>
                <a:spcPts val="0"/>
              </a:spcBef>
              <a:spcAft>
                <a:spcPts val="0"/>
              </a:spcAft>
              <a:defRPr kumimoji="0" sz="1300">
                <a:solidFill>
                  <a:schemeClr val="bg2">
                    <a:tint val="60000"/>
                    <a:satMod val="155000"/>
                  </a:schemeClr>
                </a:solidFill>
                <a:latin typeface="+mn-lt"/>
                <a:cs typeface="+mn-cs"/>
              </a:defRPr>
            </a:lvl1pPr>
            <a:extLst/>
          </a:lstStyle>
          <a:p>
            <a:pPr>
              <a:defRPr/>
            </a:pPr>
            <a:fld id="{71CABAA5-BA0B-402A-9D8B-0529345E0AC9}" type="datetimeFigureOut">
              <a:rPr lang="uk-UA"/>
              <a:pPr>
                <a:defRPr/>
              </a:pPr>
              <a:t>06.05.2014</a:t>
            </a:fld>
            <a:endParaRPr lang="uk-UA"/>
          </a:p>
        </p:txBody>
      </p:sp>
      <p:sp>
        <p:nvSpPr>
          <p:cNvPr id="23" name="Номер слайда 22"/>
          <p:cNvSpPr>
            <a:spLocks noGrp="1"/>
          </p:cNvSpPr>
          <p:nvPr>
            <p:ph type="sldNum" sz="quarter" idx="4"/>
          </p:nvPr>
        </p:nvSpPr>
        <p:spPr>
          <a:xfrm>
            <a:off x="8639175" y="6515100"/>
            <a:ext cx="463550" cy="273050"/>
          </a:xfrm>
          <a:prstGeom prst="rect">
            <a:avLst/>
          </a:prstGeom>
        </p:spPr>
        <p:txBody>
          <a:bodyPr anchor="ctr"/>
          <a:lstStyle>
            <a:lvl1pPr algn="r" eaLnBrk="1" fontAlgn="auto" latinLnBrk="0" hangingPunct="1">
              <a:spcBef>
                <a:spcPts val="0"/>
              </a:spcBef>
              <a:spcAft>
                <a:spcPts val="0"/>
              </a:spcAft>
              <a:defRPr kumimoji="0" sz="1600">
                <a:solidFill>
                  <a:schemeClr val="tx2">
                    <a:shade val="90000"/>
                  </a:schemeClr>
                </a:solidFill>
                <a:effectLst/>
                <a:latin typeface="+mn-lt"/>
                <a:cs typeface="+mn-cs"/>
              </a:defRPr>
            </a:lvl1pPr>
            <a:extLst/>
          </a:lstStyle>
          <a:p>
            <a:pPr>
              <a:defRPr/>
            </a:pPr>
            <a:fld id="{21F63C62-76A9-46EB-81CA-17F2E361F4A1}" type="slidenum">
              <a:rPr lang="uk-UA"/>
              <a:pPr>
                <a:defRPr/>
              </a:pPr>
              <a:t>‹#›</a:t>
            </a:fld>
            <a:endParaRPr lang="uk-UA"/>
          </a:p>
        </p:txBody>
      </p:sp>
      <p:sp>
        <p:nvSpPr>
          <p:cNvPr id="22" name="Заголовок 21"/>
          <p:cNvSpPr>
            <a:spLocks noGrp="1"/>
          </p:cNvSpPr>
          <p:nvPr>
            <p:ph type="title"/>
          </p:nvPr>
        </p:nvSpPr>
        <p:spPr>
          <a:xfrm>
            <a:off x="457200" y="254000"/>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lang="ru-RU" smtClean="0"/>
              <a:t>Образец заголовка</a:t>
            </a:r>
            <a:endParaRPr lang="en-US"/>
          </a:p>
        </p:txBody>
      </p:sp>
      <p:sp>
        <p:nvSpPr>
          <p:cNvPr id="1033" name="Текст 12"/>
          <p:cNvSpPr>
            <a:spLocks noGrp="1"/>
          </p:cNvSpPr>
          <p:nvPr>
            <p:ph type="body" idx="1"/>
          </p:nvPr>
        </p:nvSpPr>
        <p:spPr bwMode="auto">
          <a:xfrm>
            <a:off x="457200" y="16462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Tree>
  </p:cSld>
  <p:clrMap bg1="dk1" tx1="lt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73" r:id="rId7"/>
    <p:sldLayoutId id="2147483680" r:id="rId8"/>
    <p:sldLayoutId id="2147483681" r:id="rId9"/>
    <p:sldLayoutId id="2147483672" r:id="rId10"/>
    <p:sldLayoutId id="2147483671" r:id="rId11"/>
    <p:sldLayoutId id="2147483682" r:id="rId12"/>
    <p:sldLayoutId id="2147483670" r:id="rId13"/>
  </p:sldLayoutIdLst>
  <p:txStyles>
    <p:titleStyle>
      <a:lvl1pPr marL="53975" algn="r" rtl="0" eaLnBrk="0" fontAlgn="base" hangingPunct="0">
        <a:spcBef>
          <a:spcPct val="0"/>
        </a:spcBef>
        <a:spcAft>
          <a:spcPct val="0"/>
        </a:spcAft>
        <a:defRPr sz="4600" kern="1200">
          <a:solidFill>
            <a:srgbClr val="AFCCDA"/>
          </a:solidFill>
          <a:effectLst>
            <a:outerShdw blurRad="38100" dist="25500" dir="5400000" algn="tl" rotWithShape="0">
              <a:srgbClr val="000000">
                <a:satMod val="180000"/>
                <a:alpha val="75000"/>
              </a:srgbClr>
            </a:outerShdw>
          </a:effectLst>
          <a:latin typeface="+mj-lt"/>
          <a:ea typeface="+mj-ea"/>
          <a:cs typeface="+mj-cs"/>
        </a:defRPr>
      </a:lvl1pPr>
      <a:lvl2pPr marL="53975" algn="r" rtl="0" eaLnBrk="0" fontAlgn="base" hangingPunct="0">
        <a:spcBef>
          <a:spcPct val="0"/>
        </a:spcBef>
        <a:spcAft>
          <a:spcPct val="0"/>
        </a:spcAft>
        <a:defRPr sz="4600">
          <a:solidFill>
            <a:srgbClr val="AFCCDA"/>
          </a:solidFill>
          <a:latin typeface="Arial" charset="0"/>
        </a:defRPr>
      </a:lvl2pPr>
      <a:lvl3pPr marL="53975" algn="r" rtl="0" eaLnBrk="0" fontAlgn="base" hangingPunct="0">
        <a:spcBef>
          <a:spcPct val="0"/>
        </a:spcBef>
        <a:spcAft>
          <a:spcPct val="0"/>
        </a:spcAft>
        <a:defRPr sz="4600">
          <a:solidFill>
            <a:srgbClr val="AFCCDA"/>
          </a:solidFill>
          <a:latin typeface="Arial" charset="0"/>
        </a:defRPr>
      </a:lvl3pPr>
      <a:lvl4pPr marL="53975" algn="r" rtl="0" eaLnBrk="0" fontAlgn="base" hangingPunct="0">
        <a:spcBef>
          <a:spcPct val="0"/>
        </a:spcBef>
        <a:spcAft>
          <a:spcPct val="0"/>
        </a:spcAft>
        <a:defRPr sz="4600">
          <a:solidFill>
            <a:srgbClr val="AFCCDA"/>
          </a:solidFill>
          <a:latin typeface="Arial" charset="0"/>
        </a:defRPr>
      </a:lvl4pPr>
      <a:lvl5pPr marL="53975" algn="r" rtl="0" eaLnBrk="0" fontAlgn="base" hangingPunct="0">
        <a:spcBef>
          <a:spcPct val="0"/>
        </a:spcBef>
        <a:spcAft>
          <a:spcPct val="0"/>
        </a:spcAft>
        <a:defRPr sz="4600">
          <a:solidFill>
            <a:srgbClr val="AFCCDA"/>
          </a:solidFill>
          <a:latin typeface="Arial" charset="0"/>
        </a:defRPr>
      </a:lvl5pPr>
      <a:lvl6pPr marL="511175" algn="r" rtl="0" fontAlgn="base">
        <a:spcBef>
          <a:spcPct val="0"/>
        </a:spcBef>
        <a:spcAft>
          <a:spcPct val="0"/>
        </a:spcAft>
        <a:defRPr sz="4600">
          <a:solidFill>
            <a:srgbClr val="AFCCDA"/>
          </a:solidFill>
          <a:latin typeface="Arial" charset="0"/>
        </a:defRPr>
      </a:lvl6pPr>
      <a:lvl7pPr marL="968375" algn="r" rtl="0" fontAlgn="base">
        <a:spcBef>
          <a:spcPct val="0"/>
        </a:spcBef>
        <a:spcAft>
          <a:spcPct val="0"/>
        </a:spcAft>
        <a:defRPr sz="4600">
          <a:solidFill>
            <a:srgbClr val="AFCCDA"/>
          </a:solidFill>
          <a:latin typeface="Arial" charset="0"/>
        </a:defRPr>
      </a:lvl7pPr>
      <a:lvl8pPr marL="1425575" algn="r" rtl="0" fontAlgn="base">
        <a:spcBef>
          <a:spcPct val="0"/>
        </a:spcBef>
        <a:spcAft>
          <a:spcPct val="0"/>
        </a:spcAft>
        <a:defRPr sz="4600">
          <a:solidFill>
            <a:srgbClr val="AFCCDA"/>
          </a:solidFill>
          <a:latin typeface="Arial" charset="0"/>
        </a:defRPr>
      </a:lvl8pPr>
      <a:lvl9pPr marL="1882775" algn="r" rtl="0" fontAlgn="base">
        <a:spcBef>
          <a:spcPct val="0"/>
        </a:spcBef>
        <a:spcAft>
          <a:spcPct val="0"/>
        </a:spcAft>
        <a:defRPr sz="4600">
          <a:solidFill>
            <a:srgbClr val="AFCCDA"/>
          </a:solidFill>
          <a:latin typeface="Arial" charset="0"/>
        </a:defRPr>
      </a:lvl9pPr>
      <a:extLst/>
    </p:titleStyle>
    <p:bodyStyle>
      <a:lvl1pPr marL="292100" indent="-292100" algn="l" rtl="0" eaLnBrk="0" fontAlgn="base" hangingPunct="0">
        <a:spcBef>
          <a:spcPct val="0"/>
        </a:spcBef>
        <a:spcAft>
          <a:spcPct val="0"/>
        </a:spcAft>
        <a:buClr>
          <a:schemeClr val="accent1"/>
        </a:buClr>
        <a:buSzPct val="70000"/>
        <a:buFont typeface="Wingdings 2" pitchFamily="18" charset="2"/>
        <a:buChar char=""/>
        <a:defRPr sz="3200" kern="1200">
          <a:solidFill>
            <a:schemeClr val="tx1"/>
          </a:solidFill>
          <a:latin typeface="+mn-lt"/>
          <a:ea typeface="+mn-ea"/>
          <a:cs typeface="+mn-cs"/>
        </a:defRPr>
      </a:lvl1pPr>
      <a:lvl2pPr marL="639763" indent="-228600" algn="l" rtl="0" eaLnBrk="0" fontAlgn="base" hangingPunct="0">
        <a:spcBef>
          <a:spcPts val="400"/>
        </a:spcBef>
        <a:spcAft>
          <a:spcPct val="0"/>
        </a:spcAft>
        <a:buClr>
          <a:schemeClr val="accent2"/>
        </a:buClr>
        <a:buSzPct val="90000"/>
        <a:buChar char="•"/>
        <a:defRPr sz="2600" kern="1200">
          <a:solidFill>
            <a:schemeClr val="tx1"/>
          </a:solidFill>
          <a:latin typeface="+mn-lt"/>
          <a:ea typeface="+mn-ea"/>
          <a:cs typeface="+mn-cs"/>
        </a:defRPr>
      </a:lvl2pPr>
      <a:lvl3pPr marL="822325" indent="-190500" algn="l" rtl="0" eaLnBrk="0" fontAlgn="base" hangingPunct="0">
        <a:spcBef>
          <a:spcPts val="400"/>
        </a:spcBef>
        <a:spcAft>
          <a:spcPct val="0"/>
        </a:spcAft>
        <a:buClr>
          <a:srgbClr val="8CADAE"/>
        </a:buClr>
        <a:buSzPct val="100000"/>
        <a:buFont typeface="Wingdings 2" pitchFamily="18" charset="2"/>
        <a:buChar char=""/>
        <a:defRPr sz="2300" kern="1200">
          <a:solidFill>
            <a:schemeClr val="tx1"/>
          </a:solidFill>
          <a:latin typeface="+mn-lt"/>
          <a:ea typeface="+mn-ea"/>
          <a:cs typeface="+mn-cs"/>
        </a:defRPr>
      </a:lvl3pPr>
      <a:lvl4pPr marL="1004888" indent="-182563" algn="l" rtl="0" eaLnBrk="0" fontAlgn="base" hangingPunct="0">
        <a:spcBef>
          <a:spcPts val="400"/>
        </a:spcBef>
        <a:spcAft>
          <a:spcPct val="0"/>
        </a:spcAft>
        <a:buClr>
          <a:srgbClr val="8CADAE"/>
        </a:buClr>
        <a:buSzPct val="100000"/>
        <a:buFont typeface="Wingdings 2" pitchFamily="18" charset="2"/>
        <a:buChar char=""/>
        <a:defRPr sz="2000" kern="1200">
          <a:solidFill>
            <a:schemeClr val="tx1"/>
          </a:solidFill>
          <a:latin typeface="+mn-lt"/>
          <a:ea typeface="+mn-ea"/>
          <a:cs typeface="+mn-cs"/>
        </a:defRPr>
      </a:lvl4pPr>
      <a:lvl5pPr marL="1187450" indent="-182563" algn="l" rtl="0" eaLnBrk="0" fontAlgn="base" hangingPunct="0">
        <a:spcBef>
          <a:spcPts val="400"/>
        </a:spcBef>
        <a:spcAft>
          <a:spcPct val="0"/>
        </a:spcAft>
        <a:buClr>
          <a:srgbClr val="8CADAE"/>
        </a:buClr>
        <a:buSzPct val="100000"/>
        <a:buFont typeface="Wingdings 2" pitchFamily="18" charset="2"/>
        <a:buChar char=""/>
        <a:defRPr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5.jpeg"/><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50000">
              <a:srgbClr val="1C1C1C"/>
            </a:gs>
            <a:gs pos="100000">
              <a:schemeClr val="bg1"/>
            </a:gs>
          </a:gsLst>
          <a:lin ang="18900000" scaled="1"/>
        </a:gradFill>
        <a:effectLst/>
      </p:bgPr>
    </p:bg>
    <p:spTree>
      <p:nvGrpSpPr>
        <p:cNvPr id="1" name=""/>
        <p:cNvGrpSpPr/>
        <p:nvPr/>
      </p:nvGrpSpPr>
      <p:grpSpPr>
        <a:xfrm>
          <a:off x="0" y="0"/>
          <a:ext cx="0" cy="0"/>
          <a:chOff x="0" y="0"/>
          <a:chExt cx="0" cy="0"/>
        </a:xfrm>
      </p:grpSpPr>
      <p:sp>
        <p:nvSpPr>
          <p:cNvPr id="15364" name="WordArt 4"/>
          <p:cNvSpPr>
            <a:spLocks noChangeArrowheads="1" noChangeShapeType="1" noTextEdit="1"/>
          </p:cNvSpPr>
          <p:nvPr/>
        </p:nvSpPr>
        <p:spPr bwMode="auto">
          <a:xfrm rot="195020">
            <a:off x="323850" y="333375"/>
            <a:ext cx="8372475" cy="1285875"/>
          </a:xfrm>
          <a:prstGeom prst="rect">
            <a:avLst/>
          </a:prstGeom>
        </p:spPr>
        <p:txBody>
          <a:bodyPr wrap="none" fromWordArt="1">
            <a:prstTxWarp prst="textSlantUp">
              <a:avLst>
                <a:gd name="adj" fmla="val 32056"/>
              </a:avLst>
            </a:prstTxWarp>
          </a:bodyPr>
          <a:lstStyle/>
          <a:p>
            <a:pPr algn="ctr"/>
            <a:r>
              <a:rPr lang="ru-RU" sz="3600" kern="10">
                <a:ln w="9525">
                  <a:solidFill>
                    <a:srgbClr val="CC99FF"/>
                  </a:solidFill>
                  <a:round/>
                  <a:headEnd/>
                  <a:tailEnd/>
                </a:ln>
                <a:gradFill rotWithShape="0">
                  <a:gsLst>
                    <a:gs pos="0">
                      <a:srgbClr val="6600CC"/>
                    </a:gs>
                    <a:gs pos="100000">
                      <a:srgbClr val="CC00CC"/>
                    </a:gs>
                  </a:gsLst>
                  <a:lin ang="5204980" scaled="1"/>
                </a:gradFill>
                <a:effectLst>
                  <a:outerShdw dist="53882" dir="2700000" algn="ctr" rotWithShape="0">
                    <a:srgbClr val="9999FF">
                      <a:alpha val="80000"/>
                    </a:srgbClr>
                  </a:outerShdw>
                </a:effectLst>
                <a:latin typeface="Impact"/>
              </a:rPr>
              <a:t>Вирішальні битви Великої Вітчизняної війни</a:t>
            </a:r>
          </a:p>
        </p:txBody>
      </p:sp>
      <p:pic>
        <p:nvPicPr>
          <p:cNvPr id="15366" name="Picture 6" descr="У колишній республіці СРСР заборонили термін «Велика Вітчизняна війна»"/>
          <p:cNvPicPr>
            <a:picLocks noChangeAspect="1" noChangeArrowheads="1"/>
          </p:cNvPicPr>
          <p:nvPr/>
        </p:nvPicPr>
        <p:blipFill>
          <a:blip r:embed="rId2"/>
          <a:srcRect/>
          <a:stretch>
            <a:fillRect/>
          </a:stretch>
        </p:blipFill>
        <p:spPr bwMode="auto">
          <a:xfrm>
            <a:off x="1331913" y="1773238"/>
            <a:ext cx="6408737" cy="480695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4"/>
          <p:cNvPicPr>
            <a:picLocks noChangeAspect="1" noChangeArrowheads="1"/>
          </p:cNvPicPr>
          <p:nvPr/>
        </p:nvPicPr>
        <p:blipFill>
          <a:blip r:embed="rId2"/>
          <a:srcRect/>
          <a:stretch>
            <a:fillRect/>
          </a:stretch>
        </p:blipFill>
        <p:spPr bwMode="auto">
          <a:xfrm>
            <a:off x="0" y="0"/>
            <a:ext cx="9272588" cy="6858000"/>
          </a:xfrm>
          <a:prstGeom prst="rect">
            <a:avLst/>
          </a:prstGeom>
          <a:noFill/>
          <a:ln w="9525">
            <a:noFill/>
            <a:miter lim="800000"/>
            <a:headEnd/>
            <a:tailEnd/>
          </a:ln>
        </p:spPr>
      </p:pic>
      <p:sp>
        <p:nvSpPr>
          <p:cNvPr id="23555" name="Объект 2"/>
          <p:cNvSpPr>
            <a:spLocks noGrp="1"/>
          </p:cNvSpPr>
          <p:nvPr>
            <p:ph idx="1"/>
          </p:nvPr>
        </p:nvSpPr>
        <p:spPr>
          <a:xfrm>
            <a:off x="539750" y="1125538"/>
            <a:ext cx="8229600" cy="4525962"/>
          </a:xfrm>
          <a:solidFill>
            <a:schemeClr val="bg1">
              <a:alpha val="83000"/>
            </a:schemeClr>
          </a:solidFill>
          <a:ln>
            <a:solidFill>
              <a:schemeClr val="bg1"/>
            </a:solidFill>
          </a:ln>
        </p:spPr>
        <p:txBody>
          <a:bodyPr/>
          <a:lstStyle/>
          <a:p>
            <a:pPr algn="ctr" eaLnBrk="1" hangingPunct="1">
              <a:buFont typeface="Wingdings 2" pitchFamily="18" charset="2"/>
              <a:buNone/>
              <a:defRPr/>
            </a:pPr>
            <a:r>
              <a:rPr lang="ru-RU" b="1" smtClean="0">
                <a:effectLst>
                  <a:outerShdw blurRad="38100" dist="38100" dir="2700000" algn="tl">
                    <a:srgbClr val="646B86"/>
                  </a:outerShdw>
                </a:effectLst>
              </a:rPr>
              <a:t>	Битва під Москвою - одна з найстрашн</a:t>
            </a:r>
            <a:r>
              <a:rPr lang="en-US" b="1" smtClean="0">
                <a:effectLst>
                  <a:outerShdw blurRad="38100" dist="38100" dir="2700000" algn="tl">
                    <a:srgbClr val="646B86"/>
                  </a:outerShdw>
                </a:effectLst>
              </a:rPr>
              <a:t>i</a:t>
            </a:r>
            <a:r>
              <a:rPr lang="ru-RU" b="1" smtClean="0">
                <a:effectLst>
                  <a:outerShdw blurRad="38100" dist="38100" dir="2700000" algn="tl">
                    <a:srgbClr val="646B86"/>
                  </a:outerShdw>
                </a:effectLst>
              </a:rPr>
              <a:t>ших людських трагедій. Загальні втрати радянських військ склали 1.805.000 людей</a:t>
            </a:r>
          </a:p>
          <a:p>
            <a:pPr algn="ctr" eaLnBrk="1" hangingPunct="1">
              <a:buFont typeface="Wingdings 2" pitchFamily="18" charset="2"/>
              <a:buNone/>
              <a:defRPr/>
            </a:pPr>
            <a:r>
              <a:rPr lang="ru-RU" b="1" smtClean="0">
                <a:effectLst>
                  <a:outerShdw blurRad="38100" dist="38100" dir="2700000" algn="tl">
                    <a:srgbClr val="646B86"/>
                  </a:outerShdw>
                </a:effectLst>
              </a:rPr>
              <a:t>	Битва під Москвою по кількості військ і військової техніки, розмаху і напруженості боїв і операцій була однією з найбільших в історії війн.</a:t>
            </a:r>
          </a:p>
          <a:p>
            <a:pPr algn="ctr" eaLnBrk="1" hangingPunct="1">
              <a:defRPr/>
            </a:pPr>
            <a:endParaRPr lang="ru-RU" b="1" smtClean="0">
              <a:effectLst>
                <a:outerShdw blurRad="38100" dist="38100" dir="2700000" algn="tl">
                  <a:srgbClr val="646B86"/>
                </a:outerShdw>
              </a:effectLs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Bundesarchiv_Bild_183-R74190,_Russland,_Kesselschlacht_Stalingrad.jpg"/>
          <p:cNvPicPr>
            <a:picLocks noChangeAspect="1"/>
          </p:cNvPicPr>
          <p:nvPr/>
        </p:nvPicPr>
        <p:blipFill>
          <a:blip r:embed="rId2" cstate="print">
            <a:lum bright="30000" contrast="-30000"/>
          </a:blip>
          <a:stretch>
            <a:fillRect/>
          </a:stretch>
        </p:blipFill>
        <p:spPr>
          <a:xfrm>
            <a:off x="0" y="0"/>
            <a:ext cx="9144000" cy="6857999"/>
          </a:xfrm>
          <a:prstGeom prst="rect">
            <a:avLst/>
          </a:prstGeom>
          <a:ln>
            <a:noFill/>
          </a:ln>
          <a:effectLst>
            <a:softEdge rad="112500"/>
          </a:effectLst>
        </p:spPr>
      </p:pic>
      <p:sp>
        <p:nvSpPr>
          <p:cNvPr id="2" name="Заголовок 1"/>
          <p:cNvSpPr>
            <a:spLocks noGrp="1"/>
          </p:cNvSpPr>
          <p:nvPr>
            <p:ph type="title"/>
          </p:nvPr>
        </p:nvSpPr>
        <p:spPr/>
        <p:txBody>
          <a:bodyPr/>
          <a:lstStyle/>
          <a:p>
            <a:pPr marL="54864" eaLnBrk="1" fontAlgn="auto" hangingPunct="1">
              <a:spcAft>
                <a:spcPts val="0"/>
              </a:spcAft>
              <a:defRPr/>
            </a:pPr>
            <a:r>
              <a:rPr lang="ru-RU" sz="6000" dirty="0" err="1" smtClean="0">
                <a:solidFill>
                  <a:srgbClr val="FF0000"/>
                </a:solidFill>
                <a:latin typeface="+mn-lt"/>
                <a:ea typeface="Kozuka Gothic Pro B" pitchFamily="34" charset="-128"/>
              </a:rPr>
              <a:t>Сталінград</a:t>
            </a:r>
            <a:r>
              <a:rPr lang="uk-UA" sz="6000" dirty="0" err="1" smtClean="0">
                <a:solidFill>
                  <a:srgbClr val="FF0000"/>
                </a:solidFill>
                <a:latin typeface="+mn-lt"/>
                <a:ea typeface="Kozuka Gothic Pro B" pitchFamily="34" charset="-128"/>
              </a:rPr>
              <a:t>ська</a:t>
            </a:r>
            <a:r>
              <a:rPr lang="uk-UA" sz="6000" dirty="0" smtClean="0">
                <a:solidFill>
                  <a:srgbClr val="FF0000"/>
                </a:solidFill>
                <a:latin typeface="+mn-lt"/>
                <a:ea typeface="Kozuka Gothic Pro B" pitchFamily="34" charset="-128"/>
              </a:rPr>
              <a:t> битва</a:t>
            </a:r>
            <a:endParaRPr lang="ru-RU" sz="6000" dirty="0">
              <a:solidFill>
                <a:srgbClr val="FF0000"/>
              </a:solidFill>
              <a:latin typeface="+mn-lt"/>
              <a:ea typeface="Kozuka Gothic Pro B" pitchFamily="34" charset="-128"/>
            </a:endParaRPr>
          </a:p>
        </p:txBody>
      </p:sp>
      <p:sp>
        <p:nvSpPr>
          <p:cNvPr id="25603" name="Подзаголовок 2"/>
          <p:cNvSpPr>
            <a:spLocks noGrp="1"/>
          </p:cNvSpPr>
          <p:nvPr>
            <p:ph type="body" idx="1"/>
          </p:nvPr>
        </p:nvSpPr>
        <p:spPr>
          <a:xfrm>
            <a:off x="1403350" y="4076700"/>
            <a:ext cx="7451725" cy="720725"/>
          </a:xfrm>
          <a:solidFill>
            <a:schemeClr val="bg1">
              <a:alpha val="86000"/>
            </a:schemeClr>
          </a:solidFill>
          <a:ln>
            <a:solidFill>
              <a:srgbClr val="FF0000"/>
            </a:solidFill>
          </a:ln>
        </p:spPr>
        <p:txBody>
          <a:bodyPr/>
          <a:lstStyle/>
          <a:p>
            <a:pPr eaLnBrk="1" hangingPunct="1"/>
            <a:r>
              <a:rPr lang="ru-RU" sz="3600" b="1" smtClean="0">
                <a:solidFill>
                  <a:srgbClr val="FF0000"/>
                </a:solidFill>
                <a:ea typeface="Kozuka Gothic Pro B"/>
                <a:cs typeface="Kozuka Gothic Pro B"/>
              </a:rPr>
              <a:t>(17 липня 1942 — 2 лютого 1943)</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marL="54864" eaLnBrk="1" fontAlgn="auto" hangingPunct="1">
              <a:spcAft>
                <a:spcPts val="0"/>
              </a:spcAft>
              <a:defRPr/>
            </a:pPr>
            <a:endParaRPr lang="ru-RU" dirty="0">
              <a:solidFill>
                <a:schemeClr val="tx2">
                  <a:tint val="100000"/>
                  <a:shade val="90000"/>
                  <a:satMod val="250000"/>
                  <a:alpha val="100000"/>
                </a:schemeClr>
              </a:solidFill>
            </a:endParaRPr>
          </a:p>
        </p:txBody>
      </p:sp>
      <p:sp>
        <p:nvSpPr>
          <p:cNvPr id="25602" name="Содержимое 2"/>
          <p:cNvSpPr>
            <a:spLocks noGrp="1"/>
          </p:cNvSpPr>
          <p:nvPr>
            <p:ph idx="1"/>
          </p:nvPr>
        </p:nvSpPr>
        <p:spPr>
          <a:xfrm>
            <a:off x="0" y="5157788"/>
            <a:ext cx="9144000" cy="1700212"/>
          </a:xfrm>
          <a:solidFill>
            <a:schemeClr val="bg1">
              <a:alpha val="70000"/>
            </a:schemeClr>
          </a:solidFill>
          <a:ln>
            <a:solidFill>
              <a:schemeClr val="bg1"/>
            </a:solidFill>
          </a:ln>
        </p:spPr>
        <p:txBody>
          <a:bodyPr/>
          <a:lstStyle/>
          <a:p>
            <a:pPr algn="ctr" eaLnBrk="1" hangingPunct="1">
              <a:buFont typeface="Wingdings 2" pitchFamily="18" charset="2"/>
              <a:buNone/>
              <a:defRPr/>
            </a:pPr>
            <a:r>
              <a:rPr lang="ru-RU" sz="1800" b="1" smtClean="0">
                <a:effectLst>
                  <a:outerShdw blurRad="38100" dist="38100" dir="2700000" algn="tl">
                    <a:srgbClr val="646B86"/>
                  </a:outerShdw>
                </a:effectLst>
              </a:rPr>
              <a:t>       5 квітня 1942 року Гітлер затвердив </a:t>
            </a:r>
            <a:r>
              <a:rPr lang="ru-RU" sz="1800" b="1" i="1" smtClean="0">
                <a:effectLst>
                  <a:outerShdw blurRad="38100" dist="38100" dir="2700000" algn="tl">
                    <a:srgbClr val="646B86"/>
                  </a:outerShdw>
                </a:effectLst>
              </a:rPr>
              <a:t>Директиву верховного головнокомандування вермахту № 41</a:t>
            </a:r>
            <a:r>
              <a:rPr lang="ru-RU" sz="1800" b="1" smtClean="0">
                <a:effectLst>
                  <a:outerShdw blurRad="38100" dist="38100" dir="2700000" algn="tl">
                    <a:srgbClr val="646B86"/>
                  </a:outerShdw>
                </a:effectLst>
              </a:rPr>
              <a:t>, в якій викладався загальний задум наступу в літній кампанії 1942 року. Ця амбіційна директива була заснована головним чином на помилковому припущенні Гітлера про неминуче матеріальне і моральне виснаження Червоної Армії після величезних втрат, понесених у 1941 році.</a:t>
            </a:r>
            <a:r>
              <a:rPr lang="ru-RU" sz="1800" smtClean="0">
                <a:solidFill>
                  <a:srgbClr val="0000FF"/>
                </a:solidFill>
              </a:rPr>
              <a:t> </a:t>
            </a:r>
          </a:p>
        </p:txBody>
      </p:sp>
      <p:pic>
        <p:nvPicPr>
          <p:cNvPr id="26627" name="Рисунок 3" descr="782px-Eastern_Front_1942-05_to_1942-11.png"/>
          <p:cNvPicPr>
            <a:picLocks noChangeAspect="1"/>
          </p:cNvPicPr>
          <p:nvPr/>
        </p:nvPicPr>
        <p:blipFill>
          <a:blip r:embed="rId2"/>
          <a:srcRect/>
          <a:stretch>
            <a:fillRect/>
          </a:stretch>
        </p:blipFill>
        <p:spPr bwMode="auto">
          <a:xfrm>
            <a:off x="0" y="0"/>
            <a:ext cx="9144000" cy="5060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Bundesarchiv_Bild_183-R74190,_Russland,_Kesselschlacht_Stalingrad.jpg"/>
          <p:cNvPicPr>
            <a:picLocks noChangeAspect="1"/>
          </p:cNvPicPr>
          <p:nvPr/>
        </p:nvPicPr>
        <p:blipFill>
          <a:blip r:embed="rId2" cstate="print">
            <a:lum bright="30000" contrast="-30000"/>
          </a:blip>
          <a:stretch>
            <a:fillRect/>
          </a:stretch>
        </p:blipFill>
        <p:spPr>
          <a:xfrm>
            <a:off x="0" y="0"/>
            <a:ext cx="9144000" cy="6857999"/>
          </a:xfrm>
          <a:prstGeom prst="rect">
            <a:avLst/>
          </a:prstGeom>
          <a:ln>
            <a:noFill/>
          </a:ln>
          <a:effectLst>
            <a:softEdge rad="112500"/>
          </a:effectLst>
        </p:spPr>
      </p:pic>
      <p:sp>
        <p:nvSpPr>
          <p:cNvPr id="26627" name="Содержимое 2"/>
          <p:cNvSpPr>
            <a:spLocks noGrp="1"/>
          </p:cNvSpPr>
          <p:nvPr>
            <p:ph idx="1"/>
          </p:nvPr>
        </p:nvSpPr>
        <p:spPr>
          <a:xfrm>
            <a:off x="395288" y="1557338"/>
            <a:ext cx="8229600" cy="3959225"/>
          </a:xfrm>
          <a:solidFill>
            <a:schemeClr val="bg1">
              <a:alpha val="83000"/>
            </a:schemeClr>
          </a:solidFill>
          <a:ln>
            <a:solidFill>
              <a:schemeClr val="bg1"/>
            </a:solidFill>
          </a:ln>
        </p:spPr>
        <p:txBody>
          <a:bodyPr/>
          <a:lstStyle/>
          <a:p>
            <a:pPr algn="ctr" eaLnBrk="1" hangingPunct="1">
              <a:buFont typeface="Wingdings 2" pitchFamily="18" charset="2"/>
              <a:buNone/>
              <a:defRPr/>
            </a:pPr>
            <a:r>
              <a:rPr lang="ru-RU" sz="2400" b="1" smtClean="0">
                <a:effectLst>
                  <a:outerShdw blurRad="38100" dist="38100" dir="2700000" algn="tl">
                    <a:srgbClr val="646B86"/>
                  </a:outerShdw>
                </a:effectLst>
              </a:rPr>
              <a:t>    </a:t>
            </a:r>
            <a:r>
              <a:rPr lang="ru-RU" sz="2800" b="1" smtClean="0">
                <a:effectLst>
                  <a:outerShdw blurRad="38100" dist="38100" dir="2700000" algn="tl">
                    <a:srgbClr val="646B86"/>
                  </a:outerShdw>
                </a:effectLst>
              </a:rPr>
              <a:t>Сталінградська битва (17 липня 1942 — 2 лютого 1943) — битва радянських військ проти німецьких, італійських, румунських і угорських військ у ході Німецько-радянської війни. Битва була одною з найважливіших подій Другої світової війни й поряд з битвою на Курській дузі була переломним моментом у ході воєнних дій, після яких німецькі війська втратили стратегічну ініціативу.</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Bundesarchiv_Bild_183-R74190,_Russland,_Kesselschlacht_Stalingrad.jpg"/>
          <p:cNvPicPr>
            <a:picLocks noChangeAspect="1"/>
          </p:cNvPicPr>
          <p:nvPr/>
        </p:nvPicPr>
        <p:blipFill>
          <a:blip r:embed="rId2" cstate="print">
            <a:lum bright="30000" contrast="-30000"/>
          </a:blip>
          <a:stretch>
            <a:fillRect/>
          </a:stretch>
        </p:blipFill>
        <p:spPr>
          <a:xfrm>
            <a:off x="0" y="0"/>
            <a:ext cx="9144000" cy="6857999"/>
          </a:xfrm>
          <a:prstGeom prst="rect">
            <a:avLst/>
          </a:prstGeom>
          <a:ln>
            <a:noFill/>
          </a:ln>
          <a:effectLst>
            <a:softEdge rad="112500"/>
          </a:effectLst>
        </p:spPr>
      </p:pic>
      <p:sp>
        <p:nvSpPr>
          <p:cNvPr id="2" name="Заголовок 1"/>
          <p:cNvSpPr>
            <a:spLocks noGrp="1"/>
          </p:cNvSpPr>
          <p:nvPr>
            <p:ph type="title"/>
          </p:nvPr>
        </p:nvSpPr>
        <p:spPr>
          <a:xfrm>
            <a:off x="474663" y="326561"/>
            <a:ext cx="8229599" cy="1143000"/>
          </a:xfrm>
        </p:spPr>
        <p:txBody>
          <a:bodyPr>
            <a:normAutofit fontScale="90000"/>
          </a:bodyPr>
          <a:lstStyle/>
          <a:p>
            <a:pPr marL="54864" eaLnBrk="1" fontAlgn="auto" hangingPunct="1">
              <a:spcAft>
                <a:spcPts val="0"/>
              </a:spcAft>
              <a:defRPr/>
            </a:pPr>
            <a:r>
              <a:rPr lang="ru-RU" dirty="0" smtClean="0">
                <a:solidFill>
                  <a:srgbClr val="FF0000"/>
                </a:solidFill>
              </a:rPr>
              <a:t>План </a:t>
            </a:r>
            <a:r>
              <a:rPr lang="ru-RU" dirty="0" err="1" smtClean="0">
                <a:solidFill>
                  <a:srgbClr val="FF0000"/>
                </a:solidFill>
              </a:rPr>
              <a:t>Блау</a:t>
            </a:r>
            <a:r>
              <a:rPr lang="ru-RU" dirty="0" smtClean="0">
                <a:solidFill>
                  <a:schemeClr val="tx2">
                    <a:tint val="100000"/>
                    <a:shade val="90000"/>
                    <a:satMod val="250000"/>
                    <a:alpha val="100000"/>
                  </a:schemeClr>
                </a:solidFill>
              </a:rPr>
              <a:t/>
            </a:r>
            <a:br>
              <a:rPr lang="ru-RU" dirty="0" smtClean="0">
                <a:solidFill>
                  <a:schemeClr val="tx2">
                    <a:tint val="100000"/>
                    <a:shade val="90000"/>
                    <a:satMod val="250000"/>
                    <a:alpha val="100000"/>
                  </a:schemeClr>
                </a:solidFill>
              </a:rPr>
            </a:br>
            <a:endParaRPr lang="ru-RU" dirty="0">
              <a:solidFill>
                <a:schemeClr val="tx2">
                  <a:tint val="100000"/>
                  <a:shade val="90000"/>
                  <a:satMod val="250000"/>
                  <a:alpha val="100000"/>
                </a:schemeClr>
              </a:solidFill>
            </a:endParaRPr>
          </a:p>
        </p:txBody>
      </p:sp>
      <p:sp>
        <p:nvSpPr>
          <p:cNvPr id="28675" name="Содержимое 2"/>
          <p:cNvSpPr>
            <a:spLocks noGrp="1"/>
          </p:cNvSpPr>
          <p:nvPr>
            <p:ph idx="1"/>
          </p:nvPr>
        </p:nvSpPr>
        <p:spPr>
          <a:xfrm>
            <a:off x="0" y="981075"/>
            <a:ext cx="9144000" cy="5688013"/>
          </a:xfrm>
          <a:solidFill>
            <a:schemeClr val="bg1">
              <a:alpha val="81000"/>
            </a:schemeClr>
          </a:solidFill>
          <a:ln>
            <a:solidFill>
              <a:schemeClr val="bg1"/>
            </a:solidFill>
          </a:ln>
        </p:spPr>
        <p:txBody>
          <a:bodyPr/>
          <a:lstStyle/>
          <a:p>
            <a:pPr algn="ctr" eaLnBrk="1" hangingPunct="1">
              <a:lnSpc>
                <a:spcPct val="80000"/>
              </a:lnSpc>
              <a:buFont typeface="Wingdings 2" pitchFamily="18" charset="2"/>
              <a:buNone/>
            </a:pPr>
            <a:r>
              <a:rPr lang="ru-RU" sz="2700" smtClean="0"/>
              <a:t>	 </a:t>
            </a:r>
            <a:r>
              <a:rPr lang="ru-RU" sz="2700" b="1" smtClean="0"/>
              <a:t>Навесні 1942 року Гітлер був повний рішучості повернути собі ініціативу на Східному фронті після різкого провалу битви під Москвою.</a:t>
            </a:r>
          </a:p>
          <a:p>
            <a:pPr algn="ctr" eaLnBrk="1" hangingPunct="1">
              <a:lnSpc>
                <a:spcPct val="80000"/>
              </a:lnSpc>
              <a:buFont typeface="Wingdings 2" pitchFamily="18" charset="2"/>
              <a:buNone/>
            </a:pPr>
            <a:r>
              <a:rPr lang="ru-RU" sz="2700" b="1" smtClean="0"/>
              <a:t>     За допомого німецького наступу, який мали здійснювати дві групи військ загальною чисельністю більше ніж 1 мільйон людей та близько 2500 танків, за підтримки військ сателітів: Румунії, Угорщини та Італії (близько 600 000 осіб) повинні були остаточно розгромити радянські війська на півдні країни з метою захоплення басейнів Дону і Волги, оволодіння важливим промисловим містом Сталінградом (вузлом річкового та залізничного сполучення, важливим машинобудівним центром), а потім опанувати нафтовими свердловинами Кавказу для забезпечення Німеччини достатньою кількістю енергетичних ресурсів, необхідних для продовження війни.</a:t>
            </a:r>
          </a:p>
          <a:p>
            <a:pPr eaLnBrk="1" hangingPunct="1">
              <a:lnSpc>
                <a:spcPct val="80000"/>
              </a:lnSpc>
            </a:pPr>
            <a:endParaRPr lang="ru-RU" sz="2700" b="1"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Bundesarchiv_Bild_183-R74190,_Russland,_Kesselschlacht_Stalingrad.jpg"/>
          <p:cNvPicPr>
            <a:picLocks noChangeAspect="1"/>
          </p:cNvPicPr>
          <p:nvPr/>
        </p:nvPicPr>
        <p:blipFill>
          <a:blip r:embed="rId2" cstate="print">
            <a:lum bright="30000" contrast="-30000"/>
          </a:blip>
          <a:stretch>
            <a:fillRect/>
          </a:stretch>
        </p:blipFill>
        <p:spPr>
          <a:xfrm>
            <a:off x="0" y="-1"/>
            <a:ext cx="9144000" cy="6857999"/>
          </a:xfrm>
          <a:prstGeom prst="rect">
            <a:avLst/>
          </a:prstGeom>
          <a:ln>
            <a:noFill/>
          </a:ln>
          <a:effectLst>
            <a:softEdge rad="112500"/>
          </a:effectLst>
        </p:spPr>
      </p:pic>
      <p:sp>
        <p:nvSpPr>
          <p:cNvPr id="2" name="Заголовок 1"/>
          <p:cNvSpPr>
            <a:spLocks noGrp="1"/>
          </p:cNvSpPr>
          <p:nvPr>
            <p:ph type="title"/>
          </p:nvPr>
        </p:nvSpPr>
        <p:spPr>
          <a:xfrm>
            <a:off x="457200" y="253536"/>
            <a:ext cx="8229600" cy="1143000"/>
          </a:xfrm>
        </p:spPr>
        <p:txBody>
          <a:bodyPr>
            <a:normAutofit fontScale="90000"/>
          </a:bodyPr>
          <a:lstStyle/>
          <a:p>
            <a:pPr marL="54864" eaLnBrk="1" fontAlgn="auto" hangingPunct="1">
              <a:spcAft>
                <a:spcPts val="0"/>
              </a:spcAft>
              <a:defRPr/>
            </a:pPr>
            <a:r>
              <a:rPr lang="ru-RU" dirty="0" err="1" smtClean="0">
                <a:solidFill>
                  <a:srgbClr val="FF0000"/>
                </a:solidFill>
              </a:rPr>
              <a:t>Бої</a:t>
            </a:r>
            <a:r>
              <a:rPr lang="ru-RU" dirty="0" smtClean="0">
                <a:solidFill>
                  <a:srgbClr val="FF0000"/>
                </a:solidFill>
              </a:rPr>
              <a:t> у </a:t>
            </a:r>
            <a:r>
              <a:rPr lang="ru-RU" dirty="0" err="1" smtClean="0">
                <a:solidFill>
                  <a:srgbClr val="FF0000"/>
                </a:solidFill>
              </a:rPr>
              <a:t>Сталінграді</a:t>
            </a:r>
            <a:r>
              <a:rPr lang="ru-RU" dirty="0" smtClean="0">
                <a:solidFill>
                  <a:schemeClr val="tx2">
                    <a:tint val="100000"/>
                    <a:shade val="90000"/>
                    <a:satMod val="250000"/>
                    <a:alpha val="100000"/>
                  </a:schemeClr>
                </a:solidFill>
              </a:rPr>
              <a:t/>
            </a:r>
            <a:br>
              <a:rPr lang="ru-RU" dirty="0" smtClean="0">
                <a:solidFill>
                  <a:schemeClr val="tx2">
                    <a:tint val="100000"/>
                    <a:shade val="90000"/>
                    <a:satMod val="250000"/>
                    <a:alpha val="100000"/>
                  </a:schemeClr>
                </a:solidFill>
              </a:rPr>
            </a:br>
            <a:endParaRPr lang="ru-RU" dirty="0">
              <a:solidFill>
                <a:schemeClr val="tx2">
                  <a:tint val="100000"/>
                  <a:shade val="90000"/>
                  <a:satMod val="250000"/>
                  <a:alpha val="100000"/>
                </a:schemeClr>
              </a:solidFill>
            </a:endParaRPr>
          </a:p>
        </p:txBody>
      </p:sp>
      <p:sp>
        <p:nvSpPr>
          <p:cNvPr id="3" name="Содержимое 2"/>
          <p:cNvSpPr>
            <a:spLocks noGrp="1"/>
          </p:cNvSpPr>
          <p:nvPr>
            <p:ph idx="1"/>
          </p:nvPr>
        </p:nvSpPr>
        <p:spPr>
          <a:xfrm>
            <a:off x="0" y="1052513"/>
            <a:ext cx="5003800" cy="5400675"/>
          </a:xfrm>
          <a:solidFill>
            <a:schemeClr val="bg1">
              <a:alpha val="77000"/>
            </a:schemeClr>
          </a:solidFill>
          <a:ln>
            <a:solidFill>
              <a:schemeClr val="bg1"/>
            </a:solidFill>
          </a:ln>
        </p:spPr>
        <p:txBody>
          <a:bodyPr/>
          <a:lstStyle/>
          <a:p>
            <a:pPr eaLnBrk="1" hangingPunct="1">
              <a:buFont typeface="Wingdings 2" pitchFamily="18" charset="2"/>
              <a:buNone/>
              <a:defRPr/>
            </a:pPr>
            <a:r>
              <a:rPr lang="ru-RU" sz="3100" b="1" smtClean="0">
                <a:effectLst>
                  <a:outerShdw blurRad="38100" dist="38100" dir="2700000" algn="tl">
                    <a:srgbClr val="646B86"/>
                  </a:outerShdw>
                </a:effectLst>
              </a:rPr>
              <a:t>   Сталін заборонив повну евакуацію жителів міста, тому що їх присутність сприятиме захисникам в організації опору. Цивільні особи, включаючи жінок і дітей, були мобілізовані для риття траншей і будівництва оборонних позицій.</a:t>
            </a:r>
          </a:p>
          <a:p>
            <a:pPr eaLnBrk="1" hangingPunct="1">
              <a:buFont typeface="Wingdings 2" pitchFamily="18" charset="2"/>
              <a:buNone/>
              <a:defRPr/>
            </a:pPr>
            <a:r>
              <a:rPr lang="ru-RU" sz="3100" smtClean="0">
                <a:solidFill>
                  <a:schemeClr val="bg1"/>
                </a:solidFill>
              </a:rPr>
              <a:t>.</a:t>
            </a:r>
          </a:p>
          <a:p>
            <a:pPr eaLnBrk="1" hangingPunct="1">
              <a:defRPr/>
            </a:pPr>
            <a:endParaRPr lang="ru-RU" sz="3000" smtClean="0">
              <a:solidFill>
                <a:schemeClr val="bg1"/>
              </a:solidFill>
            </a:endParaRPr>
          </a:p>
        </p:txBody>
      </p:sp>
      <p:pic>
        <p:nvPicPr>
          <p:cNvPr id="4" name="Рисунок 3" descr="Streetfight_Stralingrad01.jpg"/>
          <p:cNvPicPr>
            <a:picLocks noChangeAspect="1"/>
          </p:cNvPicPr>
          <p:nvPr/>
        </p:nvPicPr>
        <p:blipFill>
          <a:blip r:embed="rId3" cstate="print"/>
          <a:stretch>
            <a:fillRect/>
          </a:stretch>
        </p:blipFill>
        <p:spPr>
          <a:xfrm>
            <a:off x="4932040" y="836712"/>
            <a:ext cx="4211960" cy="583264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Bundesarchiv_Bild_183-R74190,_Russland,_Kesselschlacht_Stalingrad.jpg"/>
          <p:cNvPicPr>
            <a:picLocks noChangeAspect="1"/>
          </p:cNvPicPr>
          <p:nvPr/>
        </p:nvPicPr>
        <p:blipFill>
          <a:blip r:embed="rId2" cstate="print">
            <a:lum bright="50000" contrast="-50000"/>
          </a:blip>
          <a:stretch>
            <a:fillRect/>
          </a:stretch>
        </p:blipFill>
        <p:spPr>
          <a:xfrm>
            <a:off x="0" y="0"/>
            <a:ext cx="9144000" cy="6857999"/>
          </a:xfrm>
          <a:prstGeom prst="rect">
            <a:avLst/>
          </a:prstGeom>
          <a:ln>
            <a:noFill/>
          </a:ln>
          <a:effectLst>
            <a:softEdge rad="112500"/>
          </a:effectLst>
        </p:spPr>
      </p:pic>
      <p:sp>
        <p:nvSpPr>
          <p:cNvPr id="29698" name="Содержимое 2"/>
          <p:cNvSpPr>
            <a:spLocks noGrp="1"/>
          </p:cNvSpPr>
          <p:nvPr>
            <p:ph idx="1"/>
          </p:nvPr>
        </p:nvSpPr>
        <p:spPr>
          <a:xfrm>
            <a:off x="0" y="620713"/>
            <a:ext cx="4787900" cy="5761037"/>
          </a:xfrm>
          <a:solidFill>
            <a:schemeClr val="bg1">
              <a:alpha val="73000"/>
            </a:schemeClr>
          </a:solidFill>
          <a:ln>
            <a:solidFill>
              <a:schemeClr val="bg1"/>
            </a:solidFill>
          </a:ln>
        </p:spPr>
        <p:txBody>
          <a:bodyPr/>
          <a:lstStyle/>
          <a:p>
            <a:pPr eaLnBrk="1" hangingPunct="1">
              <a:buFont typeface="Wingdings 2" pitchFamily="18" charset="2"/>
              <a:buNone/>
              <a:defRPr/>
            </a:pPr>
            <a:r>
              <a:rPr lang="ru-RU" sz="2000" b="1" smtClean="0">
                <a:solidFill>
                  <a:schemeClr val="bg1"/>
                </a:solidFill>
              </a:rPr>
              <a:t>        </a:t>
            </a:r>
            <a:r>
              <a:rPr lang="ru-RU" sz="2000" b="1" smtClean="0">
                <a:effectLst>
                  <a:outerShdw blurRad="38100" dist="38100" dir="2700000" algn="tl">
                    <a:srgbClr val="646B86"/>
                  </a:outerShdw>
                </a:effectLst>
              </a:rPr>
              <a:t>19 листопада 1942 року Червона армія розпочала операцію «Уран». Наступаючі радянські війська під командуванням генерала Миколи Ватутіна, складалися з трьох повних армій 1-ої гвардійської , 5-а танкової і 21-ої армії, які включали в себе 18 піхотних дивізій, 8 танкових бригад, 2 механізовані бригади, 6 кавалерійських дивізій та протитанкову бригаду.</a:t>
            </a:r>
          </a:p>
          <a:p>
            <a:pPr eaLnBrk="1" hangingPunct="1">
              <a:buFont typeface="Wingdings 2" pitchFamily="18" charset="2"/>
              <a:buNone/>
              <a:defRPr/>
            </a:pPr>
            <a:r>
              <a:rPr lang="en-US" sz="2000" b="1" smtClean="0">
                <a:effectLst>
                  <a:outerShdw blurRad="38100" dist="38100" dir="2700000" algn="tl">
                    <a:srgbClr val="646B86"/>
                  </a:outerShdw>
                </a:effectLst>
              </a:rPr>
              <a:t>          </a:t>
            </a:r>
            <a:r>
              <a:rPr lang="ru-RU" sz="2000" b="1" smtClean="0">
                <a:effectLst>
                  <a:outerShdw blurRad="38100" dist="38100" dir="2700000" algn="tl">
                    <a:srgbClr val="646B86"/>
                  </a:outerShdw>
                </a:effectLst>
              </a:rPr>
              <a:t>Радянські війська швидко просувалися на захід і зустрілися через два дні недалеко від міста Калач, замкнувши кільце навколо німецьких військ у Сталінграді.</a:t>
            </a:r>
          </a:p>
          <a:p>
            <a:pPr eaLnBrk="1" hangingPunct="1">
              <a:buFont typeface="Wingdings 2" pitchFamily="18" charset="2"/>
              <a:buNone/>
              <a:defRPr/>
            </a:pPr>
            <a:r>
              <a:rPr lang="ru-RU" sz="2000" b="1" smtClean="0">
                <a:effectLst>
                  <a:outerShdw blurRad="38100" dist="38100" dir="2700000" algn="tl">
                    <a:srgbClr val="646B86"/>
                  </a:outerShdw>
                </a:effectLst>
              </a:rPr>
              <a:t>         В оточення потрапило від 250 000 до 290 000 солдатів</a:t>
            </a:r>
            <a:r>
              <a:rPr lang="ru-RU" sz="1400" b="1" smtClean="0">
                <a:effectLst>
                  <a:outerShdw blurRad="38100" dist="38100" dir="2700000" algn="tl">
                    <a:srgbClr val="646B86"/>
                  </a:outerShdw>
                </a:effectLst>
              </a:rPr>
              <a:t>.</a:t>
            </a:r>
          </a:p>
        </p:txBody>
      </p:sp>
      <p:pic>
        <p:nvPicPr>
          <p:cNvPr id="4" name="Рисунок 3" descr="vatutin.jpg"/>
          <p:cNvPicPr>
            <a:picLocks noChangeAspect="1"/>
          </p:cNvPicPr>
          <p:nvPr/>
        </p:nvPicPr>
        <p:blipFill>
          <a:blip r:embed="rId3" cstate="print"/>
          <a:stretch>
            <a:fillRect/>
          </a:stretch>
        </p:blipFill>
        <p:spPr>
          <a:xfrm>
            <a:off x="4791754" y="260648"/>
            <a:ext cx="4388758" cy="5688632"/>
          </a:xfrm>
          <a:prstGeom prst="rect">
            <a:avLst/>
          </a:prstGeom>
          <a:ln>
            <a:noFill/>
          </a:ln>
          <a:effectLst>
            <a:softEdge rad="112500"/>
          </a:effectLst>
        </p:spPr>
      </p:pic>
      <p:sp>
        <p:nvSpPr>
          <p:cNvPr id="30724" name="TextBox 4"/>
          <p:cNvSpPr txBox="1">
            <a:spLocks noChangeArrowheads="1"/>
          </p:cNvSpPr>
          <p:nvPr/>
        </p:nvSpPr>
        <p:spPr bwMode="auto">
          <a:xfrm>
            <a:off x="6011863" y="6021388"/>
            <a:ext cx="3384550" cy="369887"/>
          </a:xfrm>
          <a:prstGeom prst="rect">
            <a:avLst/>
          </a:prstGeom>
          <a:noFill/>
          <a:ln w="9525">
            <a:noFill/>
            <a:miter lim="800000"/>
            <a:headEnd/>
            <a:tailEnd/>
          </a:ln>
        </p:spPr>
        <p:txBody>
          <a:bodyPr>
            <a:spAutoFit/>
          </a:bodyPr>
          <a:lstStyle/>
          <a:p>
            <a:r>
              <a:rPr lang="uk-UA">
                <a:solidFill>
                  <a:schemeClr val="bg1"/>
                </a:solidFill>
                <a:latin typeface="Times New Roman" pitchFamily="18" charset="0"/>
              </a:rPr>
              <a:t>Микола Ватутін</a:t>
            </a:r>
            <a:endParaRPr lang="ru-RU">
              <a:solidFill>
                <a:schemeClr val="bg1"/>
              </a:solidFill>
              <a:latin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Bundesarchiv_Bild_183-R74190,_Russland,_Kesselschlacht_Stalingrad.jpg"/>
          <p:cNvPicPr>
            <a:picLocks noChangeAspect="1"/>
          </p:cNvPicPr>
          <p:nvPr/>
        </p:nvPicPr>
        <p:blipFill>
          <a:blip r:embed="rId2" cstate="print">
            <a:lum bright="39000" contrast="-54000"/>
          </a:blip>
          <a:stretch>
            <a:fillRect/>
          </a:stretch>
        </p:blipFill>
        <p:spPr>
          <a:xfrm>
            <a:off x="0" y="0"/>
            <a:ext cx="9144000" cy="6857999"/>
          </a:xfrm>
          <a:prstGeom prst="rect">
            <a:avLst/>
          </a:prstGeom>
          <a:ln>
            <a:noFill/>
          </a:ln>
          <a:effectLst>
            <a:softEdge rad="112500"/>
          </a:effectLst>
        </p:spPr>
      </p:pic>
      <p:sp>
        <p:nvSpPr>
          <p:cNvPr id="3" name="Содержимое 2"/>
          <p:cNvSpPr>
            <a:spLocks noGrp="1"/>
          </p:cNvSpPr>
          <p:nvPr>
            <p:ph idx="1"/>
          </p:nvPr>
        </p:nvSpPr>
        <p:spPr>
          <a:xfrm>
            <a:off x="395288" y="476250"/>
            <a:ext cx="8424862" cy="6048375"/>
          </a:xfrm>
          <a:solidFill>
            <a:schemeClr val="bg1">
              <a:alpha val="67999"/>
            </a:schemeClr>
          </a:solidFill>
          <a:ln>
            <a:solidFill>
              <a:schemeClr val="bg1"/>
            </a:solidFill>
          </a:ln>
        </p:spPr>
        <p:txBody>
          <a:bodyPr/>
          <a:lstStyle/>
          <a:p>
            <a:pPr algn="ctr" eaLnBrk="1" hangingPunct="1">
              <a:lnSpc>
                <a:spcPct val="90000"/>
              </a:lnSpc>
              <a:buFont typeface="Wingdings 2" pitchFamily="18" charset="2"/>
              <a:buNone/>
              <a:defRPr/>
            </a:pPr>
            <a:r>
              <a:rPr lang="ru-RU" sz="2700" smtClean="0">
                <a:solidFill>
                  <a:schemeClr val="bg1"/>
                </a:solidFill>
              </a:rPr>
              <a:t>    </a:t>
            </a:r>
            <a:r>
              <a:rPr lang="ru-RU" sz="2700" smtClean="0">
                <a:solidFill>
                  <a:srgbClr val="0000FF"/>
                </a:solidFill>
              </a:rPr>
              <a:t>      </a:t>
            </a:r>
            <a:r>
              <a:rPr lang="ru-RU" sz="2700" b="1" smtClean="0">
                <a:effectLst>
                  <a:outerShdw blurRad="38100" dist="38100" dir="2700000" algn="tl">
                    <a:srgbClr val="646B86"/>
                  </a:outerShdw>
                </a:effectLst>
              </a:rPr>
              <a:t>У січні 1943 року починається новий наступ радянських військ, операція «Сатурн». Деякі німецькі офіцери просили Паулюса протистояти наказам Гітлера і замість цього спробувати вирватися з міста, але він відмовився.</a:t>
            </a:r>
          </a:p>
          <a:p>
            <a:pPr algn="ctr" eaLnBrk="1" hangingPunct="1">
              <a:lnSpc>
                <a:spcPct val="90000"/>
              </a:lnSpc>
              <a:buFont typeface="Wingdings 2" pitchFamily="18" charset="2"/>
              <a:buNone/>
              <a:defRPr/>
            </a:pPr>
            <a:r>
              <a:rPr lang="ru-RU" sz="2700" b="1" smtClean="0">
                <a:effectLst>
                  <a:outerShdw blurRad="38100" dist="38100" dir="2700000" algn="tl">
                    <a:srgbClr val="646B86"/>
                  </a:outerShdw>
                </a:effectLst>
              </a:rPr>
              <a:t>    30 січня Гітлер підвищив Паулюса у фельдмаршали. Німецькі фельдмаршали ніколи не були взяті в полон, і Гітлер очікував, що Паулюс буде битися на смерть або вчинить самогубство. Попри це, Паулюс здався, коли радянські війська підійшли до його штабу в руїнах головного універмагу. Південна група німецьких військ здалася31 січня за наказом Паулюса. Північна капітулювала 2 лютого 1943. 91000 втомлених, хворих і голодуючих німців були взяті в полон. Серед ув'язнених було 22 генерали.</a:t>
            </a:r>
          </a:p>
          <a:p>
            <a:pPr eaLnBrk="1" hangingPunct="1">
              <a:lnSpc>
                <a:spcPct val="90000"/>
              </a:lnSpc>
              <a:defRPr/>
            </a:pPr>
            <a:endParaRPr lang="ru-RU" sz="2700" b="1" smtClean="0">
              <a:effectLst>
                <a:outerShdw blurRad="38100" dist="38100" dir="2700000" algn="tl">
                  <a:srgbClr val="646B86"/>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6" descr="http://db2.stb.s-msn.com/i/69/4561F086E8C54C4F62D67167CBF7F5.jpg"/>
          <p:cNvPicPr>
            <a:picLocks noChangeAspect="1" noChangeArrowheads="1"/>
          </p:cNvPicPr>
          <p:nvPr/>
        </p:nvPicPr>
        <p:blipFill>
          <a:blip r:embed="rId2">
            <a:lum bright="20000" contrast="-56000"/>
          </a:blip>
          <a:srcRect/>
          <a:stretch>
            <a:fillRect/>
          </a:stretch>
        </p:blipFill>
        <p:spPr bwMode="auto">
          <a:xfrm>
            <a:off x="-838200" y="0"/>
            <a:ext cx="10358438" cy="6858000"/>
          </a:xfrm>
          <a:prstGeom prst="rect">
            <a:avLst/>
          </a:prstGeom>
          <a:noFill/>
          <a:ln w="9525">
            <a:noFill/>
            <a:miter lim="800000"/>
            <a:headEnd/>
            <a:tailEnd/>
          </a:ln>
        </p:spPr>
      </p:pic>
      <p:sp>
        <p:nvSpPr>
          <p:cNvPr id="4098" name="Rectangle 2"/>
          <p:cNvSpPr>
            <a:spLocks noGrp="1" noChangeArrowheads="1"/>
          </p:cNvSpPr>
          <p:nvPr>
            <p:ph type="title"/>
          </p:nvPr>
        </p:nvSpPr>
        <p:spPr>
          <a:xfrm>
            <a:off x="-612576" y="116632"/>
            <a:ext cx="9561788" cy="1274586"/>
          </a:xfrm>
        </p:spPr>
        <p:txBody>
          <a:bodyPr>
            <a:normAutofit fontScale="90000"/>
          </a:bodyPr>
          <a:lstStyle/>
          <a:p>
            <a:pPr marL="54864" eaLnBrk="1" fontAlgn="auto" hangingPunct="1">
              <a:spcAft>
                <a:spcPts val="0"/>
              </a:spcAft>
              <a:defRPr/>
            </a:pPr>
            <a:r>
              <a:rPr lang="ru-RU" sz="4800" dirty="0">
                <a:solidFill>
                  <a:srgbClr val="FF0000"/>
                </a:solidFill>
              </a:rPr>
              <a:t>Битва на </a:t>
            </a:r>
            <a:r>
              <a:rPr lang="ru-RU" sz="4800" dirty="0" err="1">
                <a:solidFill>
                  <a:srgbClr val="FF0000"/>
                </a:solidFill>
              </a:rPr>
              <a:t>Курській</a:t>
            </a:r>
            <a:r>
              <a:rPr lang="ru-RU" sz="4800" dirty="0">
                <a:solidFill>
                  <a:srgbClr val="FF0000"/>
                </a:solidFill>
              </a:rPr>
              <a:t> </a:t>
            </a:r>
            <a:r>
              <a:rPr lang="ru-RU" sz="4800" dirty="0" err="1">
                <a:solidFill>
                  <a:srgbClr val="FF0000"/>
                </a:solidFill>
              </a:rPr>
              <a:t>дузі</a:t>
            </a:r>
            <a:r>
              <a:rPr lang="en-US" sz="4800" dirty="0">
                <a:solidFill>
                  <a:srgbClr val="FF0000"/>
                </a:solidFill>
              </a:rPr>
              <a:t> </a:t>
            </a:r>
            <a:r>
              <a:rPr lang="ru-RU" sz="4800" dirty="0" err="1">
                <a:solidFill>
                  <a:srgbClr val="FF0000"/>
                </a:solidFill>
              </a:rPr>
              <a:t>або</a:t>
            </a:r>
            <a:r>
              <a:rPr lang="ru-RU" sz="4800" dirty="0">
                <a:solidFill>
                  <a:srgbClr val="FF0000"/>
                </a:solidFill>
              </a:rPr>
              <a:t> </a:t>
            </a:r>
            <a:r>
              <a:rPr lang="ru-RU" sz="4800" dirty="0" err="1">
                <a:solidFill>
                  <a:srgbClr val="FF0000"/>
                </a:solidFill>
              </a:rPr>
              <a:t>Курська</a:t>
            </a:r>
            <a:r>
              <a:rPr lang="ru-RU" sz="4800" dirty="0">
                <a:solidFill>
                  <a:srgbClr val="FF0000"/>
                </a:solidFill>
              </a:rPr>
              <a:t> битва</a:t>
            </a:r>
          </a:p>
        </p:txBody>
      </p:sp>
      <p:pic>
        <p:nvPicPr>
          <p:cNvPr id="32771" name="Picture 4"/>
          <p:cNvPicPr>
            <a:picLocks noChangeAspect="1" noChangeArrowheads="1"/>
          </p:cNvPicPr>
          <p:nvPr/>
        </p:nvPicPr>
        <p:blipFill>
          <a:blip r:embed="rId3"/>
          <a:srcRect/>
          <a:stretch>
            <a:fillRect/>
          </a:stretch>
        </p:blipFill>
        <p:spPr bwMode="auto">
          <a:xfrm>
            <a:off x="7938" y="1354138"/>
            <a:ext cx="5146675" cy="55070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6" descr="http://db2.stb.s-msn.com/i/69/4561F086E8C54C4F62D67167CBF7F5.jpg"/>
          <p:cNvPicPr>
            <a:picLocks noChangeAspect="1" noChangeArrowheads="1"/>
          </p:cNvPicPr>
          <p:nvPr/>
        </p:nvPicPr>
        <p:blipFill>
          <a:blip r:embed="rId2">
            <a:lum bright="20000" contrast="-56000"/>
          </a:blip>
          <a:srcRect/>
          <a:stretch>
            <a:fillRect/>
          </a:stretch>
        </p:blipFill>
        <p:spPr bwMode="auto">
          <a:xfrm>
            <a:off x="-838200" y="0"/>
            <a:ext cx="10358438" cy="6858000"/>
          </a:xfrm>
          <a:prstGeom prst="rect">
            <a:avLst/>
          </a:prstGeom>
          <a:noFill/>
          <a:ln w="9525">
            <a:noFill/>
            <a:miter lim="800000"/>
            <a:headEnd/>
            <a:tailEnd/>
          </a:ln>
        </p:spPr>
      </p:pic>
      <p:sp>
        <p:nvSpPr>
          <p:cNvPr id="5126" name="Rectangle 6"/>
          <p:cNvSpPr>
            <a:spLocks noGrp="1" noChangeArrowheads="1"/>
          </p:cNvSpPr>
          <p:nvPr>
            <p:ph type="body" sz="half" idx="2"/>
          </p:nvPr>
        </p:nvSpPr>
        <p:spPr>
          <a:xfrm>
            <a:off x="4859338" y="1844675"/>
            <a:ext cx="4514850" cy="4862513"/>
          </a:xfrm>
          <a:solidFill>
            <a:schemeClr val="bg1">
              <a:alpha val="84000"/>
            </a:schemeClr>
          </a:solidFill>
          <a:ln>
            <a:solidFill>
              <a:schemeClr val="bg1"/>
            </a:solidFill>
          </a:ln>
        </p:spPr>
        <p:txBody>
          <a:bodyPr/>
          <a:lstStyle/>
          <a:p>
            <a:pPr eaLnBrk="1" hangingPunct="1">
              <a:buFont typeface="Wingdings" pitchFamily="2" charset="2"/>
              <a:buNone/>
              <a:defRPr/>
            </a:pPr>
            <a:r>
              <a:rPr lang="ru-RU" b="1" smtClean="0">
                <a:effectLst>
                  <a:outerShdw blurRad="38100" dist="38100" dir="2700000" algn="tl">
                    <a:srgbClr val="646B86"/>
                  </a:outerShdw>
                </a:effectLst>
              </a:rPr>
              <a:t>	Курська битва</a:t>
            </a:r>
          </a:p>
          <a:p>
            <a:pPr eaLnBrk="1" hangingPunct="1">
              <a:buFont typeface="Wingdings" pitchFamily="2" charset="2"/>
              <a:buNone/>
              <a:defRPr/>
            </a:pPr>
            <a:r>
              <a:rPr lang="en-US" b="1" smtClean="0">
                <a:effectLst>
                  <a:outerShdw blurRad="38100" dist="38100" dir="2700000" algn="tl">
                    <a:srgbClr val="646B86"/>
                  </a:outerShdw>
                </a:effectLst>
              </a:rPr>
              <a:t> </a:t>
            </a:r>
            <a:r>
              <a:rPr lang="uk-UA" b="1" smtClean="0">
                <a:effectLst>
                  <a:outerShdw blurRad="38100" dist="38100" dir="2700000" algn="tl">
                    <a:srgbClr val="646B86"/>
                  </a:outerShdw>
                </a:effectLst>
              </a:rPr>
              <a:t>	</a:t>
            </a:r>
            <a:r>
              <a:rPr lang="ru-RU" b="1" smtClean="0">
                <a:effectLst>
                  <a:outerShdw blurRad="38100" dist="38100" dir="2700000" algn="tl">
                    <a:srgbClr val="646B86"/>
                  </a:outerShdw>
                </a:effectLst>
              </a:rPr>
              <a:t>(5 липня -23 серпня 1943р.) стала одним із найважливіших етапів досягнення перемоги Радянського Союзу над фашистською Німеччиною. Одна з її завершальних операцій відбулася 18-22 серпня  1943 р. під Охтиркою.</a:t>
            </a:r>
          </a:p>
        </p:txBody>
      </p:sp>
      <p:pic>
        <p:nvPicPr>
          <p:cNvPr id="33795" name="Picture 7"/>
          <p:cNvPicPr>
            <a:picLocks noChangeAspect="1" noChangeArrowheads="1"/>
          </p:cNvPicPr>
          <p:nvPr/>
        </p:nvPicPr>
        <p:blipFill>
          <a:blip r:embed="rId3"/>
          <a:srcRect/>
          <a:stretch>
            <a:fillRect/>
          </a:stretch>
        </p:blipFill>
        <p:spPr bwMode="auto">
          <a:xfrm>
            <a:off x="1371600" y="152400"/>
            <a:ext cx="7010400" cy="1651000"/>
          </a:xfrm>
          <a:prstGeom prst="rect">
            <a:avLst/>
          </a:prstGeom>
          <a:noFill/>
          <a:ln w="9525">
            <a:noFill/>
            <a:miter lim="800000"/>
            <a:headEnd/>
            <a:tailEnd/>
          </a:ln>
        </p:spPr>
      </p:pic>
      <p:pic>
        <p:nvPicPr>
          <p:cNvPr id="33796" name="Picture 8"/>
          <p:cNvPicPr>
            <a:picLocks noChangeAspect="1" noChangeArrowheads="1"/>
          </p:cNvPicPr>
          <p:nvPr/>
        </p:nvPicPr>
        <p:blipFill>
          <a:blip r:embed="rId4"/>
          <a:srcRect/>
          <a:stretch>
            <a:fillRect/>
          </a:stretch>
        </p:blipFill>
        <p:spPr bwMode="auto">
          <a:xfrm>
            <a:off x="-144463" y="1789113"/>
            <a:ext cx="5021263" cy="5035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p:cNvPicPr>
            <a:picLocks noChangeAspect="1" noChangeArrowheads="1"/>
          </p:cNvPicPr>
          <p:nvPr/>
        </p:nvPicPr>
        <p:blipFill>
          <a:blip r:embed="rId2"/>
          <a:srcRect/>
          <a:stretch>
            <a:fillRect/>
          </a:stretch>
        </p:blipFill>
        <p:spPr bwMode="auto">
          <a:xfrm>
            <a:off x="0" y="0"/>
            <a:ext cx="9272588" cy="6858000"/>
          </a:xfrm>
          <a:prstGeom prst="rect">
            <a:avLst/>
          </a:prstGeom>
          <a:noFill/>
          <a:ln w="9525">
            <a:noFill/>
            <a:miter lim="800000"/>
            <a:headEnd/>
            <a:tailEnd/>
          </a:ln>
        </p:spPr>
      </p:pic>
      <p:sp>
        <p:nvSpPr>
          <p:cNvPr id="16386" name="Прямоугольник 1"/>
          <p:cNvSpPr>
            <a:spLocks noChangeArrowheads="1"/>
          </p:cNvSpPr>
          <p:nvPr/>
        </p:nvSpPr>
        <p:spPr bwMode="auto">
          <a:xfrm>
            <a:off x="0" y="620713"/>
            <a:ext cx="9251950" cy="4791075"/>
          </a:xfrm>
          <a:prstGeom prst="rect">
            <a:avLst/>
          </a:prstGeom>
          <a:solidFill>
            <a:srgbClr val="000000">
              <a:alpha val="85001"/>
            </a:srgbClr>
          </a:solidFill>
          <a:ln w="9525">
            <a:solidFill>
              <a:schemeClr val="bg1"/>
            </a:solidFill>
            <a:miter lim="800000"/>
            <a:headEnd/>
            <a:tailEnd/>
          </a:ln>
        </p:spPr>
        <p:txBody>
          <a:bodyPr>
            <a:spAutoFit/>
          </a:bodyPr>
          <a:lstStyle/>
          <a:p>
            <a:pPr algn="ctr"/>
            <a:r>
              <a:rPr lang="ru-RU" sz="2200" b="1">
                <a:solidFill>
                  <a:srgbClr val="FF1515"/>
                </a:solidFill>
                <a:latin typeface="Times New Roman" pitchFamily="18" charset="0"/>
              </a:rPr>
              <a:t>Радянсько-німецька угода про ненапад </a:t>
            </a:r>
            <a:r>
              <a:rPr lang="ru-RU" sz="2200" b="1">
                <a:solidFill>
                  <a:srgbClr val="FF1515"/>
                </a:solidFill>
              </a:rPr>
              <a:t>строком на десять років,</a:t>
            </a:r>
            <a:r>
              <a:rPr lang="ru-RU" sz="2200" b="1">
                <a:solidFill>
                  <a:srgbClr val="FF1515"/>
                </a:solidFill>
                <a:latin typeface="Times New Roman" pitchFamily="18" charset="0"/>
              </a:rPr>
              <a:t> знана як Пакт Ріббентропа-Молотова, з плином подальших подій не змогла стати гарантом надійної безпеки для народів СРСР. </a:t>
            </a:r>
          </a:p>
          <a:p>
            <a:pPr algn="ctr"/>
            <a:r>
              <a:rPr lang="ru-RU" sz="2200" b="1">
                <a:solidFill>
                  <a:srgbClr val="FF1515"/>
                </a:solidFill>
                <a:latin typeface="Times New Roman" pitchFamily="18" charset="0"/>
              </a:rPr>
              <a:t>Початок б</a:t>
            </a:r>
            <a:r>
              <a:rPr lang="uk-UA" sz="2200" b="1">
                <a:solidFill>
                  <a:srgbClr val="FF1515"/>
                </a:solidFill>
                <a:latin typeface="Times New Roman" pitchFamily="18" charset="0"/>
              </a:rPr>
              <a:t>ою</a:t>
            </a:r>
            <a:r>
              <a:rPr lang="ru-RU" sz="2200" b="1">
                <a:solidFill>
                  <a:srgbClr val="FF1515"/>
                </a:solidFill>
                <a:latin typeface="Times New Roman" pitchFamily="18" charset="0"/>
              </a:rPr>
              <a:t> для Червоної армії був несприятливим. Цілий ряд об'єктивних і суб'єктивних причин зумовили важкі поразки Червоної армії протягом першого періоду Великої Вітчизняної війни (червень 1941 - листопад 1942 </a:t>
            </a:r>
            <a:r>
              <a:rPr lang="en-US" sz="2200" b="1">
                <a:solidFill>
                  <a:srgbClr val="FF1515"/>
                </a:solidFill>
                <a:latin typeface="Times New Roman" pitchFamily="18" charset="0"/>
              </a:rPr>
              <a:t>pp.)</a:t>
            </a:r>
            <a:endParaRPr lang="ru-RU" sz="2200" b="1">
              <a:solidFill>
                <a:srgbClr val="FF1515"/>
              </a:solidFill>
              <a:latin typeface="Times New Roman" pitchFamily="18" charset="0"/>
            </a:endParaRPr>
          </a:p>
          <a:p>
            <a:pPr algn="ctr"/>
            <a:r>
              <a:rPr lang="ru-RU" sz="2200" b="1">
                <a:solidFill>
                  <a:srgbClr val="FF1515"/>
                </a:solidFill>
                <a:latin typeface="Times New Roman" pitchFamily="18" charset="0"/>
              </a:rPr>
              <a:t>Таким чином, протягом літа-осені 1941р. німецькі війська та їхні союзники захопили всю Правобережну і більшу частину Лівобережної України та Крим. </a:t>
            </a:r>
            <a:r>
              <a:rPr lang="en-US" sz="2200" b="1">
                <a:solidFill>
                  <a:srgbClr val="FF1515"/>
                </a:solidFill>
                <a:latin typeface="Times New Roman" pitchFamily="18" charset="0"/>
              </a:rPr>
              <a:t>He </a:t>
            </a:r>
            <a:r>
              <a:rPr lang="ru-RU" sz="2200" b="1">
                <a:solidFill>
                  <a:srgbClr val="FF1515"/>
                </a:solidFill>
                <a:latin typeface="Times New Roman" pitchFamily="18" charset="0"/>
              </a:rPr>
              <a:t>окупованими в Україні залишилися лише східні райони Харківської області, частина Донбасу, а також невелика частина кримськ</a:t>
            </a:r>
            <a:r>
              <a:rPr lang="uk-UA" sz="2200" b="1">
                <a:solidFill>
                  <a:srgbClr val="FF1515"/>
                </a:solidFill>
                <a:latin typeface="Times New Roman" pitchFamily="18" charset="0"/>
              </a:rPr>
              <a:t>ої</a:t>
            </a:r>
            <a:r>
              <a:rPr lang="ru-RU" sz="2200" b="1">
                <a:solidFill>
                  <a:srgbClr val="FF1515"/>
                </a:solidFill>
                <a:latin typeface="Times New Roman" pitchFamily="18" charset="0"/>
              </a:rPr>
              <a:t> землі із Севастополем. У грудні 1941 р. радянські війська провели успішну контрнаступальну операцію під </a:t>
            </a:r>
            <a:r>
              <a:rPr lang="ru-RU" sz="2200" b="1" i="1">
                <a:solidFill>
                  <a:srgbClr val="FF1515"/>
                </a:solidFill>
                <a:latin typeface="Times New Roman" pitchFamily="18" charset="0"/>
              </a:rPr>
              <a:t>Москвою.</a:t>
            </a:r>
            <a:r>
              <a:rPr lang="ru-RU" sz="2200" b="1" i="1">
                <a:solidFill>
                  <a:srgbClr val="FF5050"/>
                </a:solidFill>
                <a:effectLst>
                  <a:outerShdw blurRad="38100" dist="38100" dir="2700000" algn="tl">
                    <a:srgbClr val="FFFFFF"/>
                  </a:outerShdw>
                </a:effectLst>
                <a:latin typeface="Times New Roman" pitchFamily="18" charset="0"/>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6" descr="http://db2.stb.s-msn.com/i/69/4561F086E8C54C4F62D67167CBF7F5.jpg"/>
          <p:cNvPicPr>
            <a:picLocks noChangeAspect="1" noChangeArrowheads="1"/>
          </p:cNvPicPr>
          <p:nvPr/>
        </p:nvPicPr>
        <p:blipFill>
          <a:blip r:embed="rId2">
            <a:lum bright="20000" contrast="-56000"/>
          </a:blip>
          <a:srcRect/>
          <a:stretch>
            <a:fillRect/>
          </a:stretch>
        </p:blipFill>
        <p:spPr bwMode="auto">
          <a:xfrm>
            <a:off x="-838200" y="0"/>
            <a:ext cx="10358438" cy="6858000"/>
          </a:xfrm>
          <a:prstGeom prst="rect">
            <a:avLst/>
          </a:prstGeom>
          <a:noFill/>
          <a:ln w="9525">
            <a:noFill/>
            <a:miter lim="800000"/>
            <a:headEnd/>
            <a:tailEnd/>
          </a:ln>
        </p:spPr>
      </p:pic>
      <p:sp>
        <p:nvSpPr>
          <p:cNvPr id="33794" name="Rectangle 6"/>
          <p:cNvSpPr>
            <a:spLocks noGrp="1" noChangeArrowheads="1"/>
          </p:cNvSpPr>
          <p:nvPr>
            <p:ph type="body" sz="half" idx="2"/>
          </p:nvPr>
        </p:nvSpPr>
        <p:spPr>
          <a:xfrm>
            <a:off x="-152400" y="3276600"/>
            <a:ext cx="9296400" cy="3321050"/>
          </a:xfrm>
          <a:solidFill>
            <a:schemeClr val="bg1">
              <a:alpha val="89999"/>
            </a:schemeClr>
          </a:solidFill>
          <a:ln>
            <a:solidFill>
              <a:schemeClr val="bg1"/>
            </a:solidFill>
          </a:ln>
        </p:spPr>
        <p:txBody>
          <a:bodyPr/>
          <a:lstStyle/>
          <a:p>
            <a:pPr algn="ctr" eaLnBrk="1" hangingPunct="1">
              <a:lnSpc>
                <a:spcPct val="90000"/>
              </a:lnSpc>
              <a:buFont typeface="Wingdings" pitchFamily="2" charset="2"/>
              <a:buNone/>
              <a:defRPr/>
            </a:pPr>
            <a:r>
              <a:rPr lang="en-US" sz="2200" smtClean="0">
                <a:solidFill>
                  <a:srgbClr val="0000FF"/>
                </a:solidFill>
              </a:rPr>
              <a:t>             </a:t>
            </a:r>
            <a:r>
              <a:rPr lang="ru-RU" sz="2200" b="1" smtClean="0">
                <a:effectLst>
                  <a:outerShdw blurRad="38100" dist="38100" dir="2700000" algn="tl">
                    <a:srgbClr val="646B86"/>
                  </a:outerShdw>
                </a:effectLst>
              </a:rPr>
              <a:t>5 липня о 2 годині на ділянці 19-го танкового корпусу були захоплені в полон німецькі сапери. В районі Воронець і Верхнє Тагіно вони робили проходи для танків у своїх мінних полях. На допиті полонені розповіли, що вранці 6 бронетанкових німецьких дивізій перейдуть в наступ у напрямі на Курськ. Ця інформація негайно була передана командуванню Центрального та Воронезького фронтів. Щоб зірвати раптовий напад противника, війська цих фронтів через 20 хвилин завдали могутнього артилерійського удару по бойових порядках, вогневих позиціях артилерії, командних і спостережних пунктах гітлерівців. </a:t>
            </a:r>
          </a:p>
        </p:txBody>
      </p:sp>
      <p:pic>
        <p:nvPicPr>
          <p:cNvPr id="34819" name="Picture 7"/>
          <p:cNvPicPr>
            <a:picLocks noChangeAspect="1" noChangeArrowheads="1"/>
          </p:cNvPicPr>
          <p:nvPr/>
        </p:nvPicPr>
        <p:blipFill>
          <a:blip r:embed="rId3"/>
          <a:srcRect/>
          <a:stretch>
            <a:fillRect/>
          </a:stretch>
        </p:blipFill>
        <p:spPr bwMode="auto">
          <a:xfrm>
            <a:off x="228600" y="457200"/>
            <a:ext cx="4495800" cy="2535238"/>
          </a:xfrm>
          <a:prstGeom prst="rect">
            <a:avLst/>
          </a:prstGeom>
          <a:noFill/>
          <a:ln w="9525">
            <a:noFill/>
            <a:miter lim="800000"/>
            <a:headEnd/>
            <a:tailEnd/>
          </a:ln>
        </p:spPr>
      </p:pic>
      <p:pic>
        <p:nvPicPr>
          <p:cNvPr id="34820" name="Picture 8"/>
          <p:cNvPicPr>
            <a:picLocks noChangeAspect="1" noChangeArrowheads="1"/>
          </p:cNvPicPr>
          <p:nvPr/>
        </p:nvPicPr>
        <p:blipFill>
          <a:blip r:embed="rId4"/>
          <a:srcRect/>
          <a:stretch>
            <a:fillRect/>
          </a:stretch>
        </p:blipFill>
        <p:spPr bwMode="auto">
          <a:xfrm>
            <a:off x="4953000" y="228600"/>
            <a:ext cx="4005263" cy="2811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6" descr="http://db2.stb.s-msn.com/i/69/4561F086E8C54C4F62D67167CBF7F5.jpg"/>
          <p:cNvPicPr>
            <a:picLocks noChangeAspect="1" noChangeArrowheads="1"/>
          </p:cNvPicPr>
          <p:nvPr/>
        </p:nvPicPr>
        <p:blipFill>
          <a:blip r:embed="rId2">
            <a:lum bright="20000" contrast="-56000"/>
          </a:blip>
          <a:srcRect/>
          <a:stretch>
            <a:fillRect/>
          </a:stretch>
        </p:blipFill>
        <p:spPr bwMode="auto">
          <a:xfrm>
            <a:off x="-612775" y="0"/>
            <a:ext cx="10358438" cy="6858000"/>
          </a:xfrm>
          <a:prstGeom prst="rect">
            <a:avLst/>
          </a:prstGeom>
          <a:noFill/>
          <a:ln w="9525">
            <a:noFill/>
            <a:miter lim="800000"/>
            <a:headEnd/>
            <a:tailEnd/>
          </a:ln>
        </p:spPr>
      </p:pic>
      <p:sp>
        <p:nvSpPr>
          <p:cNvPr id="35842" name="Rectangle 6"/>
          <p:cNvSpPr>
            <a:spLocks noGrp="1" noChangeArrowheads="1"/>
          </p:cNvSpPr>
          <p:nvPr>
            <p:ph type="body" sz="half" idx="2"/>
          </p:nvPr>
        </p:nvSpPr>
        <p:spPr>
          <a:xfrm>
            <a:off x="4908550" y="1981200"/>
            <a:ext cx="3702050" cy="4114800"/>
          </a:xfrm>
        </p:spPr>
        <p:txBody>
          <a:bodyPr/>
          <a:lstStyle/>
          <a:p>
            <a:pPr eaLnBrk="1" hangingPunct="1">
              <a:lnSpc>
                <a:spcPct val="80000"/>
              </a:lnSpc>
              <a:buFont typeface="Wingdings" pitchFamily="2" charset="2"/>
              <a:buNone/>
            </a:pPr>
            <a:r>
              <a:rPr lang="en-US" sz="2000" smtClean="0">
                <a:solidFill>
                  <a:schemeClr val="bg1"/>
                </a:solidFill>
              </a:rPr>
              <a:t>  </a:t>
            </a:r>
            <a:endParaRPr lang="ru-RU" sz="2000" smtClean="0">
              <a:solidFill>
                <a:schemeClr val="bg1"/>
              </a:solidFill>
            </a:endParaRPr>
          </a:p>
        </p:txBody>
      </p:sp>
      <p:sp>
        <p:nvSpPr>
          <p:cNvPr id="34819" name="Rectangle 9"/>
          <p:cNvSpPr>
            <a:spLocks noGrp="1" noChangeArrowheads="1"/>
          </p:cNvSpPr>
          <p:nvPr>
            <p:ph type="body" sz="half" idx="1"/>
          </p:nvPr>
        </p:nvSpPr>
        <p:spPr>
          <a:xfrm>
            <a:off x="6156325" y="103188"/>
            <a:ext cx="3455988" cy="5341937"/>
          </a:xfrm>
          <a:solidFill>
            <a:schemeClr val="bg1">
              <a:alpha val="84000"/>
            </a:schemeClr>
          </a:solidFill>
          <a:ln>
            <a:solidFill>
              <a:schemeClr val="bg1"/>
            </a:solidFill>
          </a:ln>
        </p:spPr>
        <p:txBody>
          <a:bodyPr/>
          <a:lstStyle/>
          <a:p>
            <a:pPr algn="ctr" eaLnBrk="1" hangingPunct="1">
              <a:lnSpc>
                <a:spcPct val="80000"/>
              </a:lnSpc>
              <a:buFont typeface="Wingdings" pitchFamily="2" charset="2"/>
              <a:buNone/>
              <a:defRPr/>
            </a:pPr>
            <a:r>
              <a:rPr lang="uk-UA" sz="2200" b="1" smtClean="0">
                <a:effectLst>
                  <a:outerShdw blurRad="38100" dist="38100" dir="2700000" algn="tl">
                    <a:srgbClr val="646B86"/>
                  </a:outerShdw>
                </a:effectLst>
              </a:rPr>
              <a:t>           </a:t>
            </a:r>
            <a:r>
              <a:rPr lang="uk-UA" sz="2400" b="1" smtClean="0">
                <a:effectLst>
                  <a:outerShdw blurRad="38100" dist="38100" dir="2700000" algn="tl">
                    <a:srgbClr val="646B86"/>
                  </a:outerShdw>
                </a:effectLst>
              </a:rPr>
              <a:t>5 липня 1943 року німецькі ударні угруповання за планом операції "Цитадель" почали настання на Курськ з районів Орла і Бєлгорода.</a:t>
            </a:r>
          </a:p>
          <a:p>
            <a:pPr algn="ctr" eaLnBrk="1" hangingPunct="1">
              <a:lnSpc>
                <a:spcPct val="80000"/>
              </a:lnSpc>
              <a:buFont typeface="Wingdings" pitchFamily="2" charset="2"/>
              <a:buNone/>
              <a:defRPr/>
            </a:pPr>
            <a:r>
              <a:rPr lang="uk-UA" sz="2400" b="1" smtClean="0">
                <a:effectLst>
                  <a:outerShdw blurRad="38100" dist="38100" dir="2700000" algn="tl">
                    <a:srgbClr val="646B86"/>
                  </a:outerShdw>
                </a:effectLst>
              </a:rPr>
              <a:t>     У тилу Курського виступу був розгорнутий Степовий фронт у складі 1 стрілецького, 3 танкових, 3 моторизованих і 3 кавалерійських корпусів.</a:t>
            </a:r>
          </a:p>
        </p:txBody>
      </p:sp>
      <p:pic>
        <p:nvPicPr>
          <p:cNvPr id="35844" name="Picture 10"/>
          <p:cNvPicPr>
            <a:picLocks noChangeAspect="1" noChangeArrowheads="1"/>
          </p:cNvPicPr>
          <p:nvPr/>
        </p:nvPicPr>
        <p:blipFill>
          <a:blip r:embed="rId3"/>
          <a:srcRect/>
          <a:stretch>
            <a:fillRect/>
          </a:stretch>
        </p:blipFill>
        <p:spPr bwMode="auto">
          <a:xfrm>
            <a:off x="180975" y="4763"/>
            <a:ext cx="1892300" cy="2819400"/>
          </a:xfrm>
          <a:prstGeom prst="rect">
            <a:avLst/>
          </a:prstGeom>
          <a:noFill/>
          <a:ln w="9525">
            <a:noFill/>
            <a:miter lim="800000"/>
            <a:headEnd/>
            <a:tailEnd/>
          </a:ln>
        </p:spPr>
      </p:pic>
      <p:sp>
        <p:nvSpPr>
          <p:cNvPr id="35845" name="Text Box 11"/>
          <p:cNvSpPr txBox="1">
            <a:spLocks noChangeArrowheads="1"/>
          </p:cNvSpPr>
          <p:nvPr/>
        </p:nvSpPr>
        <p:spPr bwMode="auto">
          <a:xfrm>
            <a:off x="517525" y="2819400"/>
            <a:ext cx="1219200" cy="366713"/>
          </a:xfrm>
          <a:prstGeom prst="rect">
            <a:avLst/>
          </a:prstGeom>
          <a:noFill/>
          <a:ln w="9525">
            <a:noFill/>
            <a:miter lim="800000"/>
            <a:headEnd/>
            <a:tailEnd/>
          </a:ln>
        </p:spPr>
        <p:txBody>
          <a:bodyPr>
            <a:spAutoFit/>
          </a:bodyPr>
          <a:lstStyle/>
          <a:p>
            <a:pPr>
              <a:spcBef>
                <a:spcPct val="50000"/>
              </a:spcBef>
            </a:pPr>
            <a:r>
              <a:rPr lang="ru-RU">
                <a:solidFill>
                  <a:schemeClr val="bg1"/>
                </a:solidFill>
              </a:rPr>
              <a:t>Г.Клюге</a:t>
            </a:r>
          </a:p>
        </p:txBody>
      </p:sp>
      <p:pic>
        <p:nvPicPr>
          <p:cNvPr id="35846" name="Picture 12"/>
          <p:cNvPicPr>
            <a:picLocks noChangeAspect="1" noChangeArrowheads="1"/>
          </p:cNvPicPr>
          <p:nvPr/>
        </p:nvPicPr>
        <p:blipFill>
          <a:blip r:embed="rId4"/>
          <a:srcRect/>
          <a:stretch>
            <a:fillRect/>
          </a:stretch>
        </p:blipFill>
        <p:spPr bwMode="auto">
          <a:xfrm>
            <a:off x="2435225" y="103188"/>
            <a:ext cx="1905000" cy="2743200"/>
          </a:xfrm>
          <a:prstGeom prst="rect">
            <a:avLst/>
          </a:prstGeom>
          <a:noFill/>
          <a:ln w="9525">
            <a:noFill/>
            <a:miter lim="800000"/>
            <a:headEnd/>
            <a:tailEnd/>
          </a:ln>
        </p:spPr>
      </p:pic>
      <p:sp>
        <p:nvSpPr>
          <p:cNvPr id="35847" name="Text Box 13"/>
          <p:cNvSpPr txBox="1">
            <a:spLocks noChangeArrowheads="1"/>
          </p:cNvSpPr>
          <p:nvPr/>
        </p:nvSpPr>
        <p:spPr bwMode="auto">
          <a:xfrm>
            <a:off x="2740025" y="2819400"/>
            <a:ext cx="1600200" cy="366713"/>
          </a:xfrm>
          <a:prstGeom prst="rect">
            <a:avLst/>
          </a:prstGeom>
          <a:noFill/>
          <a:ln w="9525">
            <a:noFill/>
            <a:miter lim="800000"/>
            <a:headEnd/>
            <a:tailEnd/>
          </a:ln>
        </p:spPr>
        <p:txBody>
          <a:bodyPr>
            <a:spAutoFit/>
          </a:bodyPr>
          <a:lstStyle/>
          <a:p>
            <a:pPr>
              <a:spcBef>
                <a:spcPct val="50000"/>
              </a:spcBef>
            </a:pPr>
            <a:r>
              <a:rPr lang="ru-RU">
                <a:solidFill>
                  <a:schemeClr val="bg1"/>
                </a:solidFill>
              </a:rPr>
              <a:t>Е.Манштейн</a:t>
            </a:r>
          </a:p>
        </p:txBody>
      </p:sp>
      <p:pic>
        <p:nvPicPr>
          <p:cNvPr id="35848" name="Picture 14"/>
          <p:cNvPicPr>
            <a:picLocks noChangeAspect="1" noChangeArrowheads="1"/>
          </p:cNvPicPr>
          <p:nvPr/>
        </p:nvPicPr>
        <p:blipFill>
          <a:blip r:embed="rId5"/>
          <a:srcRect/>
          <a:stretch>
            <a:fillRect/>
          </a:stretch>
        </p:blipFill>
        <p:spPr bwMode="auto">
          <a:xfrm>
            <a:off x="180975" y="3186113"/>
            <a:ext cx="5948363"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6" descr="http://db2.stb.s-msn.com/i/69/4561F086E8C54C4F62D67167CBF7F5.jpg"/>
          <p:cNvPicPr>
            <a:picLocks noChangeAspect="1" noChangeArrowheads="1"/>
          </p:cNvPicPr>
          <p:nvPr/>
        </p:nvPicPr>
        <p:blipFill>
          <a:blip r:embed="rId2">
            <a:lum bright="20000" contrast="-56000"/>
          </a:blip>
          <a:srcRect/>
          <a:stretch>
            <a:fillRect/>
          </a:stretch>
        </p:blipFill>
        <p:spPr bwMode="auto">
          <a:xfrm>
            <a:off x="-838200" y="0"/>
            <a:ext cx="10358438" cy="6858000"/>
          </a:xfrm>
          <a:prstGeom prst="rect">
            <a:avLst/>
          </a:prstGeom>
          <a:noFill/>
          <a:ln w="9525">
            <a:noFill/>
            <a:miter lim="800000"/>
            <a:headEnd/>
            <a:tailEnd/>
          </a:ln>
        </p:spPr>
      </p:pic>
      <p:sp>
        <p:nvSpPr>
          <p:cNvPr id="35842" name="Rectangle 5"/>
          <p:cNvSpPr>
            <a:spLocks noGrp="1" noChangeArrowheads="1"/>
          </p:cNvSpPr>
          <p:nvPr>
            <p:ph type="body" sz="half" idx="1"/>
          </p:nvPr>
        </p:nvSpPr>
        <p:spPr>
          <a:xfrm>
            <a:off x="-323850" y="549275"/>
            <a:ext cx="5272088" cy="2928938"/>
          </a:xfrm>
          <a:solidFill>
            <a:schemeClr val="bg1">
              <a:alpha val="82001"/>
            </a:schemeClr>
          </a:solidFill>
          <a:ln>
            <a:solidFill>
              <a:schemeClr val="bg1"/>
            </a:solidFill>
          </a:ln>
        </p:spPr>
        <p:txBody>
          <a:bodyPr/>
          <a:lstStyle/>
          <a:p>
            <a:pPr eaLnBrk="1" hangingPunct="1">
              <a:lnSpc>
                <a:spcPct val="80000"/>
              </a:lnSpc>
              <a:buFont typeface="Wingdings" pitchFamily="2" charset="2"/>
              <a:buNone/>
              <a:defRPr/>
            </a:pPr>
            <a:r>
              <a:rPr lang="en-US" sz="2000" b="1" smtClean="0">
                <a:effectLst>
                  <a:outerShdw blurRad="38100" dist="38100" dir="2700000" algn="tl">
                    <a:srgbClr val="646B86"/>
                  </a:outerShdw>
                </a:effectLst>
              </a:rPr>
              <a:t>          </a:t>
            </a:r>
            <a:r>
              <a:rPr lang="ru-RU" sz="2200" b="1" smtClean="0">
                <a:effectLst>
                  <a:outerShdw blurRad="38100" dist="38100" dir="2700000" algn="tl">
                    <a:srgbClr val="646B86"/>
                  </a:outerShdw>
                </a:effectLst>
              </a:rPr>
              <a:t>12 липня в районі залізничної станції Прохоровка (56 км до півночі від Бєлгорода) відбувся самий великий зустрічний танковий бій другої світової війни між танковим угрупованням супротивника, що наставала</a:t>
            </a:r>
            <a:r>
              <a:rPr lang="en-US" sz="2200" b="1" smtClean="0">
                <a:effectLst>
                  <a:outerShdw blurRad="38100" dist="38100" dir="2700000" algn="tl">
                    <a:srgbClr val="646B86"/>
                  </a:outerShdw>
                </a:effectLst>
              </a:rPr>
              <a:t> </a:t>
            </a:r>
            <a:r>
              <a:rPr lang="ru-RU" sz="2200" b="1" smtClean="0">
                <a:effectLst>
                  <a:outerShdw blurRad="38100" dist="38100" dir="2700000" algn="tl">
                    <a:srgbClr val="646B86"/>
                  </a:outerShdw>
                </a:effectLst>
              </a:rPr>
              <a:t>і радянськими військами, що наносили контрудар. По обидва боки в бої брало участь до 1200 танків і самохідних установок</a:t>
            </a:r>
          </a:p>
        </p:txBody>
      </p:sp>
      <p:pic>
        <p:nvPicPr>
          <p:cNvPr id="36867" name="Picture 8"/>
          <p:cNvPicPr>
            <a:picLocks noChangeAspect="1" noChangeArrowheads="1"/>
          </p:cNvPicPr>
          <p:nvPr/>
        </p:nvPicPr>
        <p:blipFill>
          <a:blip r:embed="rId3"/>
          <a:srcRect/>
          <a:stretch>
            <a:fillRect/>
          </a:stretch>
        </p:blipFill>
        <p:spPr bwMode="auto">
          <a:xfrm>
            <a:off x="3336925" y="3556000"/>
            <a:ext cx="5807075" cy="3260725"/>
          </a:xfrm>
          <a:prstGeom prst="rect">
            <a:avLst/>
          </a:prstGeom>
          <a:noFill/>
          <a:ln w="9525">
            <a:noFill/>
            <a:miter lim="800000"/>
            <a:headEnd/>
            <a:tailEnd/>
          </a:ln>
        </p:spPr>
      </p:pic>
      <p:pic>
        <p:nvPicPr>
          <p:cNvPr id="36868" name="Picture 9"/>
          <p:cNvPicPr>
            <a:picLocks noChangeAspect="1" noChangeArrowheads="1"/>
          </p:cNvPicPr>
          <p:nvPr/>
        </p:nvPicPr>
        <p:blipFill>
          <a:blip r:embed="rId4"/>
          <a:srcRect/>
          <a:stretch>
            <a:fillRect/>
          </a:stretch>
        </p:blipFill>
        <p:spPr bwMode="auto">
          <a:xfrm>
            <a:off x="5106988" y="22225"/>
            <a:ext cx="4413250" cy="3533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6" descr="http://db2.stb.s-msn.com/i/69/4561F086E8C54C4F62D67167CBF7F5.jpg"/>
          <p:cNvPicPr>
            <a:picLocks noChangeAspect="1" noChangeArrowheads="1"/>
          </p:cNvPicPr>
          <p:nvPr/>
        </p:nvPicPr>
        <p:blipFill>
          <a:blip r:embed="rId2">
            <a:lum bright="20000" contrast="-56000"/>
          </a:blip>
          <a:srcRect/>
          <a:stretch>
            <a:fillRect/>
          </a:stretch>
        </p:blipFill>
        <p:spPr bwMode="auto">
          <a:xfrm>
            <a:off x="-757238" y="-9525"/>
            <a:ext cx="10358438" cy="6858000"/>
          </a:xfrm>
          <a:prstGeom prst="rect">
            <a:avLst/>
          </a:prstGeom>
          <a:noFill/>
          <a:ln w="9525">
            <a:noFill/>
            <a:miter lim="800000"/>
            <a:headEnd/>
            <a:tailEnd/>
          </a:ln>
        </p:spPr>
      </p:pic>
      <p:sp>
        <p:nvSpPr>
          <p:cNvPr id="36866" name="Rectangle 6"/>
          <p:cNvSpPr>
            <a:spLocks noGrp="1" noChangeArrowheads="1"/>
          </p:cNvSpPr>
          <p:nvPr>
            <p:ph type="body" sz="half" idx="2"/>
          </p:nvPr>
        </p:nvSpPr>
        <p:spPr>
          <a:xfrm>
            <a:off x="3779838" y="260350"/>
            <a:ext cx="5364162" cy="2447925"/>
          </a:xfrm>
          <a:solidFill>
            <a:schemeClr val="bg1">
              <a:alpha val="82001"/>
            </a:schemeClr>
          </a:solidFill>
          <a:ln>
            <a:solidFill>
              <a:schemeClr val="bg1"/>
            </a:solidFill>
          </a:ln>
        </p:spPr>
        <p:txBody>
          <a:bodyPr/>
          <a:lstStyle/>
          <a:p>
            <a:pPr eaLnBrk="1" hangingPunct="1">
              <a:lnSpc>
                <a:spcPct val="90000"/>
              </a:lnSpc>
              <a:buFont typeface="Wingdings" pitchFamily="2" charset="2"/>
              <a:buNone/>
              <a:defRPr/>
            </a:pPr>
            <a:r>
              <a:rPr lang="ru-RU" sz="2200" b="1" smtClean="0">
                <a:effectLst>
                  <a:outerShdw blurRad="38100" dist="38100" dir="2700000" algn="tl">
                    <a:srgbClr val="646B86"/>
                  </a:outerShdw>
                </a:effectLst>
              </a:rPr>
              <a:t>      До 18 липня війська правого крила Центрального фронту цілком ліквідували клин супротивника на курському напрямку. У цей же день у бій були уведені війська Степового фронту, що почали переслідування супротивника, що відступав.</a:t>
            </a:r>
          </a:p>
        </p:txBody>
      </p:sp>
      <p:pic>
        <p:nvPicPr>
          <p:cNvPr id="37891" name="Picture 7"/>
          <p:cNvPicPr>
            <a:picLocks noChangeAspect="1" noChangeArrowheads="1"/>
          </p:cNvPicPr>
          <p:nvPr/>
        </p:nvPicPr>
        <p:blipFill>
          <a:blip r:embed="rId3"/>
          <a:srcRect/>
          <a:stretch>
            <a:fillRect/>
          </a:stretch>
        </p:blipFill>
        <p:spPr bwMode="auto">
          <a:xfrm>
            <a:off x="3175" y="17463"/>
            <a:ext cx="3962400" cy="3489325"/>
          </a:xfrm>
          <a:prstGeom prst="rect">
            <a:avLst/>
          </a:prstGeom>
          <a:noFill/>
          <a:ln w="9525">
            <a:noFill/>
            <a:miter lim="800000"/>
            <a:headEnd/>
            <a:tailEnd/>
          </a:ln>
        </p:spPr>
      </p:pic>
      <p:pic>
        <p:nvPicPr>
          <p:cNvPr id="37892" name="Picture 8"/>
          <p:cNvPicPr>
            <a:picLocks noChangeAspect="1" noChangeArrowheads="1"/>
          </p:cNvPicPr>
          <p:nvPr/>
        </p:nvPicPr>
        <p:blipFill>
          <a:blip r:embed="rId4"/>
          <a:srcRect/>
          <a:stretch>
            <a:fillRect/>
          </a:stretch>
        </p:blipFill>
        <p:spPr bwMode="auto">
          <a:xfrm>
            <a:off x="2268538" y="3506788"/>
            <a:ext cx="5761037" cy="3341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Picture 6" descr="http://db2.stb.s-msn.com/i/69/4561F086E8C54C4F62D67167CBF7F5.jpg"/>
          <p:cNvPicPr>
            <a:picLocks noChangeAspect="1" noChangeArrowheads="1"/>
          </p:cNvPicPr>
          <p:nvPr/>
        </p:nvPicPr>
        <p:blipFill>
          <a:blip r:embed="rId2">
            <a:lum bright="20000" contrast="-56000"/>
          </a:blip>
          <a:srcRect/>
          <a:stretch>
            <a:fillRect/>
          </a:stretch>
        </p:blipFill>
        <p:spPr bwMode="auto">
          <a:xfrm>
            <a:off x="-828675" y="0"/>
            <a:ext cx="10358438" cy="6858000"/>
          </a:xfrm>
          <a:prstGeom prst="rect">
            <a:avLst/>
          </a:prstGeom>
          <a:noFill/>
          <a:ln w="9525">
            <a:noFill/>
            <a:miter lim="800000"/>
            <a:headEnd/>
            <a:tailEnd/>
          </a:ln>
        </p:spPr>
      </p:pic>
      <p:sp>
        <p:nvSpPr>
          <p:cNvPr id="37890" name="Rectangle 6"/>
          <p:cNvSpPr>
            <a:spLocks noGrp="1" noChangeArrowheads="1"/>
          </p:cNvSpPr>
          <p:nvPr>
            <p:ph type="body" sz="half" idx="2"/>
          </p:nvPr>
        </p:nvSpPr>
        <p:spPr>
          <a:xfrm>
            <a:off x="5003800" y="228600"/>
            <a:ext cx="4287838" cy="6369050"/>
          </a:xfrm>
          <a:solidFill>
            <a:schemeClr val="bg1">
              <a:alpha val="80000"/>
            </a:schemeClr>
          </a:solidFill>
          <a:ln>
            <a:solidFill>
              <a:schemeClr val="bg1"/>
            </a:solidFill>
          </a:ln>
        </p:spPr>
        <p:txBody>
          <a:bodyPr/>
          <a:lstStyle/>
          <a:p>
            <a:pPr algn="ctr" eaLnBrk="1" hangingPunct="1">
              <a:lnSpc>
                <a:spcPct val="90000"/>
              </a:lnSpc>
              <a:buFont typeface="Wingdings" pitchFamily="2" charset="2"/>
              <a:buNone/>
              <a:defRPr/>
            </a:pPr>
            <a:r>
              <a:rPr lang="en-US" sz="2400" b="1" smtClean="0">
                <a:effectLst>
                  <a:outerShdw blurRad="38100" dist="38100" dir="2700000" algn="tl">
                    <a:srgbClr val="646B86"/>
                  </a:outerShdw>
                </a:effectLst>
              </a:rPr>
              <a:t>        </a:t>
            </a:r>
            <a:r>
              <a:rPr lang="ru-RU" sz="2400" b="1" smtClean="0">
                <a:effectLst>
                  <a:outerShdw blurRad="38100" dist="38100" dir="2700000" algn="tl">
                    <a:srgbClr val="646B86"/>
                  </a:outerShdw>
                </a:effectLst>
              </a:rPr>
              <a:t>Увечері 5 серпня 1943 року в Москві вперше прогримів артилерійський салют на честь звільнення Орла і Бєлгорода (12 залпів з 120 знарядь)</a:t>
            </a:r>
            <a:r>
              <a:rPr lang="en-US" sz="2400" b="1" smtClean="0">
                <a:effectLst>
                  <a:outerShdw blurRad="38100" dist="38100" dir="2700000" algn="tl">
                    <a:srgbClr val="646B86"/>
                  </a:outerShdw>
                </a:effectLst>
              </a:rPr>
              <a:t>. </a:t>
            </a:r>
          </a:p>
          <a:p>
            <a:pPr algn="ctr" eaLnBrk="1" hangingPunct="1">
              <a:lnSpc>
                <a:spcPct val="90000"/>
              </a:lnSpc>
              <a:buFont typeface="Wingdings" pitchFamily="2" charset="2"/>
              <a:buNone/>
              <a:defRPr/>
            </a:pPr>
            <a:r>
              <a:rPr lang="en-US" sz="2400" b="1" smtClean="0">
                <a:effectLst>
                  <a:outerShdw blurRad="38100" dist="38100" dir="2700000" algn="tl">
                    <a:srgbClr val="646B86"/>
                  </a:outerShdw>
                </a:effectLst>
              </a:rPr>
              <a:t>         Перемогою під Курськом і виходом радянських військ до Дніпра завершився корінний перелом у ході війни. Радянська Армія після перемоги на Курській дузі розгорнула стратегічний наступ на всіх фронтах, головне завдання якого полягало у відвоюванні Лівобережної України. </a:t>
            </a:r>
            <a:endParaRPr lang="ru-RU" sz="2400" b="1" smtClean="0">
              <a:effectLst>
                <a:outerShdw blurRad="38100" dist="38100" dir="2700000" algn="tl">
                  <a:srgbClr val="646B86"/>
                </a:outerShdw>
              </a:effectLst>
            </a:endParaRPr>
          </a:p>
        </p:txBody>
      </p:sp>
      <p:pic>
        <p:nvPicPr>
          <p:cNvPr id="38915" name="Picture 7"/>
          <p:cNvPicPr>
            <a:picLocks noChangeAspect="1" noChangeArrowheads="1"/>
          </p:cNvPicPr>
          <p:nvPr/>
        </p:nvPicPr>
        <p:blipFill>
          <a:blip r:embed="rId3"/>
          <a:srcRect/>
          <a:stretch>
            <a:fillRect/>
          </a:stretch>
        </p:blipFill>
        <p:spPr bwMode="auto">
          <a:xfrm>
            <a:off x="-823913" y="3429000"/>
            <a:ext cx="5016501" cy="3443288"/>
          </a:xfrm>
          <a:prstGeom prst="rect">
            <a:avLst/>
          </a:prstGeom>
          <a:noFill/>
          <a:ln w="9525">
            <a:noFill/>
            <a:miter lim="800000"/>
            <a:headEnd/>
            <a:tailEnd/>
          </a:ln>
        </p:spPr>
      </p:pic>
      <p:pic>
        <p:nvPicPr>
          <p:cNvPr id="38916" name="Picture 8"/>
          <p:cNvPicPr>
            <a:picLocks noChangeAspect="1" noChangeArrowheads="1"/>
          </p:cNvPicPr>
          <p:nvPr/>
        </p:nvPicPr>
        <p:blipFill>
          <a:blip r:embed="rId4"/>
          <a:srcRect/>
          <a:stretch>
            <a:fillRect/>
          </a:stretch>
        </p:blipFill>
        <p:spPr bwMode="auto">
          <a:xfrm>
            <a:off x="2555875" y="7938"/>
            <a:ext cx="2346325" cy="3868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6592" y="2996952"/>
            <a:ext cx="11161240" cy="2731008"/>
          </a:xfrm>
        </p:spPr>
        <p:txBody>
          <a:bodyPr/>
          <a:lstStyle/>
          <a:p>
            <a:pPr marL="54864" eaLnBrk="1" fontAlgn="auto" hangingPunct="1">
              <a:spcAft>
                <a:spcPts val="0"/>
              </a:spcAft>
              <a:defRPr/>
            </a:pPr>
            <a:r>
              <a:rPr lang="ru-RU" dirty="0"/>
              <a:t/>
            </a:r>
            <a:br>
              <a:rPr lang="ru-RU" dirty="0"/>
            </a:br>
            <a:r>
              <a:rPr lang="ru-RU" dirty="0" smtClean="0"/>
              <a:t/>
            </a:r>
            <a:br>
              <a:rPr lang="ru-RU" dirty="0" smtClean="0"/>
            </a:br>
            <a:endParaRPr lang="ru-RU" sz="8900" dirty="0">
              <a:solidFill>
                <a:srgbClr val="FF0000"/>
              </a:solidFill>
              <a:latin typeface="Times New Roman" pitchFamily="18" charset="0"/>
              <a:cs typeface="Times New Roman" pitchFamily="18" charset="0"/>
            </a:endParaRPr>
          </a:p>
        </p:txBody>
      </p:sp>
      <p:sp>
        <p:nvSpPr>
          <p:cNvPr id="39938" name="Текст 3"/>
          <p:cNvSpPr>
            <a:spLocks noGrp="1"/>
          </p:cNvSpPr>
          <p:nvPr>
            <p:ph type="body" idx="1"/>
          </p:nvPr>
        </p:nvSpPr>
        <p:spPr/>
        <p:txBody>
          <a:bodyPr/>
          <a:lstStyle/>
          <a:p>
            <a:pPr eaLnBrk="1" hangingPunct="1"/>
            <a:endParaRPr lang="uk-UA" sz="2400" b="1" smtClean="0">
              <a:solidFill>
                <a:srgbClr val="FF0000"/>
              </a:solidFill>
            </a:endParaRPr>
          </a:p>
        </p:txBody>
      </p:sp>
      <p:pic>
        <p:nvPicPr>
          <p:cNvPr id="39939"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20638" y="19050"/>
            <a:ext cx="9144001" cy="6858000"/>
          </a:xfrm>
          <a:prstGeom prst="rect">
            <a:avLst/>
          </a:prstGeom>
          <a:noFill/>
          <a:ln w="9525">
            <a:noFill/>
            <a:miter lim="800000"/>
            <a:headEnd/>
            <a:tailEnd/>
          </a:ln>
        </p:spPr>
      </p:pic>
      <p:sp>
        <p:nvSpPr>
          <p:cNvPr id="39940" name="Прямоугольник 2"/>
          <p:cNvSpPr>
            <a:spLocks noChangeArrowheads="1"/>
          </p:cNvSpPr>
          <p:nvPr/>
        </p:nvSpPr>
        <p:spPr bwMode="auto">
          <a:xfrm>
            <a:off x="68263" y="0"/>
            <a:ext cx="8964612" cy="1323975"/>
          </a:xfrm>
          <a:prstGeom prst="rect">
            <a:avLst/>
          </a:prstGeom>
          <a:noFill/>
          <a:ln w="9525">
            <a:noFill/>
            <a:miter lim="800000"/>
            <a:headEnd/>
            <a:tailEnd/>
          </a:ln>
        </p:spPr>
        <p:txBody>
          <a:bodyPr>
            <a:spAutoFit/>
          </a:bodyPr>
          <a:lstStyle/>
          <a:p>
            <a:r>
              <a:rPr lang="ru-RU" sz="8000">
                <a:solidFill>
                  <a:srgbClr val="FF0000"/>
                </a:solidFill>
                <a:latin typeface="Times New Roman" pitchFamily="18" charset="0"/>
                <a:cs typeface="Times New Roman" pitchFamily="18" charset="0"/>
              </a:rPr>
              <a:t>Визволення Києва</a:t>
            </a:r>
            <a:endParaRPr lang="ru-RU" sz="8000">
              <a:latin typeface="Times New Roman" pitchFamily="18" charset="0"/>
            </a:endParaRPr>
          </a:p>
        </p:txBody>
      </p:sp>
      <p:sp>
        <p:nvSpPr>
          <p:cNvPr id="39941" name="Прямоугольник 5"/>
          <p:cNvSpPr>
            <a:spLocks noChangeArrowheads="1"/>
          </p:cNvSpPr>
          <p:nvPr/>
        </p:nvSpPr>
        <p:spPr bwMode="auto">
          <a:xfrm>
            <a:off x="3059113" y="6021388"/>
            <a:ext cx="6080125" cy="519112"/>
          </a:xfrm>
          <a:prstGeom prst="rect">
            <a:avLst/>
          </a:prstGeom>
          <a:noFill/>
          <a:ln w="9525">
            <a:noFill/>
            <a:miter lim="800000"/>
            <a:headEnd/>
            <a:tailEnd/>
          </a:ln>
        </p:spPr>
        <p:txBody>
          <a:bodyPr wrap="none">
            <a:spAutoFit/>
          </a:bodyPr>
          <a:lstStyle/>
          <a:p>
            <a:r>
              <a:rPr lang="uk-UA" sz="2800" b="1">
                <a:solidFill>
                  <a:srgbClr val="FF0000"/>
                </a:solidFill>
                <a:latin typeface="Times New Roman" pitchFamily="18" charset="0"/>
              </a:rPr>
              <a:t>Вересень – 6 листопада 1943 року</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http://newzz.in.ua/uploads/posts/2010-11/1289082053_0_4ed8b_80130cc4_xl.jpg"/>
          <p:cNvPicPr>
            <a:picLocks noChangeAspect="1" noChangeArrowheads="1"/>
          </p:cNvPicPr>
          <p:nvPr/>
        </p:nvPicPr>
        <p:blipFill>
          <a:blip r:embed="rId2">
            <a:lum bright="20000" contrast="-30000"/>
          </a:blip>
          <a:srcRect/>
          <a:stretch>
            <a:fillRect/>
          </a:stretch>
        </p:blipFill>
        <p:spPr bwMode="auto">
          <a:xfrm>
            <a:off x="-406400" y="0"/>
            <a:ext cx="10856913" cy="6854825"/>
          </a:xfrm>
          <a:prstGeom prst="rect">
            <a:avLst/>
          </a:prstGeom>
          <a:noFill/>
          <a:ln w="9525">
            <a:noFill/>
            <a:miter lim="800000"/>
            <a:headEnd/>
            <a:tailEnd/>
          </a:ln>
        </p:spPr>
      </p:pic>
      <p:sp>
        <p:nvSpPr>
          <p:cNvPr id="2" name="Заголовок 1"/>
          <p:cNvSpPr>
            <a:spLocks noGrp="1"/>
          </p:cNvSpPr>
          <p:nvPr>
            <p:ph type="title"/>
          </p:nvPr>
        </p:nvSpPr>
        <p:spPr>
          <a:xfrm>
            <a:off x="194579" y="72008"/>
            <a:ext cx="8769910" cy="908720"/>
          </a:xfrm>
        </p:spPr>
        <p:txBody>
          <a:bodyPr>
            <a:normAutofit fontScale="90000"/>
          </a:bodyPr>
          <a:lstStyle/>
          <a:p>
            <a:pPr marL="54864" eaLnBrk="1" fontAlgn="auto" hangingPunct="1">
              <a:spcAft>
                <a:spcPts val="0"/>
              </a:spcAft>
              <a:defRPr/>
            </a:pPr>
            <a:r>
              <a:rPr lang="ru-RU" b="1" dirty="0">
                <a:solidFill>
                  <a:schemeClr val="bg1"/>
                </a:solidFill>
              </a:rPr>
              <a:t> </a:t>
            </a:r>
            <a:r>
              <a:rPr lang="ru-RU" sz="4000" b="1" dirty="0">
                <a:solidFill>
                  <a:srgbClr val="FF0000"/>
                </a:solidFill>
                <a:latin typeface="Times New Roman" pitchFamily="18" charset="0"/>
                <a:cs typeface="Times New Roman" pitchFamily="18" charset="0"/>
              </a:rPr>
              <a:t>Початок </a:t>
            </a:r>
            <a:r>
              <a:rPr lang="ru-RU" sz="4000" b="1" dirty="0" err="1">
                <a:solidFill>
                  <a:srgbClr val="FF0000"/>
                </a:solidFill>
                <a:latin typeface="Times New Roman" pitchFamily="18" charset="0"/>
                <a:cs typeface="Times New Roman" pitchFamily="18" charset="0"/>
              </a:rPr>
              <a:t>вигнання</a:t>
            </a:r>
            <a:r>
              <a:rPr lang="ru-RU" sz="4000" b="1" dirty="0">
                <a:solidFill>
                  <a:srgbClr val="FF0000"/>
                </a:solidFill>
                <a:latin typeface="Times New Roman" pitchFamily="18" charset="0"/>
                <a:cs typeface="Times New Roman" pitchFamily="18" charset="0"/>
              </a:rPr>
              <a:t> </a:t>
            </a:r>
            <a:r>
              <a:rPr lang="ru-RU" sz="4000" b="1" dirty="0" err="1">
                <a:solidFill>
                  <a:srgbClr val="FF0000"/>
                </a:solidFill>
                <a:latin typeface="Times New Roman" pitchFamily="18" charset="0"/>
                <a:cs typeface="Times New Roman" pitchFamily="18" charset="0"/>
              </a:rPr>
              <a:t>окупантів</a:t>
            </a:r>
            <a:r>
              <a:rPr lang="ru-RU" sz="4000" b="1" dirty="0">
                <a:solidFill>
                  <a:srgbClr val="FF0000"/>
                </a:solidFill>
                <a:latin typeface="Times New Roman" pitchFamily="18" charset="0"/>
                <a:cs typeface="Times New Roman" pitchFamily="18" charset="0"/>
              </a:rPr>
              <a:t> </a:t>
            </a:r>
            <a:r>
              <a:rPr lang="ru-RU" sz="4000" b="1" dirty="0" err="1">
                <a:solidFill>
                  <a:srgbClr val="FF0000"/>
                </a:solidFill>
                <a:latin typeface="Times New Roman" pitchFamily="18" charset="0"/>
                <a:cs typeface="Times New Roman" pitchFamily="18" charset="0"/>
              </a:rPr>
              <a:t>з</a:t>
            </a:r>
            <a:r>
              <a:rPr lang="ru-RU" sz="4000" b="1" dirty="0">
                <a:solidFill>
                  <a:srgbClr val="FF0000"/>
                </a:solidFill>
                <a:latin typeface="Times New Roman" pitchFamily="18" charset="0"/>
                <a:cs typeface="Times New Roman" pitchFamily="18" charset="0"/>
              </a:rPr>
              <a:t> </a:t>
            </a:r>
            <a:r>
              <a:rPr lang="ru-RU" sz="4000" b="1" dirty="0" err="1" smtClean="0">
                <a:solidFill>
                  <a:srgbClr val="FF0000"/>
                </a:solidFill>
                <a:latin typeface="Times New Roman" pitchFamily="18" charset="0"/>
                <a:cs typeface="Times New Roman" pitchFamily="18" charset="0"/>
              </a:rPr>
              <a:t>України</a:t>
            </a:r>
            <a:endParaRPr lang="ru-RU" sz="4000"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323850" y="1196975"/>
            <a:ext cx="4824413" cy="5111750"/>
          </a:xfrm>
          <a:solidFill>
            <a:schemeClr val="bg1">
              <a:alpha val="82001"/>
            </a:schemeClr>
          </a:solidFill>
          <a:ln>
            <a:solidFill>
              <a:schemeClr val="bg1"/>
            </a:solidFill>
          </a:ln>
        </p:spPr>
        <p:txBody>
          <a:bodyPr/>
          <a:lstStyle/>
          <a:p>
            <a:pPr eaLnBrk="1" hangingPunct="1">
              <a:lnSpc>
                <a:spcPct val="80000"/>
              </a:lnSpc>
              <a:defRPr/>
            </a:pPr>
            <a:r>
              <a:rPr lang="ru-RU" sz="2500" b="1" smtClean="0">
                <a:effectLst>
                  <a:outerShdw blurRad="38100" dist="38100" dir="2700000" algn="tl">
                    <a:srgbClr val="646B86"/>
                  </a:outerShdw>
                </a:effectLst>
                <a:cs typeface="Times New Roman" pitchFamily="18" charset="0"/>
              </a:rPr>
              <a:t>У ході загального контрнаступу Червоної армії з кінця грудня 1942 р. почалося звільнення України від німецько-фашистських загарбників. Першими на землю України вступили війська 1-ї гвардійської армії під командуванням генерала          В. Кузнєцова, які 18 грудня 1942 р. вибили окупантів із села </a:t>
            </a:r>
            <a:r>
              <a:rPr lang="ru-RU" sz="2500" b="1" i="1" smtClean="0">
                <a:effectLst>
                  <a:outerShdw blurRad="38100" dist="38100" dir="2700000" algn="tl">
                    <a:srgbClr val="646B86"/>
                  </a:outerShdw>
                </a:effectLst>
                <a:cs typeface="Times New Roman" pitchFamily="18" charset="0"/>
              </a:rPr>
              <a:t>Півнівка </a:t>
            </a:r>
            <a:r>
              <a:rPr lang="ru-RU" sz="2500" b="1" smtClean="0">
                <a:effectLst>
                  <a:outerShdw blurRad="38100" dist="38100" dir="2700000" algn="tl">
                    <a:srgbClr val="646B86"/>
                  </a:outerShdw>
                </a:effectLst>
                <a:cs typeface="Times New Roman" pitchFamily="18" charset="0"/>
              </a:rPr>
              <a:t>Меловського району на Луганщині. Цього ж дня були визволенні й деякі інші населені пункти Меловського району.</a:t>
            </a:r>
          </a:p>
        </p:txBody>
      </p:sp>
      <p:pic>
        <p:nvPicPr>
          <p:cNvPr id="40964" name="Picture 2" descr="http://image.tsn.ua/media/images2/original/Nov2008/c9152f96f2_94430.jpg"/>
          <p:cNvPicPr>
            <a:picLocks noChangeAspect="1" noChangeArrowheads="1"/>
          </p:cNvPicPr>
          <p:nvPr/>
        </p:nvPicPr>
        <p:blipFill>
          <a:blip r:embed="rId3"/>
          <a:srcRect/>
          <a:stretch>
            <a:fillRect/>
          </a:stretch>
        </p:blipFill>
        <p:spPr bwMode="auto">
          <a:xfrm>
            <a:off x="4610100" y="981075"/>
            <a:ext cx="4535488" cy="3024188"/>
          </a:xfrm>
          <a:prstGeom prst="rect">
            <a:avLst/>
          </a:prstGeom>
          <a:noFill/>
          <a:ln w="9525">
            <a:noFill/>
            <a:miter lim="800000"/>
            <a:headEnd/>
            <a:tailEnd/>
          </a:ln>
        </p:spPr>
      </p:pic>
      <p:pic>
        <p:nvPicPr>
          <p:cNvPr id="40965" name="Picture 4" descr="http://ukrmap.su/program2009/uh11/11_6/31a.jpg"/>
          <p:cNvPicPr>
            <a:picLocks noChangeAspect="1" noChangeArrowheads="1"/>
          </p:cNvPicPr>
          <p:nvPr/>
        </p:nvPicPr>
        <p:blipFill>
          <a:blip r:embed="rId4"/>
          <a:srcRect/>
          <a:stretch>
            <a:fillRect/>
          </a:stretch>
        </p:blipFill>
        <p:spPr bwMode="auto">
          <a:xfrm>
            <a:off x="5364163" y="4076700"/>
            <a:ext cx="4556125" cy="278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http://newzz.in.ua/uploads/posts/2010-11/1289082053_0_4ed8b_80130cc4_xl.jpg"/>
          <p:cNvPicPr>
            <a:picLocks noChangeAspect="1" noChangeArrowheads="1"/>
          </p:cNvPicPr>
          <p:nvPr/>
        </p:nvPicPr>
        <p:blipFill>
          <a:blip r:embed="rId2">
            <a:lum bright="20000" contrast="-30000"/>
          </a:blip>
          <a:srcRect/>
          <a:stretch>
            <a:fillRect/>
          </a:stretch>
        </p:blipFill>
        <p:spPr bwMode="auto">
          <a:xfrm>
            <a:off x="-576263" y="0"/>
            <a:ext cx="10860088" cy="6858000"/>
          </a:xfrm>
          <a:prstGeom prst="rect">
            <a:avLst/>
          </a:prstGeom>
          <a:noFill/>
          <a:ln w="9525">
            <a:noFill/>
            <a:miter lim="800000"/>
            <a:headEnd/>
            <a:tailEnd/>
          </a:ln>
        </p:spPr>
      </p:pic>
      <p:sp>
        <p:nvSpPr>
          <p:cNvPr id="3" name="Содержимое 2"/>
          <p:cNvSpPr>
            <a:spLocks noGrp="1"/>
          </p:cNvSpPr>
          <p:nvPr>
            <p:ph idx="1"/>
          </p:nvPr>
        </p:nvSpPr>
        <p:spPr>
          <a:xfrm>
            <a:off x="-396875" y="1700213"/>
            <a:ext cx="10585450" cy="3457575"/>
          </a:xfrm>
          <a:solidFill>
            <a:schemeClr val="bg1">
              <a:alpha val="78000"/>
            </a:schemeClr>
          </a:solidFill>
          <a:ln>
            <a:solidFill>
              <a:schemeClr val="bg1"/>
            </a:solidFill>
          </a:ln>
        </p:spPr>
        <p:txBody>
          <a:bodyPr/>
          <a:lstStyle/>
          <a:p>
            <a:pPr algn="ctr" eaLnBrk="1" hangingPunct="1">
              <a:lnSpc>
                <a:spcPct val="80000"/>
              </a:lnSpc>
              <a:buFont typeface="Wingdings 2" pitchFamily="18" charset="2"/>
              <a:buNone/>
              <a:defRPr/>
            </a:pPr>
            <a:r>
              <a:rPr lang="en-US" sz="2800" b="1" smtClean="0">
                <a:effectLst>
                  <a:outerShdw blurRad="38100" dist="38100" dir="2700000" algn="tl">
                    <a:srgbClr val="646B86"/>
                  </a:outerShdw>
                </a:effectLst>
                <a:cs typeface="Times New Roman" pitchFamily="18" charset="0"/>
              </a:rPr>
              <a:t>	</a:t>
            </a:r>
            <a:r>
              <a:rPr lang="ru-RU" b="1" smtClean="0">
                <a:effectLst>
                  <a:outerShdw blurRad="38100" dist="38100" dir="2700000" algn="tl">
                    <a:srgbClr val="646B86"/>
                  </a:outerShdw>
                </a:effectLst>
                <a:cs typeface="Times New Roman" pitchFamily="18" charset="0"/>
              </a:rPr>
              <a:t>Відповідно до плану Ставки на початку 1943 р. потужний наступ радянських військ почався в напрямку </a:t>
            </a:r>
            <a:r>
              <a:rPr lang="ru-RU" b="1" i="1" smtClean="0">
                <a:effectLst>
                  <a:outerShdw blurRad="38100" dist="38100" dir="2700000" algn="tl">
                    <a:srgbClr val="646B86"/>
                  </a:outerShdw>
                </a:effectLst>
                <a:cs typeface="Times New Roman" pitchFamily="18" charset="0"/>
              </a:rPr>
              <a:t>Донбасу й Харкова. </a:t>
            </a:r>
            <a:r>
              <a:rPr lang="ru-RU" b="1" smtClean="0">
                <a:effectLst>
                  <a:outerShdw blurRad="38100" dist="38100" dir="2700000" algn="tl">
                    <a:srgbClr val="646B86"/>
                  </a:outerShdw>
                </a:effectLst>
                <a:cs typeface="Times New Roman" pitchFamily="18" charset="0"/>
              </a:rPr>
              <a:t>Червоній армії вдалося визволити ряд північно-східних районів Донбасу й м.Харків, однак супротивник завдав потужних контрударів і повернув під свій контроль ряд цих територій. Але, незважаючи на невдачі, стратегічна ініціатива залишалася на боці Червоної армії.</a:t>
            </a:r>
          </a:p>
          <a:p>
            <a:pPr eaLnBrk="1" hangingPunct="1">
              <a:lnSpc>
                <a:spcPct val="80000"/>
              </a:lnSpc>
              <a:defRPr/>
            </a:pPr>
            <a:endParaRPr lang="ru-RU" sz="1700" b="1" smtClean="0">
              <a:effectLst>
                <a:outerShdw blurRad="38100" dist="38100" dir="2700000" algn="tl">
                  <a:srgbClr val="646B86"/>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http://newzz.in.ua/uploads/posts/2010-11/1289082053_0_4ed8b_80130cc4_xl.jpg"/>
          <p:cNvPicPr>
            <a:picLocks noChangeAspect="1" noChangeArrowheads="1"/>
          </p:cNvPicPr>
          <p:nvPr/>
        </p:nvPicPr>
        <p:blipFill>
          <a:blip r:embed="rId2">
            <a:lum bright="20000" contrast="-30000"/>
          </a:blip>
          <a:srcRect/>
          <a:stretch>
            <a:fillRect/>
          </a:stretch>
        </p:blipFill>
        <p:spPr bwMode="auto">
          <a:xfrm>
            <a:off x="-541338" y="0"/>
            <a:ext cx="10861676" cy="6858000"/>
          </a:xfrm>
          <a:prstGeom prst="rect">
            <a:avLst/>
          </a:prstGeom>
          <a:noFill/>
          <a:ln w="9525">
            <a:noFill/>
            <a:miter lim="800000"/>
            <a:headEnd/>
            <a:tailEnd/>
          </a:ln>
        </p:spPr>
      </p:pic>
      <p:sp>
        <p:nvSpPr>
          <p:cNvPr id="2" name="Заголовок 1"/>
          <p:cNvSpPr>
            <a:spLocks noGrp="1"/>
          </p:cNvSpPr>
          <p:nvPr>
            <p:ph type="title"/>
          </p:nvPr>
        </p:nvSpPr>
        <p:spPr>
          <a:xfrm>
            <a:off x="611560" y="332656"/>
            <a:ext cx="7919864" cy="1143000"/>
          </a:xfrm>
        </p:spPr>
        <p:txBody>
          <a:bodyPr>
            <a:normAutofit fontScale="90000"/>
          </a:bodyPr>
          <a:lstStyle/>
          <a:p>
            <a:pPr marL="54864" eaLnBrk="1" fontAlgn="auto" hangingPunct="1">
              <a:spcAft>
                <a:spcPts val="0"/>
              </a:spcAft>
              <a:defRPr/>
            </a:pPr>
            <a:r>
              <a:rPr lang="ru-RU" b="1" dirty="0">
                <a:solidFill>
                  <a:schemeClr val="bg1"/>
                </a:solidFill>
              </a:rPr>
              <a:t> </a:t>
            </a:r>
            <a:r>
              <a:rPr lang="ru-RU" b="1" dirty="0" err="1">
                <a:solidFill>
                  <a:srgbClr val="FF0000"/>
                </a:solidFill>
                <a:latin typeface="Times New Roman" pitchFamily="18" charset="0"/>
                <a:cs typeface="Times New Roman" pitchFamily="18" charset="0"/>
              </a:rPr>
              <a:t>Продовження</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наступу</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Червоної</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армії</a:t>
            </a:r>
            <a:r>
              <a:rPr lang="ru-RU" b="1" dirty="0">
                <a:solidFill>
                  <a:srgbClr val="FF0000"/>
                </a:solidFill>
                <a:latin typeface="Times New Roman" pitchFamily="18" charset="0"/>
                <a:cs typeface="Times New Roman" pitchFamily="18" charset="0"/>
              </a:rPr>
              <a:t> на </a:t>
            </a:r>
            <a:r>
              <a:rPr lang="ru-RU" b="1" dirty="0" err="1">
                <a:solidFill>
                  <a:srgbClr val="FF0000"/>
                </a:solidFill>
                <a:latin typeface="Times New Roman" pitchFamily="18" charset="0"/>
                <a:cs typeface="Times New Roman" pitchFamily="18" charset="0"/>
              </a:rPr>
              <a:t>Лівобережній</a:t>
            </a:r>
            <a:r>
              <a:rPr lang="ru-RU" b="1" dirty="0">
                <a:solidFill>
                  <a:srgbClr val="FF0000"/>
                </a:solidFill>
                <a:latin typeface="Times New Roman" pitchFamily="18" charset="0"/>
                <a:cs typeface="Times New Roman" pitchFamily="18" charset="0"/>
              </a:rPr>
              <a:t> </a:t>
            </a:r>
            <a:r>
              <a:rPr lang="ru-RU" b="1" dirty="0" err="1">
                <a:solidFill>
                  <a:srgbClr val="FF0000"/>
                </a:solidFill>
                <a:latin typeface="Times New Roman" pitchFamily="18" charset="0"/>
                <a:cs typeface="Times New Roman" pitchFamily="18" charset="0"/>
              </a:rPr>
              <a:t>Україні</a:t>
            </a:r>
            <a:endParaRPr lang="ru-RU" dirty="0">
              <a:solidFill>
                <a:srgbClr val="FF0000"/>
              </a:solidFill>
              <a:latin typeface="Times New Roman" pitchFamily="18" charset="0"/>
              <a:cs typeface="Times New Roman" pitchFamily="18" charset="0"/>
            </a:endParaRPr>
          </a:p>
        </p:txBody>
      </p:sp>
      <p:sp>
        <p:nvSpPr>
          <p:cNvPr id="3" name="Содержимое 2"/>
          <p:cNvSpPr>
            <a:spLocks noGrp="1"/>
          </p:cNvSpPr>
          <p:nvPr>
            <p:ph idx="1"/>
          </p:nvPr>
        </p:nvSpPr>
        <p:spPr>
          <a:xfrm>
            <a:off x="714375" y="2286000"/>
            <a:ext cx="8178800" cy="3429000"/>
          </a:xfrm>
          <a:solidFill>
            <a:schemeClr val="bg1">
              <a:alpha val="74001"/>
            </a:schemeClr>
          </a:solidFill>
          <a:ln>
            <a:solidFill>
              <a:schemeClr val="bg1"/>
            </a:solidFill>
          </a:ln>
        </p:spPr>
        <p:txBody>
          <a:bodyPr/>
          <a:lstStyle/>
          <a:p>
            <a:pPr eaLnBrk="1" hangingPunct="1">
              <a:lnSpc>
                <a:spcPct val="80000"/>
              </a:lnSpc>
              <a:defRPr/>
            </a:pPr>
            <a:r>
              <a:rPr lang="ru-RU" sz="2200" b="1" i="1" smtClean="0">
                <a:effectLst>
                  <a:outerShdw blurRad="38100" dist="38100" dir="2700000" algn="tl">
                    <a:srgbClr val="646B86"/>
                  </a:outerShdw>
                </a:effectLst>
              </a:rPr>
              <a:t> </a:t>
            </a:r>
            <a:r>
              <a:rPr lang="ru-RU" sz="2200" b="1" smtClean="0">
                <a:effectLst>
                  <a:outerShdw blurRad="38100" dist="38100" dir="2700000" algn="tl">
                    <a:srgbClr val="646B86"/>
                  </a:outerShdw>
                </a:effectLst>
                <a:cs typeface="Times New Roman" pitchFamily="18" charset="0"/>
              </a:rPr>
              <a:t>Битва на Курській дузі (5 </a:t>
            </a:r>
            <a:r>
              <a:rPr lang="ru-RU" sz="2200" b="1" u="sng" smtClean="0">
                <a:effectLst>
                  <a:outerShdw blurRad="38100" dist="38100" dir="2700000" algn="tl">
                    <a:srgbClr val="646B86"/>
                  </a:outerShdw>
                </a:effectLst>
                <a:cs typeface="Times New Roman" pitchFamily="18" charset="0"/>
              </a:rPr>
              <a:t>липня</a:t>
            </a:r>
            <a:r>
              <a:rPr lang="ru-RU" sz="2200" b="1" smtClean="0">
                <a:effectLst>
                  <a:outerShdw blurRad="38100" dist="38100" dir="2700000" algn="tl">
                    <a:srgbClr val="646B86"/>
                  </a:outerShdw>
                </a:effectLst>
                <a:cs typeface="Times New Roman" pitchFamily="18" charset="0"/>
              </a:rPr>
              <a:t> - 23 серпня 1943 р.) стала завершенням докорінного перелому в ході Великої Вітчизняної та</a:t>
            </a:r>
            <a:r>
              <a:rPr lang="en-US" sz="2200" b="1" smtClean="0">
                <a:effectLst>
                  <a:outerShdw blurRad="38100" dist="38100" dir="2700000" algn="tl">
                    <a:srgbClr val="646B86"/>
                  </a:outerShdw>
                </a:effectLst>
                <a:cs typeface="Times New Roman" pitchFamily="18" charset="0"/>
              </a:rPr>
              <a:t> </a:t>
            </a:r>
            <a:r>
              <a:rPr lang="ru-RU" sz="2200" b="1" smtClean="0">
                <a:effectLst>
                  <a:outerShdw blurRad="38100" dist="38100" dir="2700000" algn="tl">
                    <a:srgbClr val="646B86"/>
                  </a:outerShdw>
                </a:effectLst>
                <a:cs typeface="Times New Roman" pitchFamily="18" charset="0"/>
              </a:rPr>
              <a:t>Другої світової війн. Перемога в цій битві відкрила для Червоної армії можливість широкомасштабного наступу на всьому південному напрямку радянсько-германського фронту. 23 серпня 1943 р.  був визволений </a:t>
            </a:r>
            <a:r>
              <a:rPr lang="ru-RU" sz="2200" b="1" i="1" smtClean="0">
                <a:effectLst>
                  <a:outerShdw blurRad="38100" dist="38100" dir="2700000" algn="tl">
                    <a:srgbClr val="646B86"/>
                  </a:outerShdw>
                </a:effectLst>
                <a:cs typeface="Times New Roman" pitchFamily="18" charset="0"/>
              </a:rPr>
              <a:t>м.Харків </a:t>
            </a:r>
            <a:r>
              <a:rPr lang="ru-RU" sz="2200" b="1" smtClean="0">
                <a:effectLst>
                  <a:outerShdw blurRad="38100" dist="38100" dir="2700000" algn="tl">
                    <a:srgbClr val="646B86"/>
                  </a:outerShdw>
                </a:effectLst>
                <a:cs typeface="Times New Roman" pitchFamily="18" charset="0"/>
              </a:rPr>
              <a:t>практично  повністю зруйнований окупантами.</a:t>
            </a:r>
          </a:p>
          <a:p>
            <a:pPr eaLnBrk="1" hangingPunct="1">
              <a:lnSpc>
                <a:spcPct val="80000"/>
              </a:lnSpc>
              <a:defRPr/>
            </a:pPr>
            <a:r>
              <a:rPr lang="ru-RU" sz="2200" b="1" smtClean="0">
                <a:effectLst>
                  <a:outerShdw blurRad="38100" dist="38100" dir="2700000" algn="tl">
                    <a:srgbClr val="646B86"/>
                  </a:outerShdw>
                </a:effectLst>
                <a:cs typeface="Times New Roman" pitchFamily="18" charset="0"/>
              </a:rPr>
              <a:t>У ході Донбаської наступальної операції (13 серпня - 22 вересня 1943 р.) були визволені найважливіші промислові центри Донбасу, </a:t>
            </a:r>
            <a:r>
              <a:rPr lang="en-US" sz="2200" b="1" smtClean="0">
                <a:effectLst>
                  <a:outerShdw blurRad="38100" dist="38100" dir="2700000" algn="tl">
                    <a:srgbClr val="646B86"/>
                  </a:outerShdw>
                </a:effectLst>
                <a:cs typeface="Times New Roman" pitchFamily="18" charset="0"/>
              </a:rPr>
              <a:t>a 8 </a:t>
            </a:r>
            <a:r>
              <a:rPr lang="ru-RU" sz="2200" b="1" smtClean="0">
                <a:effectLst>
                  <a:outerShdw blurRad="38100" dist="38100" dir="2700000" algn="tl">
                    <a:srgbClr val="646B86"/>
                  </a:outerShdw>
                </a:effectLst>
                <a:cs typeface="Times New Roman" pitchFamily="18" charset="0"/>
              </a:rPr>
              <a:t>вересня -м. </a:t>
            </a:r>
            <a:r>
              <a:rPr lang="ru-RU" sz="2200" b="1" i="1" u="sng" smtClean="0">
                <a:effectLst>
                  <a:outerShdw blurRad="38100" dist="38100" dir="2700000" algn="tl">
                    <a:srgbClr val="646B86"/>
                  </a:outerShdw>
                </a:effectLst>
                <a:cs typeface="Times New Roman" pitchFamily="18" charset="0"/>
              </a:rPr>
              <a:t>Сталіно</a:t>
            </a:r>
            <a:r>
              <a:rPr lang="ru-RU" sz="2200" b="1" i="1" smtClean="0">
                <a:effectLst>
                  <a:outerShdw blurRad="38100" dist="38100" dir="2700000" algn="tl">
                    <a:srgbClr val="646B86"/>
                  </a:outerShdw>
                </a:effectLst>
                <a:cs typeface="Times New Roman" pitchFamily="18" charset="0"/>
              </a:rPr>
              <a:t> </a:t>
            </a:r>
            <a:r>
              <a:rPr lang="ru-RU" sz="2200" b="1" smtClean="0">
                <a:effectLst>
                  <a:outerShdw blurRad="38100" dist="38100" dir="2700000" algn="tl">
                    <a:srgbClr val="646B86"/>
                  </a:outerShdw>
                </a:effectLst>
                <a:cs typeface="Times New Roman" pitchFamily="18" charset="0"/>
              </a:rPr>
              <a:t>(зараз  </a:t>
            </a:r>
            <a:r>
              <a:rPr lang="ru-RU" sz="2200" b="1" i="1" smtClean="0">
                <a:effectLst>
                  <a:outerShdw blurRad="38100" dist="38100" dir="2700000" algn="tl">
                    <a:srgbClr val="646B86"/>
                  </a:outerShdw>
                </a:effectLst>
                <a:cs typeface="Times New Roman" pitchFamily="18" charset="0"/>
              </a:rPr>
              <a:t>м. Донецьк).</a:t>
            </a:r>
            <a:endParaRPr lang="ru-RU" sz="2200" b="1" smtClean="0">
              <a:effectLst>
                <a:outerShdw blurRad="38100" dist="38100" dir="2700000" algn="tl">
                  <a:srgbClr val="646B86"/>
                </a:outerShdw>
              </a:effectLst>
              <a:cs typeface="Times New Roman" pitchFamily="18" charset="0"/>
            </a:endParaRPr>
          </a:p>
          <a:p>
            <a:pPr eaLnBrk="1" hangingPunct="1">
              <a:lnSpc>
                <a:spcPct val="80000"/>
              </a:lnSpc>
              <a:defRPr/>
            </a:pPr>
            <a:endParaRPr lang="ru-RU" sz="2200" b="1" smtClean="0">
              <a:solidFill>
                <a:srgbClr val="0000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http://newzz.in.ua/uploads/posts/2010-11/1289082053_0_4ed8b_80130cc4_xl.jpg"/>
          <p:cNvPicPr>
            <a:picLocks noChangeAspect="1" noChangeArrowheads="1"/>
          </p:cNvPicPr>
          <p:nvPr/>
        </p:nvPicPr>
        <p:blipFill>
          <a:blip r:embed="rId2">
            <a:lum bright="20000" contrast="-30000"/>
          </a:blip>
          <a:srcRect/>
          <a:stretch>
            <a:fillRect/>
          </a:stretch>
        </p:blipFill>
        <p:spPr bwMode="auto">
          <a:xfrm>
            <a:off x="-541338" y="0"/>
            <a:ext cx="10861676" cy="6858000"/>
          </a:xfrm>
          <a:prstGeom prst="rect">
            <a:avLst/>
          </a:prstGeom>
          <a:noFill/>
          <a:ln w="9525">
            <a:noFill/>
            <a:miter lim="800000"/>
            <a:headEnd/>
            <a:tailEnd/>
          </a:ln>
        </p:spPr>
      </p:pic>
      <p:sp>
        <p:nvSpPr>
          <p:cNvPr id="3" name="Содержимое 2"/>
          <p:cNvSpPr>
            <a:spLocks noGrp="1"/>
          </p:cNvSpPr>
          <p:nvPr>
            <p:ph idx="1"/>
          </p:nvPr>
        </p:nvSpPr>
        <p:spPr>
          <a:xfrm>
            <a:off x="0" y="188913"/>
            <a:ext cx="9258300" cy="2376487"/>
          </a:xfrm>
          <a:solidFill>
            <a:schemeClr val="bg1">
              <a:alpha val="81000"/>
            </a:schemeClr>
          </a:solidFill>
          <a:ln>
            <a:solidFill>
              <a:schemeClr val="bg1"/>
            </a:solidFill>
          </a:ln>
        </p:spPr>
        <p:txBody>
          <a:bodyPr/>
          <a:lstStyle/>
          <a:p>
            <a:pPr eaLnBrk="1" hangingPunct="1">
              <a:lnSpc>
                <a:spcPct val="80000"/>
              </a:lnSpc>
              <a:defRPr/>
            </a:pPr>
            <a:r>
              <a:rPr lang="ru-RU" sz="2200" b="1" smtClean="0">
                <a:effectLst>
                  <a:outerShdw blurRad="38100" dist="38100" dir="2700000" algn="tl">
                    <a:srgbClr val="646B86"/>
                  </a:outerShdw>
                </a:effectLst>
                <a:cs typeface="Times New Roman" pitchFamily="18" charset="0"/>
              </a:rPr>
              <a:t>Командування вермахту у своїх планах розраховувало, що непереборною перешкодою для наступу військ Червоної армії стане </a:t>
            </a:r>
            <a:r>
              <a:rPr lang="en-US" sz="2200" b="1" smtClean="0">
                <a:effectLst>
                  <a:outerShdw blurRad="38100" dist="38100" dir="2700000" algn="tl">
                    <a:srgbClr val="646B86"/>
                  </a:outerShdw>
                </a:effectLst>
                <a:cs typeface="Times New Roman" pitchFamily="18" charset="0"/>
              </a:rPr>
              <a:t>   </a:t>
            </a:r>
            <a:r>
              <a:rPr lang="ru-RU" sz="2200" b="1" smtClean="0">
                <a:effectLst>
                  <a:outerShdw blurRad="38100" dist="38100" dir="2700000" algn="tl">
                    <a:srgbClr val="646B86"/>
                  </a:outerShdw>
                </a:effectLst>
                <a:cs typeface="Times New Roman" pitchFamily="18" charset="0"/>
              </a:rPr>
              <a:t>р. Дніпро, і назвало створювану гітлерівськими військами захисну лінію </a:t>
            </a:r>
            <a:r>
              <a:rPr lang="ru-RU" sz="2200" b="1" i="1" smtClean="0">
                <a:effectLst>
                  <a:outerShdw blurRad="38100" dist="38100" dir="2700000" algn="tl">
                    <a:srgbClr val="646B86"/>
                  </a:outerShdw>
                </a:effectLst>
                <a:cs typeface="Times New Roman" pitchFamily="18" charset="0"/>
              </a:rPr>
              <a:t>«Східним валом». </a:t>
            </a:r>
            <a:r>
              <a:rPr lang="ru-RU" sz="2200" b="1" smtClean="0">
                <a:effectLst>
                  <a:outerShdw blurRad="38100" dist="38100" dir="2700000" algn="tl">
                    <a:srgbClr val="646B86"/>
                  </a:outerShdw>
                </a:effectLst>
                <a:cs typeface="Times New Roman" pitchFamily="18" charset="0"/>
              </a:rPr>
              <a:t>Війська Червоної армії вийшли до Дніпра фронтом від Києва до Запоріжжя. Уночі проти 21 вересня 1943 р. в районі села Лютіж почалося форсування Дніпра - епопея масового героїзму радянських воїнів. 14 жовтня 1943 р. було визволене </a:t>
            </a:r>
          </a:p>
          <a:p>
            <a:pPr eaLnBrk="1" hangingPunct="1">
              <a:lnSpc>
                <a:spcPct val="80000"/>
              </a:lnSpc>
              <a:defRPr/>
            </a:pPr>
            <a:r>
              <a:rPr lang="ru-RU" sz="2200" b="1" i="1" smtClean="0">
                <a:effectLst>
                  <a:outerShdw blurRad="38100" dist="38100" dir="2700000" algn="tl">
                    <a:srgbClr val="646B86"/>
                  </a:outerShdw>
                </a:effectLst>
                <a:cs typeface="Times New Roman" pitchFamily="18" charset="0"/>
              </a:rPr>
              <a:t>м. Запоріжжя, </a:t>
            </a:r>
            <a:r>
              <a:rPr lang="ru-RU" sz="2200" b="1" smtClean="0">
                <a:effectLst>
                  <a:outerShdw blurRad="38100" dist="38100" dir="2700000" algn="tl">
                    <a:srgbClr val="646B86"/>
                  </a:outerShdw>
                </a:effectLst>
                <a:cs typeface="Times New Roman" pitchFamily="18" charset="0"/>
              </a:rPr>
              <a:t>25 жовтня - </a:t>
            </a:r>
            <a:r>
              <a:rPr lang="ru-RU" sz="2200" b="1" i="1" smtClean="0">
                <a:effectLst>
                  <a:outerShdw blurRad="38100" dist="38100" dir="2700000" algn="tl">
                    <a:srgbClr val="646B86"/>
                  </a:outerShdw>
                </a:effectLst>
                <a:cs typeface="Times New Roman" pitchFamily="18" charset="0"/>
              </a:rPr>
              <a:t>м. Дніпропетровськ</a:t>
            </a:r>
            <a:r>
              <a:rPr lang="en-US" sz="2200" b="1" i="1" smtClean="0">
                <a:effectLst>
                  <a:outerShdw blurRad="38100" dist="38100" dir="2700000" algn="tl">
                    <a:srgbClr val="646B86"/>
                  </a:outerShdw>
                </a:effectLst>
                <a:cs typeface="Times New Roman" pitchFamily="18" charset="0"/>
              </a:rPr>
              <a:t>.</a:t>
            </a:r>
            <a:endParaRPr lang="ru-RU" sz="2200" b="1" smtClean="0">
              <a:effectLst>
                <a:outerShdw blurRad="38100" dist="38100" dir="2700000" algn="tl">
                  <a:srgbClr val="646B86"/>
                </a:outerShdw>
              </a:effectLst>
              <a:cs typeface="Times New Roman" pitchFamily="18" charset="0"/>
            </a:endParaRPr>
          </a:p>
        </p:txBody>
      </p:sp>
      <p:pic>
        <p:nvPicPr>
          <p:cNvPr id="44035" name="Picture 2" descr="http://school73.dnepredu.com/uploads/editor/1434/87379/news_78/bitva_za_dnepr_vostochnij_front_vtoraya_mirovaya_vojna_89962401089.jpg"/>
          <p:cNvPicPr>
            <a:picLocks noChangeAspect="1" noChangeArrowheads="1"/>
          </p:cNvPicPr>
          <p:nvPr/>
        </p:nvPicPr>
        <p:blipFill>
          <a:blip r:embed="rId3"/>
          <a:srcRect/>
          <a:stretch>
            <a:fillRect/>
          </a:stretch>
        </p:blipFill>
        <p:spPr bwMode="auto">
          <a:xfrm>
            <a:off x="971550" y="2690813"/>
            <a:ext cx="7200900" cy="41671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p:cNvPicPr>
            <a:picLocks noChangeAspect="1" noChangeArrowheads="1"/>
          </p:cNvPicPr>
          <p:nvPr/>
        </p:nvPicPr>
        <p:blipFill>
          <a:blip r:embed="rId2"/>
          <a:srcRect/>
          <a:stretch>
            <a:fillRect/>
          </a:stretch>
        </p:blipFill>
        <p:spPr bwMode="auto">
          <a:xfrm>
            <a:off x="0" y="0"/>
            <a:ext cx="9272588" cy="6858000"/>
          </a:xfrm>
          <a:prstGeom prst="rect">
            <a:avLst/>
          </a:prstGeom>
          <a:noFill/>
          <a:ln w="9525">
            <a:noFill/>
            <a:miter lim="800000"/>
            <a:headEnd/>
            <a:tailEnd/>
          </a:ln>
        </p:spPr>
      </p:pic>
      <p:sp>
        <p:nvSpPr>
          <p:cNvPr id="2" name="Заголовок 1"/>
          <p:cNvSpPr>
            <a:spLocks noGrp="1"/>
          </p:cNvSpPr>
          <p:nvPr>
            <p:ph type="title"/>
          </p:nvPr>
        </p:nvSpPr>
        <p:spPr>
          <a:xfrm>
            <a:off x="6482" y="7364"/>
            <a:ext cx="5401691" cy="2731008"/>
          </a:xfrm>
        </p:spPr>
        <p:txBody>
          <a:bodyPr/>
          <a:lstStyle/>
          <a:p>
            <a:pPr marL="54864" eaLnBrk="1" fontAlgn="auto" hangingPunct="1">
              <a:spcAft>
                <a:spcPts val="0"/>
              </a:spcAft>
              <a:defRPr/>
            </a:pPr>
            <a:r>
              <a:rPr lang="ru-RU" sz="6600" i="1" dirty="0">
                <a:solidFill>
                  <a:srgbClr val="FF0000"/>
                </a:solidFill>
              </a:rPr>
              <a:t>Битва п</a:t>
            </a:r>
            <a:r>
              <a:rPr lang="en-US" sz="6600" i="1" dirty="0" err="1">
                <a:solidFill>
                  <a:srgbClr val="FF0000"/>
                </a:solidFill>
              </a:rPr>
              <a:t>i</a:t>
            </a:r>
            <a:r>
              <a:rPr lang="ru-RU" sz="6600" i="1" dirty="0" err="1">
                <a:solidFill>
                  <a:srgbClr val="FF0000"/>
                </a:solidFill>
              </a:rPr>
              <a:t>д</a:t>
            </a:r>
            <a:r>
              <a:rPr lang="ru-RU" sz="6600" i="1" dirty="0">
                <a:solidFill>
                  <a:srgbClr val="FF0000"/>
                </a:solidFill>
              </a:rPr>
              <a:t> </a:t>
            </a:r>
            <a:r>
              <a:rPr lang="ru-RU" sz="6600" i="1" dirty="0" smtClean="0">
                <a:solidFill>
                  <a:srgbClr val="FF0000"/>
                </a:solidFill>
              </a:rPr>
              <a:t>Москвою</a:t>
            </a:r>
            <a:endParaRPr lang="ru-RU" sz="6600" i="1" dirty="0">
              <a:solidFill>
                <a:srgbClr val="FF0000"/>
              </a:solidFill>
            </a:endParaRPr>
          </a:p>
        </p:txBody>
      </p:sp>
      <p:sp>
        <p:nvSpPr>
          <p:cNvPr id="17411" name="Текст 3"/>
          <p:cNvSpPr>
            <a:spLocks noGrp="1"/>
          </p:cNvSpPr>
          <p:nvPr>
            <p:ph type="body" idx="1"/>
          </p:nvPr>
        </p:nvSpPr>
        <p:spPr>
          <a:xfrm>
            <a:off x="179388" y="5661025"/>
            <a:ext cx="3959225" cy="1079500"/>
          </a:xfrm>
          <a:solidFill>
            <a:schemeClr val="bg1">
              <a:alpha val="75999"/>
            </a:schemeClr>
          </a:solidFill>
          <a:ln>
            <a:solidFill>
              <a:srgbClr val="FF0000"/>
            </a:solidFill>
          </a:ln>
        </p:spPr>
        <p:txBody>
          <a:bodyPr/>
          <a:lstStyle/>
          <a:p>
            <a:pPr algn="ctr" eaLnBrk="1" hangingPunct="1"/>
            <a:r>
              <a:rPr lang="uk-UA" sz="6000" b="1" smtClean="0">
                <a:solidFill>
                  <a:srgbClr val="FF0000"/>
                </a:solidFill>
              </a:rPr>
              <a:t>1941 -1942</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http://newzz.in.ua/uploads/posts/2010-11/1289082053_0_4ed8b_80130cc4_xl.jpg"/>
          <p:cNvPicPr>
            <a:picLocks noChangeAspect="1" noChangeArrowheads="1"/>
          </p:cNvPicPr>
          <p:nvPr/>
        </p:nvPicPr>
        <p:blipFill>
          <a:blip r:embed="rId2">
            <a:lum bright="20000" contrast="-30000"/>
          </a:blip>
          <a:srcRect/>
          <a:stretch>
            <a:fillRect/>
          </a:stretch>
        </p:blipFill>
        <p:spPr bwMode="auto">
          <a:xfrm>
            <a:off x="-541338" y="0"/>
            <a:ext cx="10861676" cy="6858000"/>
          </a:xfrm>
          <a:prstGeom prst="rect">
            <a:avLst/>
          </a:prstGeom>
          <a:noFill/>
          <a:ln w="9525">
            <a:noFill/>
            <a:miter lim="800000"/>
            <a:headEnd/>
            <a:tailEnd/>
          </a:ln>
        </p:spPr>
      </p:pic>
      <p:sp>
        <p:nvSpPr>
          <p:cNvPr id="3" name="Содержимое 2"/>
          <p:cNvSpPr>
            <a:spLocks noGrp="1"/>
          </p:cNvSpPr>
          <p:nvPr>
            <p:ph idx="1"/>
          </p:nvPr>
        </p:nvSpPr>
        <p:spPr>
          <a:xfrm>
            <a:off x="-396875" y="2060575"/>
            <a:ext cx="10440988" cy="3168650"/>
          </a:xfrm>
          <a:solidFill>
            <a:schemeClr val="bg1">
              <a:alpha val="81000"/>
            </a:schemeClr>
          </a:solidFill>
          <a:ln>
            <a:solidFill>
              <a:schemeClr val="bg1"/>
            </a:solidFill>
          </a:ln>
        </p:spPr>
        <p:txBody>
          <a:bodyPr/>
          <a:lstStyle/>
          <a:p>
            <a:pPr lvl="4" algn="ctr" eaLnBrk="1" hangingPunct="1">
              <a:lnSpc>
                <a:spcPct val="80000"/>
              </a:lnSpc>
              <a:buFont typeface="Wingdings 2" pitchFamily="18" charset="2"/>
              <a:buNone/>
              <a:defRPr/>
            </a:pPr>
            <a:r>
              <a:rPr lang="ru-RU" sz="3400" b="1" smtClean="0">
                <a:effectLst>
                  <a:outerShdw blurRad="38100" dist="38100" dir="2700000" algn="tl">
                    <a:srgbClr val="646B86"/>
                  </a:outerShdw>
                </a:effectLst>
                <a:cs typeface="Times New Roman" pitchFamily="18" charset="0"/>
              </a:rPr>
              <a:t>Окупанти спішно евакуювали свої установи, вивозили  матеріальні та культурні цінності, награбовані в Києві. Тікали й ті, хто служив окупантам, і ті, хто не сподівався на милість від радянських каральних органів уже за одне те, що опинився на окупованій території, потрапив у полон.</a:t>
            </a:r>
          </a:p>
          <a:p>
            <a:pPr eaLnBrk="1" hangingPunct="1">
              <a:lnSpc>
                <a:spcPct val="80000"/>
              </a:lnSpc>
              <a:buFont typeface="Wingdings 2" pitchFamily="18" charset="2"/>
              <a:buNone/>
              <a:defRPr/>
            </a:pPr>
            <a:r>
              <a:rPr lang="ru-RU" sz="3000" smtClean="0">
                <a:solidFill>
                  <a:schemeClr val="bg1"/>
                </a:solidFill>
              </a:rPr>
              <a:t/>
            </a:r>
            <a:br>
              <a:rPr lang="ru-RU" sz="3000" smtClean="0">
                <a:solidFill>
                  <a:schemeClr val="bg1"/>
                </a:solidFill>
              </a:rPr>
            </a:br>
            <a:endParaRPr lang="ru-RU" sz="3000" smtClean="0">
              <a:solidFill>
                <a:schemeClr val="bg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descr="http://newzz.in.ua/uploads/posts/2010-11/1289082053_0_4ed8b_80130cc4_xl.jpg"/>
          <p:cNvPicPr>
            <a:picLocks noChangeAspect="1" noChangeArrowheads="1"/>
          </p:cNvPicPr>
          <p:nvPr/>
        </p:nvPicPr>
        <p:blipFill>
          <a:blip r:embed="rId2">
            <a:lum bright="20000" contrast="-30000"/>
          </a:blip>
          <a:srcRect/>
          <a:stretch>
            <a:fillRect/>
          </a:stretch>
        </p:blipFill>
        <p:spPr bwMode="auto">
          <a:xfrm>
            <a:off x="-541338" y="0"/>
            <a:ext cx="10861676" cy="6858000"/>
          </a:xfrm>
          <a:prstGeom prst="rect">
            <a:avLst/>
          </a:prstGeom>
          <a:noFill/>
          <a:ln w="9525">
            <a:noFill/>
            <a:miter lim="800000"/>
            <a:headEnd/>
            <a:tailEnd/>
          </a:ln>
        </p:spPr>
      </p:pic>
      <p:sp>
        <p:nvSpPr>
          <p:cNvPr id="3" name="Содержимое 2"/>
          <p:cNvSpPr>
            <a:spLocks noGrp="1"/>
          </p:cNvSpPr>
          <p:nvPr>
            <p:ph idx="1"/>
          </p:nvPr>
        </p:nvSpPr>
        <p:spPr>
          <a:xfrm>
            <a:off x="-541338" y="3141663"/>
            <a:ext cx="10801351" cy="3716337"/>
          </a:xfrm>
          <a:solidFill>
            <a:schemeClr val="bg1">
              <a:alpha val="80000"/>
            </a:schemeClr>
          </a:solidFill>
          <a:ln>
            <a:solidFill>
              <a:schemeClr val="bg1"/>
            </a:solidFill>
          </a:ln>
        </p:spPr>
        <p:txBody>
          <a:bodyPr/>
          <a:lstStyle/>
          <a:p>
            <a:pPr algn="ctr" eaLnBrk="1" hangingPunct="1">
              <a:lnSpc>
                <a:spcPct val="80000"/>
              </a:lnSpc>
              <a:buFont typeface="Wingdings 2" pitchFamily="18" charset="2"/>
              <a:buNone/>
              <a:defRPr/>
            </a:pPr>
            <a:r>
              <a:rPr lang="en-US" sz="2400" b="1" smtClean="0">
                <a:effectLst>
                  <a:outerShdw blurRad="38100" dist="38100" dir="2700000" algn="tl">
                    <a:srgbClr val="646B86"/>
                  </a:outerShdw>
                </a:effectLst>
                <a:cs typeface="Times New Roman" pitchFamily="18" charset="0"/>
              </a:rPr>
              <a:t>	</a:t>
            </a:r>
            <a:r>
              <a:rPr lang="ru-RU" sz="2400" b="1" smtClean="0">
                <a:effectLst>
                  <a:outerShdw blurRad="38100" dist="38100" dir="2700000" algn="tl">
                    <a:srgbClr val="646B86"/>
                  </a:outerShdw>
                </a:effectLst>
                <a:cs typeface="Times New Roman" pitchFamily="18" charset="0"/>
              </a:rPr>
              <a:t>Тим часом радянські війська накопичували сили на захоплених плацдармах для рішучого наступу на Київ. Головний удар по ворогу було завдано з Лютізького лацдарму. 4 листопада, з настанням темряви через Пуща-Водицький ліс рушили танки з ввімкненими фарами та сиренами, на ходу ведучи інтенсивний  вогонь з гармат і кулеметів. Приголомшений ворог безладно  кидав позиції, і на ранок 5 листопада радянські війська оволоділи  Святошиним. Німці, намагаючись уникнути оточення, тікали на захід та південний захід. Радянська штурмова авіація завдавала ударів по скупченнях німецької техніки та військах на цих шляхах. На околицях міста тривали бої з ар'єргардами ворога. Разом з частинами Червоної армії Київ визволяли підрозділи 1-ї Чехословацької окремої бригади під командуванням полковника Людвіка Свободи.</a:t>
            </a:r>
          </a:p>
        </p:txBody>
      </p:sp>
      <p:pic>
        <p:nvPicPr>
          <p:cNvPr id="46083" name="Picture 2" descr="http://pobeda1945-art.ru/photo/64-10.jpg"/>
          <p:cNvPicPr>
            <a:picLocks noChangeAspect="1" noChangeArrowheads="1"/>
          </p:cNvPicPr>
          <p:nvPr/>
        </p:nvPicPr>
        <p:blipFill>
          <a:blip r:embed="rId3"/>
          <a:srcRect/>
          <a:stretch>
            <a:fillRect/>
          </a:stretch>
        </p:blipFill>
        <p:spPr bwMode="auto">
          <a:xfrm>
            <a:off x="1908175" y="0"/>
            <a:ext cx="5616575" cy="306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http://newzz.in.ua/uploads/posts/2010-11/1289082053_0_4ed8b_80130cc4_xl.jpg"/>
          <p:cNvPicPr>
            <a:picLocks noChangeAspect="1" noChangeArrowheads="1"/>
          </p:cNvPicPr>
          <p:nvPr/>
        </p:nvPicPr>
        <p:blipFill>
          <a:blip r:embed="rId2">
            <a:lum bright="20000" contrast="-30000"/>
          </a:blip>
          <a:srcRect/>
          <a:stretch>
            <a:fillRect/>
          </a:stretch>
        </p:blipFill>
        <p:spPr bwMode="auto">
          <a:xfrm>
            <a:off x="-541338" y="0"/>
            <a:ext cx="10861676" cy="6858000"/>
          </a:xfrm>
          <a:prstGeom prst="rect">
            <a:avLst/>
          </a:prstGeom>
          <a:noFill/>
          <a:ln w="9525">
            <a:noFill/>
            <a:miter lim="800000"/>
            <a:headEnd/>
            <a:tailEnd/>
          </a:ln>
        </p:spPr>
      </p:pic>
      <p:sp>
        <p:nvSpPr>
          <p:cNvPr id="3" name="Содержимое 2"/>
          <p:cNvSpPr>
            <a:spLocks noGrp="1"/>
          </p:cNvSpPr>
          <p:nvPr>
            <p:ph idx="1"/>
          </p:nvPr>
        </p:nvSpPr>
        <p:spPr>
          <a:xfrm>
            <a:off x="-541338" y="1557338"/>
            <a:ext cx="10874376" cy="3394075"/>
          </a:xfrm>
          <a:solidFill>
            <a:schemeClr val="bg1">
              <a:alpha val="75999"/>
            </a:schemeClr>
          </a:solidFill>
          <a:ln>
            <a:solidFill>
              <a:schemeClr val="bg1"/>
            </a:solidFill>
          </a:ln>
        </p:spPr>
        <p:txBody>
          <a:bodyPr/>
          <a:lstStyle/>
          <a:p>
            <a:pPr algn="ctr" eaLnBrk="1" hangingPunct="1">
              <a:lnSpc>
                <a:spcPct val="80000"/>
              </a:lnSpc>
              <a:buFont typeface="Wingdings 2" pitchFamily="18" charset="2"/>
              <a:buNone/>
              <a:defRPr/>
            </a:pPr>
            <a:r>
              <a:rPr lang="ru-RU" sz="2600" b="1" smtClean="0">
                <a:effectLst>
                  <a:outerShdw blurRad="38100" dist="38100" dir="2700000" algn="tl">
                    <a:srgbClr val="646B86"/>
                  </a:outerShdw>
                </a:effectLst>
                <a:cs typeface="Times New Roman" pitchFamily="18" charset="0"/>
              </a:rPr>
              <a:t>	На 4 годину ранку 6 листопада 1943 р. Київ було повністю визволено від нацистських військ.</a:t>
            </a:r>
          </a:p>
          <a:p>
            <a:pPr algn="ctr" eaLnBrk="1" hangingPunct="1">
              <a:lnSpc>
                <a:spcPct val="80000"/>
              </a:lnSpc>
              <a:buFont typeface="Wingdings 2" pitchFamily="18" charset="2"/>
              <a:buNone/>
              <a:defRPr/>
            </a:pPr>
            <a:r>
              <a:rPr lang="ru-RU" sz="2600" b="1" smtClean="0">
                <a:effectLst>
                  <a:outerShdw blurRad="38100" dist="38100" dir="2700000" algn="tl">
                    <a:srgbClr val="646B86"/>
                  </a:outerShdw>
                </a:effectLst>
                <a:cs typeface="Times New Roman" pitchFamily="18" charset="0"/>
              </a:rPr>
              <a:t>	Визволителі входили в обезлюднілу столицю, не знаючи, що населення було вигнано за межі міста ще понад місяць тому. Вони дивувались руїнам, на яких подекуди вже повиростали й деревця. Палали великі будинки на Володимирській, 19, Великій Житомирській, 9, Львівській, 10, на Костельній, на Великій Васильківській, Саксаганського, друкарні на Львівській площі та Бульварно-Кудрявській, старий університет та інші гарні будівлі, підпалені перед втечею нацистськими окупантами.</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 descr="http://newzz.in.ua/uploads/posts/2010-11/1289082053_0_4ed8b_80130cc4_xl.jpg"/>
          <p:cNvPicPr>
            <a:picLocks noChangeAspect="1" noChangeArrowheads="1"/>
          </p:cNvPicPr>
          <p:nvPr/>
        </p:nvPicPr>
        <p:blipFill>
          <a:blip r:embed="rId2">
            <a:lum bright="20000" contrast="-30000"/>
          </a:blip>
          <a:srcRect/>
          <a:stretch>
            <a:fillRect/>
          </a:stretch>
        </p:blipFill>
        <p:spPr bwMode="auto">
          <a:xfrm>
            <a:off x="-541338" y="0"/>
            <a:ext cx="10861676" cy="6858000"/>
          </a:xfrm>
          <a:prstGeom prst="rect">
            <a:avLst/>
          </a:prstGeom>
          <a:noFill/>
          <a:ln w="9525">
            <a:noFill/>
            <a:miter lim="800000"/>
            <a:headEnd/>
            <a:tailEnd/>
          </a:ln>
        </p:spPr>
      </p:pic>
      <p:sp>
        <p:nvSpPr>
          <p:cNvPr id="3" name="Содержимое 2"/>
          <p:cNvSpPr>
            <a:spLocks noGrp="1"/>
          </p:cNvSpPr>
          <p:nvPr>
            <p:ph idx="1"/>
          </p:nvPr>
        </p:nvSpPr>
        <p:spPr>
          <a:xfrm>
            <a:off x="250825" y="692150"/>
            <a:ext cx="9467850" cy="5643563"/>
          </a:xfrm>
          <a:solidFill>
            <a:schemeClr val="bg1">
              <a:alpha val="78000"/>
            </a:schemeClr>
          </a:solidFill>
          <a:ln>
            <a:solidFill>
              <a:schemeClr val="bg1"/>
            </a:solidFill>
          </a:ln>
        </p:spPr>
        <p:txBody>
          <a:bodyPr/>
          <a:lstStyle/>
          <a:p>
            <a:pPr algn="ctr" eaLnBrk="1" hangingPunct="1">
              <a:lnSpc>
                <a:spcPct val="90000"/>
              </a:lnSpc>
              <a:buFont typeface="Wingdings 2" pitchFamily="18" charset="2"/>
              <a:buNone/>
              <a:defRPr/>
            </a:pPr>
            <a:r>
              <a:rPr lang="ru-RU" b="1" smtClean="0">
                <a:effectLst>
                  <a:outerShdw blurRad="38100" dist="38100" dir="2700000" algn="tl">
                    <a:srgbClr val="646B86"/>
                  </a:outerShdw>
                </a:effectLst>
                <a:cs typeface="Times New Roman" pitchFamily="18" charset="0"/>
              </a:rPr>
              <a:t>	Того ж дня Москва салютувала визволителям Києва, і вперше за війну пролунало 24 залпи з 324 гармат. Завдання командування  - визволити столицю України до 26-ї річниці Жовтневої революції - було виконане! Задля цього, як завжди, «за ціною не постояли»: київська наступальна операція 1943 р. коштувала життя 417 тис. воїнів Червоної армії... Зате 65 військовим з'єднанням і частинам, що найбільше відзначилися у визволенні столиці, було присвоєне почесне найменування Київських.</a:t>
            </a:r>
          </a:p>
          <a:p>
            <a:pPr eaLnBrk="1" hangingPunct="1">
              <a:lnSpc>
                <a:spcPct val="90000"/>
              </a:lnSpc>
              <a:buFont typeface="Wingdings 2" pitchFamily="18" charset="2"/>
              <a:buNone/>
              <a:defRPr/>
            </a:pPr>
            <a:endParaRPr lang="ru-RU" smtClean="0">
              <a:effectLst>
                <a:outerShdw blurRad="38100" dist="38100" dir="2700000" algn="tl">
                  <a:srgbClr val="646B86"/>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3"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sp>
        <p:nvSpPr>
          <p:cNvPr id="32770" name="Rectangle 2"/>
          <p:cNvSpPr>
            <a:spLocks noGrp="1"/>
          </p:cNvSpPr>
          <p:nvPr>
            <p:ph type="title"/>
          </p:nvPr>
        </p:nvSpPr>
        <p:spPr bwMode="auto"/>
        <p:txBody>
          <a:bodyPr vert="horz" wrap="square" lIns="91440" tIns="45720" bIns="45720" numCol="1" anchorCtr="0" compatLnSpc="1">
            <a:prstTxWarp prst="textNoShape">
              <a:avLst/>
            </a:prstTxWarp>
          </a:bodyPr>
          <a:lstStyle/>
          <a:p>
            <a:pPr marL="0" algn="ctr" eaLnBrk="1" fontAlgn="auto" hangingPunct="1">
              <a:spcAft>
                <a:spcPts val="0"/>
              </a:spcAft>
              <a:defRPr/>
            </a:pPr>
            <a:r>
              <a:rPr lang="ru-RU" sz="5000" i="1" dirty="0" err="1" smtClean="0">
                <a:solidFill>
                  <a:srgbClr val="FF0000"/>
                </a:solidFill>
                <a:effectLst>
                  <a:outerShdw blurRad="38100" dist="38100" dir="2700000" algn="tl">
                    <a:srgbClr val="FFFFFF"/>
                  </a:outerShdw>
                </a:effectLst>
              </a:rPr>
              <a:t>Корсунь-Шевченківська</a:t>
            </a:r>
            <a:r>
              <a:rPr lang="ru-RU" sz="5000" i="1" dirty="0" smtClean="0">
                <a:solidFill>
                  <a:srgbClr val="FF0000"/>
                </a:solidFill>
                <a:effectLst>
                  <a:outerShdw blurRad="38100" dist="38100" dir="2700000" algn="tl">
                    <a:srgbClr val="FFFFFF"/>
                  </a:outerShdw>
                </a:effectLst>
              </a:rPr>
              <a:t> битва</a:t>
            </a:r>
            <a:r>
              <a:rPr lang="ru-RU" sz="5000" dirty="0" smtClean="0">
                <a:effectLst/>
              </a:rPr>
              <a:t/>
            </a:r>
            <a:br>
              <a:rPr lang="ru-RU" sz="5000" dirty="0" smtClean="0">
                <a:effectLst/>
              </a:rPr>
            </a:br>
            <a:endParaRPr lang="ru-RU" sz="5000" dirty="0" smtClean="0">
              <a:effectLst/>
            </a:endParaRPr>
          </a:p>
        </p:txBody>
      </p:sp>
      <p:sp>
        <p:nvSpPr>
          <p:cNvPr id="32771" name="Rectangle 3"/>
          <p:cNvSpPr>
            <a:spLocks noGrp="1"/>
          </p:cNvSpPr>
          <p:nvPr>
            <p:ph type="body" idx="1"/>
          </p:nvPr>
        </p:nvSpPr>
        <p:spPr>
          <a:xfrm>
            <a:off x="-30163" y="3644900"/>
            <a:ext cx="7772401" cy="1509713"/>
          </a:xfrm>
        </p:spPr>
        <p:txBody>
          <a:bodyPr>
            <a:normAutofit/>
          </a:bodyPr>
          <a:lstStyle/>
          <a:p>
            <a:pPr eaLnBrk="1" fontAlgn="auto" hangingPunct="1">
              <a:spcBef>
                <a:spcPts val="0"/>
              </a:spcBef>
              <a:spcAft>
                <a:spcPts val="0"/>
              </a:spcAft>
              <a:buFont typeface="Wingdings 2"/>
              <a:buNone/>
              <a:defRPr/>
            </a:pPr>
            <a:r>
              <a:rPr lang="ru-RU" sz="3600" b="1" i="1" dirty="0" err="1" smtClean="0">
                <a:solidFill>
                  <a:srgbClr val="FF0000"/>
                </a:solidFill>
                <a:effectLst>
                  <a:outerShdw blurRad="38100" dist="38100" dir="2700000" algn="tl">
                    <a:srgbClr val="FFFFFF"/>
                  </a:outerShdw>
                </a:effectLst>
              </a:rPr>
              <a:t>Український</a:t>
            </a:r>
            <a:r>
              <a:rPr lang="ru-RU" sz="3600" b="1" i="1" dirty="0" smtClean="0">
                <a:solidFill>
                  <a:srgbClr val="FF0000"/>
                </a:solidFill>
                <a:effectLst>
                  <a:outerShdw blurRad="38100" dist="38100" dir="2700000" algn="tl">
                    <a:srgbClr val="FFFFFF"/>
                  </a:outerShdw>
                </a:effectLst>
              </a:rPr>
              <a:t> </a:t>
            </a:r>
            <a:r>
              <a:rPr lang="ru-RU" sz="3600" b="1" i="1" dirty="0" err="1" smtClean="0">
                <a:solidFill>
                  <a:srgbClr val="FF0000"/>
                </a:solidFill>
                <a:effectLst>
                  <a:outerShdw blurRad="38100" dist="38100" dir="2700000" algn="tl">
                    <a:srgbClr val="FFFFFF"/>
                  </a:outerShdw>
                </a:effectLst>
              </a:rPr>
              <a:t>Сталінград</a:t>
            </a:r>
            <a:r>
              <a:rPr lang="ru-RU" sz="3600" b="1" i="1" dirty="0" smtClean="0">
                <a:solidFill>
                  <a:srgbClr val="FF0000"/>
                </a:solidFill>
                <a:effectLst>
                  <a:outerShdw blurRad="38100" dist="38100" dir="2700000" algn="tl">
                    <a:srgbClr val="FFFFFF"/>
                  </a:outerShdw>
                </a:effectLst>
              </a:rPr>
              <a:t> </a:t>
            </a:r>
            <a:r>
              <a:rPr lang="en-US" sz="3600" b="1" i="1" dirty="0" smtClean="0">
                <a:solidFill>
                  <a:srgbClr val="FF0000"/>
                </a:solidFill>
                <a:effectLst>
                  <a:outerShdw blurRad="38100" dist="38100" dir="2700000" algn="tl">
                    <a:srgbClr val="FFFFFF"/>
                  </a:outerShdw>
                </a:effectLst>
                <a:latin typeface="Cambria" pitchFamily="18" charset="0"/>
              </a:rPr>
              <a:t/>
            </a:r>
            <a:br>
              <a:rPr lang="en-US" sz="3600" b="1" i="1" dirty="0" smtClean="0">
                <a:solidFill>
                  <a:srgbClr val="FF0000"/>
                </a:solidFill>
                <a:effectLst>
                  <a:outerShdw blurRad="38100" dist="38100" dir="2700000" algn="tl">
                    <a:srgbClr val="FFFFFF"/>
                  </a:outerShdw>
                </a:effectLst>
                <a:latin typeface="Cambria" pitchFamily="18" charset="0"/>
              </a:rPr>
            </a:br>
            <a:r>
              <a:rPr lang="ru-RU" sz="2800" b="1" i="1" dirty="0" smtClean="0">
                <a:solidFill>
                  <a:srgbClr val="FF0000"/>
                </a:solidFill>
                <a:effectLst>
                  <a:outerShdw blurRad="38100" dist="38100" dir="2700000" algn="tl">
                    <a:srgbClr val="FFFFFF"/>
                  </a:outerShdw>
                </a:effectLst>
              </a:rPr>
              <a:t> </a:t>
            </a:r>
            <a:r>
              <a:rPr lang="en-US" sz="2800" b="1" i="1" dirty="0" smtClean="0">
                <a:solidFill>
                  <a:srgbClr val="FF0000"/>
                </a:solidFill>
                <a:effectLst>
                  <a:outerShdw blurRad="38100" dist="38100" dir="2700000" algn="tl">
                    <a:srgbClr val="FFFFFF"/>
                  </a:outerShdw>
                </a:effectLst>
                <a:latin typeface="Cambria" pitchFamily="18" charset="0"/>
              </a:rPr>
              <a:t>24 </a:t>
            </a:r>
            <a:r>
              <a:rPr lang="uk-UA" sz="2800" b="1" i="1" dirty="0" smtClean="0">
                <a:solidFill>
                  <a:srgbClr val="FF0000"/>
                </a:solidFill>
                <a:effectLst>
                  <a:outerShdw blurRad="38100" dist="38100" dir="2700000" algn="tl">
                    <a:srgbClr val="FFFFFF"/>
                  </a:outerShdw>
                </a:effectLst>
              </a:rPr>
              <a:t>січня</a:t>
            </a:r>
            <a:r>
              <a:rPr lang="ru-RU" sz="2800" b="1" i="1" dirty="0" smtClean="0">
                <a:solidFill>
                  <a:srgbClr val="FF0000"/>
                </a:solidFill>
                <a:effectLst>
                  <a:outerShdw blurRad="38100" dist="38100" dir="2700000" algn="tl">
                    <a:srgbClr val="FFFFFF"/>
                  </a:outerShdw>
                </a:effectLst>
              </a:rPr>
              <a:t> — 17 лютого 1944 року</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499"/>
                                          </p:stCondLst>
                                        </p:cTn>
                                        <p:tgtEl>
                                          <p:spTgt spid="32770"/>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27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sp>
        <p:nvSpPr>
          <p:cNvPr id="33795" name="Rectangle 3"/>
          <p:cNvSpPr>
            <a:spLocks noGrp="1"/>
          </p:cNvSpPr>
          <p:nvPr>
            <p:ph type="body" idx="1"/>
          </p:nvPr>
        </p:nvSpPr>
        <p:spPr>
          <a:xfrm>
            <a:off x="0" y="0"/>
            <a:ext cx="8964613" cy="2519363"/>
          </a:xfrm>
          <a:solidFill>
            <a:schemeClr val="bg1">
              <a:alpha val="80000"/>
            </a:schemeClr>
          </a:solidFill>
          <a:ln>
            <a:solidFill>
              <a:schemeClr val="bg1"/>
            </a:solidFill>
          </a:ln>
        </p:spPr>
        <p:txBody>
          <a:bodyPr/>
          <a:lstStyle/>
          <a:p>
            <a:pPr algn="ctr" eaLnBrk="1" hangingPunct="1">
              <a:lnSpc>
                <a:spcPct val="90000"/>
              </a:lnSpc>
              <a:buFont typeface="Wingdings 2" pitchFamily="18" charset="2"/>
              <a:buNone/>
              <a:defRPr/>
            </a:pPr>
            <a:r>
              <a:rPr lang="ru-RU" sz="2400" b="1" smtClean="0">
                <a:effectLst>
                  <a:outerShdw blurRad="38100" dist="38100" dir="2700000" algn="tl">
                    <a:srgbClr val="646B86"/>
                  </a:outerShdw>
                </a:effectLst>
              </a:rPr>
              <a:t>	Канни на Дніпрі, Український Сталінград, Корсунь-Шевченківське побоїще - як тільки не називали в свій час перемогу радянських військ під Корсунем. Багато вже часу минуло з тієї похмурої та мінливої зими із снігопадами та відлигами, коли вдалося остаточно та назавжди вибити німців із славетних для історії українського народу місць.</a:t>
            </a:r>
            <a:r>
              <a:rPr lang="ru-RU" sz="2400" b="1" i="1" smtClean="0">
                <a:effectLst>
                  <a:outerShdw blurRad="38100" dist="38100" dir="2700000" algn="tl">
                    <a:srgbClr val="646B86"/>
                  </a:outerShdw>
                </a:effectLst>
              </a:rPr>
              <a:t> </a:t>
            </a:r>
          </a:p>
        </p:txBody>
      </p:sp>
      <p:pic>
        <p:nvPicPr>
          <p:cNvPr id="33797" name="Picture 5" descr="Комарівка"/>
          <p:cNvPicPr>
            <a:picLocks noChangeAspect="1" noChangeArrowheads="1"/>
          </p:cNvPicPr>
          <p:nvPr/>
        </p:nvPicPr>
        <p:blipFill>
          <a:blip r:embed="rId3"/>
          <a:srcRect/>
          <a:stretch>
            <a:fillRect/>
          </a:stretch>
        </p:blipFill>
        <p:spPr bwMode="auto">
          <a:xfrm>
            <a:off x="2268538" y="2613025"/>
            <a:ext cx="6264275" cy="4257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wipe(down)">
                                      <p:cBhvr>
                                        <p:cTn id="7" dur="500"/>
                                        <p:tgtEl>
                                          <p:spTgt spid="33795">
                                            <p:txEl>
                                              <p:pRg st="0" end="0"/>
                                            </p:txEl>
                                          </p:spTgt>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33797"/>
                                        </p:tgtEl>
                                        <p:attrNameLst>
                                          <p:attrName>style.visibility</p:attrName>
                                        </p:attrNameLst>
                                      </p:cBhvr>
                                      <p:to>
                                        <p:strVal val="visible"/>
                                      </p:to>
                                    </p:set>
                                    <p:anim calcmode="lin" valueType="num">
                                      <p:cBhvr>
                                        <p:cTn id="11" dur="500" fill="hold"/>
                                        <p:tgtEl>
                                          <p:spTgt spid="33797"/>
                                        </p:tgtEl>
                                        <p:attrNameLst>
                                          <p:attrName>ppt_w</p:attrName>
                                        </p:attrNameLst>
                                      </p:cBhvr>
                                      <p:tavLst>
                                        <p:tav tm="0">
                                          <p:val>
                                            <p:fltVal val="0"/>
                                          </p:val>
                                        </p:tav>
                                        <p:tav tm="100000">
                                          <p:val>
                                            <p:strVal val="#ppt_w"/>
                                          </p:val>
                                        </p:tav>
                                      </p:tavLst>
                                    </p:anim>
                                    <p:anim calcmode="lin" valueType="num">
                                      <p:cBhvr>
                                        <p:cTn id="12" dur="500" fill="hold"/>
                                        <p:tgtEl>
                                          <p:spTgt spid="33797"/>
                                        </p:tgtEl>
                                        <p:attrNameLst>
                                          <p:attrName>ppt_h</p:attrName>
                                        </p:attrNameLst>
                                      </p:cBhvr>
                                      <p:tavLst>
                                        <p:tav tm="0">
                                          <p:val>
                                            <p:fltVal val="0"/>
                                          </p:val>
                                        </p:tav>
                                        <p:tav tm="100000">
                                          <p:val>
                                            <p:strVal val="#ppt_h"/>
                                          </p:val>
                                        </p:tav>
                                      </p:tavLst>
                                    </p:anim>
                                    <p:animEffect transition="in" filter="fade">
                                      <p:cBhvr>
                                        <p:cTn id="13" dur="500"/>
                                        <p:tgtEl>
                                          <p:spTgt spid="33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1"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sp>
        <p:nvSpPr>
          <p:cNvPr id="34820" name="Rectangle 4"/>
          <p:cNvSpPr>
            <a:spLocks noGrp="1"/>
          </p:cNvSpPr>
          <p:nvPr>
            <p:ph type="title"/>
          </p:nvPr>
        </p:nvSpPr>
        <p:spPr bwMode="auto">
          <a:xfrm>
            <a:off x="468313" y="0"/>
            <a:ext cx="8229600" cy="927100"/>
          </a:xfrm>
        </p:spPr>
        <p:txBody>
          <a:bodyPr vert="horz" wrap="square" lIns="91440" tIns="45720" bIns="45720" numCol="1" anchorCtr="0" compatLnSpc="1">
            <a:prstTxWarp prst="textNoShape">
              <a:avLst/>
            </a:prstTxWarp>
            <a:normAutofit fontScale="90000"/>
          </a:bodyPr>
          <a:lstStyle/>
          <a:p>
            <a:pPr marL="54864" algn="ctr" eaLnBrk="1" fontAlgn="auto" hangingPunct="1">
              <a:spcAft>
                <a:spcPts val="0"/>
              </a:spcAft>
              <a:defRPr/>
            </a:pPr>
            <a:r>
              <a:rPr lang="ru-RU" sz="5600" b="1" dirty="0" smtClean="0">
                <a:solidFill>
                  <a:srgbClr val="FF0000"/>
                </a:solidFill>
                <a:effectLst/>
              </a:rPr>
              <a:t>Початок </a:t>
            </a:r>
            <a:r>
              <a:rPr lang="ru-RU" sz="5600" b="1" dirty="0" err="1" smtClean="0">
                <a:solidFill>
                  <a:srgbClr val="FF0000"/>
                </a:solidFill>
                <a:effectLst/>
              </a:rPr>
              <a:t>кінця</a:t>
            </a:r>
            <a:r>
              <a:rPr lang="ru-RU" sz="4200" dirty="0" smtClean="0">
                <a:solidFill>
                  <a:srgbClr val="FF0000"/>
                </a:solidFill>
                <a:effectLst/>
              </a:rPr>
              <a:t> </a:t>
            </a:r>
          </a:p>
        </p:txBody>
      </p:sp>
      <p:sp>
        <p:nvSpPr>
          <p:cNvPr id="34821" name="Rectangle 5"/>
          <p:cNvSpPr>
            <a:spLocks noChangeArrowheads="1"/>
          </p:cNvSpPr>
          <p:nvPr/>
        </p:nvSpPr>
        <p:spPr bwMode="auto">
          <a:xfrm>
            <a:off x="4356100" y="1965325"/>
            <a:ext cx="4787900" cy="4483100"/>
          </a:xfrm>
          <a:prstGeom prst="rect">
            <a:avLst/>
          </a:prstGeom>
          <a:solidFill>
            <a:schemeClr val="bg1">
              <a:alpha val="81000"/>
            </a:schemeClr>
          </a:solidFill>
          <a:ln w="9525">
            <a:solidFill>
              <a:schemeClr val="bg1"/>
            </a:solidFill>
            <a:miter lim="800000"/>
            <a:headEnd/>
            <a:tailEnd/>
          </a:ln>
        </p:spPr>
        <p:txBody>
          <a:bodyPr anchor="ctr">
            <a:spAutoFit/>
          </a:bodyPr>
          <a:lstStyle/>
          <a:p>
            <a:pPr eaLnBrk="0" hangingPunct="0">
              <a:defRPr/>
            </a:pPr>
            <a:r>
              <a:rPr lang="ru-RU" sz="2400" b="1">
                <a:effectLst>
                  <a:outerShdw blurRad="38100" dist="38100" dir="2700000" algn="tl">
                    <a:srgbClr val="646B86"/>
                  </a:outerShdw>
                </a:effectLst>
                <a:latin typeface="Times New Roman" pitchFamily="18" charset="0"/>
              </a:rPr>
              <a:t>Хвиля радянського наступу докочується до правобережної України. </a:t>
            </a:r>
            <a:endParaRPr lang="en-US" sz="2400" b="1">
              <a:effectLst>
                <a:outerShdw blurRad="38100" dist="38100" dir="2700000" algn="tl">
                  <a:srgbClr val="646B86"/>
                </a:outerShdw>
              </a:effectLst>
              <a:latin typeface="Times New Roman" pitchFamily="18" charset="0"/>
            </a:endParaRPr>
          </a:p>
          <a:p>
            <a:pPr eaLnBrk="0" hangingPunct="0">
              <a:defRPr/>
            </a:pPr>
            <a:r>
              <a:rPr lang="ru-RU" sz="2400" b="1">
                <a:effectLst>
                  <a:outerShdw blurRad="38100" dist="38100" dir="2700000" algn="tl">
                    <a:srgbClr val="646B86"/>
                  </a:outerShdw>
                </a:effectLst>
                <a:latin typeface="Times New Roman" pitchFamily="18" charset="0"/>
              </a:rPr>
              <a:t>Німецьке командування використовує поріділі дивізії ваффен-СС для латання дірок в своїй обороні на стратегічно важливих ділянках фронту. Тому в січні 1944 року "вікінги" з "валонцями" опиняються на берегах Дніпра. </a:t>
            </a:r>
          </a:p>
        </p:txBody>
      </p:sp>
      <p:pic>
        <p:nvPicPr>
          <p:cNvPr id="34823" name="Picture 7" descr="Корсунь-Шевченківський"/>
          <p:cNvPicPr>
            <a:picLocks noChangeAspect="1" noChangeArrowheads="1"/>
          </p:cNvPicPr>
          <p:nvPr/>
        </p:nvPicPr>
        <p:blipFill>
          <a:blip r:embed="rId3"/>
          <a:srcRect/>
          <a:stretch>
            <a:fillRect/>
          </a:stretch>
        </p:blipFill>
        <p:spPr bwMode="auto">
          <a:xfrm>
            <a:off x="179388" y="1673225"/>
            <a:ext cx="3744912" cy="5184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box(in)">
                                      <p:cBhvr>
                                        <p:cTn id="7" dur="500"/>
                                        <p:tgtEl>
                                          <p:spTgt spid="34820"/>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34821">
                                            <p:txEl>
                                              <p:pRg st="0" end="0"/>
                                            </p:txEl>
                                          </p:spTgt>
                                        </p:tgtEl>
                                        <p:attrNameLst>
                                          <p:attrName>style.visibility</p:attrName>
                                        </p:attrNameLst>
                                      </p:cBhvr>
                                      <p:to>
                                        <p:strVal val="visible"/>
                                      </p:to>
                                    </p:set>
                                    <p:anim calcmode="lin" valueType="num">
                                      <p:cBhvr>
                                        <p:cTn id="11" dur="1000" fill="hold"/>
                                        <p:tgtEl>
                                          <p:spTgt spid="34821">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4821">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482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3482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5" fill="hold">
                            <p:stCondLst>
                              <p:cond delay="1500"/>
                            </p:stCondLst>
                            <p:childTnLst>
                              <p:par>
                                <p:cTn id="16" presetID="15" presetClass="entr" presetSubtype="0" fill="hold" nodeType="afterEffect">
                                  <p:stCondLst>
                                    <p:cond delay="0"/>
                                  </p:stCondLst>
                                  <p:childTnLst>
                                    <p:set>
                                      <p:cBhvr>
                                        <p:cTn id="17" dur="1" fill="hold">
                                          <p:stCondLst>
                                            <p:cond delay="0"/>
                                          </p:stCondLst>
                                        </p:cTn>
                                        <p:tgtEl>
                                          <p:spTgt spid="34821">
                                            <p:txEl>
                                              <p:pRg st="1" end="1"/>
                                            </p:txEl>
                                          </p:spTgt>
                                        </p:tgtEl>
                                        <p:attrNameLst>
                                          <p:attrName>style.visibility</p:attrName>
                                        </p:attrNameLst>
                                      </p:cBhvr>
                                      <p:to>
                                        <p:strVal val="visible"/>
                                      </p:to>
                                    </p:set>
                                    <p:anim calcmode="lin" valueType="num">
                                      <p:cBhvr>
                                        <p:cTn id="18" dur="1000" fill="hold"/>
                                        <p:tgtEl>
                                          <p:spTgt spid="34821">
                                            <p:txEl>
                                              <p:pRg st="1" end="1"/>
                                            </p:txEl>
                                          </p:spTgt>
                                        </p:tgtEl>
                                        <p:attrNameLst>
                                          <p:attrName>ppt_w</p:attrName>
                                        </p:attrNameLst>
                                      </p:cBhvr>
                                      <p:tavLst>
                                        <p:tav tm="0">
                                          <p:val>
                                            <p:fltVal val="0"/>
                                          </p:val>
                                        </p:tav>
                                        <p:tav tm="100000">
                                          <p:val>
                                            <p:strVal val="#ppt_w"/>
                                          </p:val>
                                        </p:tav>
                                      </p:tavLst>
                                    </p:anim>
                                    <p:anim calcmode="lin" valueType="num">
                                      <p:cBhvr>
                                        <p:cTn id="19" dur="1000" fill="hold"/>
                                        <p:tgtEl>
                                          <p:spTgt spid="34821">
                                            <p:txEl>
                                              <p:pRg st="1" end="1"/>
                                            </p:txEl>
                                          </p:spTgt>
                                        </p:tgtEl>
                                        <p:attrNameLst>
                                          <p:attrName>ppt_h</p:attrName>
                                        </p:attrNameLst>
                                      </p:cBhvr>
                                      <p:tavLst>
                                        <p:tav tm="0">
                                          <p:val>
                                            <p:fltVal val="0"/>
                                          </p:val>
                                        </p:tav>
                                        <p:tav tm="100000">
                                          <p:val>
                                            <p:strVal val="#ppt_h"/>
                                          </p:val>
                                        </p:tav>
                                      </p:tavLst>
                                    </p:anim>
                                    <p:anim calcmode="lin" valueType="num">
                                      <p:cBhvr>
                                        <p:cTn id="20" dur="1000" fill="hold"/>
                                        <p:tgtEl>
                                          <p:spTgt spid="3482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3482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2500"/>
                            </p:stCondLst>
                            <p:childTnLst>
                              <p:par>
                                <p:cTn id="23" presetID="23" presetClass="entr" presetSubtype="16" fill="hold" nodeType="afterEffect">
                                  <p:stCondLst>
                                    <p:cond delay="0"/>
                                  </p:stCondLst>
                                  <p:childTnLst>
                                    <p:set>
                                      <p:cBhvr>
                                        <p:cTn id="24" dur="1" fill="hold">
                                          <p:stCondLst>
                                            <p:cond delay="0"/>
                                          </p:stCondLst>
                                        </p:cTn>
                                        <p:tgtEl>
                                          <p:spTgt spid="34823"/>
                                        </p:tgtEl>
                                        <p:attrNameLst>
                                          <p:attrName>style.visibility</p:attrName>
                                        </p:attrNameLst>
                                      </p:cBhvr>
                                      <p:to>
                                        <p:strVal val="visible"/>
                                      </p:to>
                                    </p:set>
                                    <p:anim calcmode="lin" valueType="num">
                                      <p:cBhvr>
                                        <p:cTn id="25" dur="500" fill="hold"/>
                                        <p:tgtEl>
                                          <p:spTgt spid="34823"/>
                                        </p:tgtEl>
                                        <p:attrNameLst>
                                          <p:attrName>ppt_w</p:attrName>
                                        </p:attrNameLst>
                                      </p:cBhvr>
                                      <p:tavLst>
                                        <p:tav tm="0">
                                          <p:val>
                                            <p:fltVal val="0"/>
                                          </p:val>
                                        </p:tav>
                                        <p:tav tm="100000">
                                          <p:val>
                                            <p:strVal val="#ppt_w"/>
                                          </p:val>
                                        </p:tav>
                                      </p:tavLst>
                                    </p:anim>
                                    <p:anim calcmode="lin" valueType="num">
                                      <p:cBhvr>
                                        <p:cTn id="26" dur="500" fill="hold"/>
                                        <p:tgtEl>
                                          <p:spTgt spid="348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30163" y="-22225"/>
            <a:ext cx="9144000" cy="6858000"/>
          </a:xfrm>
          <a:prstGeom prst="rect">
            <a:avLst/>
          </a:prstGeom>
          <a:noFill/>
          <a:ln w="9525">
            <a:noFill/>
            <a:miter lim="800000"/>
            <a:headEnd/>
            <a:tailEnd/>
          </a:ln>
        </p:spPr>
      </p:pic>
      <p:sp>
        <p:nvSpPr>
          <p:cNvPr id="35845" name="Rectangle 5"/>
          <p:cNvSpPr>
            <a:spLocks noChangeArrowheads="1"/>
          </p:cNvSpPr>
          <p:nvPr/>
        </p:nvSpPr>
        <p:spPr bwMode="auto">
          <a:xfrm>
            <a:off x="179388" y="908050"/>
            <a:ext cx="4811712" cy="5213350"/>
          </a:xfrm>
          <a:prstGeom prst="rect">
            <a:avLst/>
          </a:prstGeom>
          <a:solidFill>
            <a:schemeClr val="bg1">
              <a:alpha val="77000"/>
            </a:schemeClr>
          </a:solidFill>
          <a:ln w="9525">
            <a:solidFill>
              <a:schemeClr val="bg1"/>
            </a:solidFill>
            <a:miter lim="800000"/>
            <a:headEnd/>
            <a:tailEnd/>
          </a:ln>
        </p:spPr>
        <p:txBody>
          <a:bodyPr anchor="ctr">
            <a:spAutoFit/>
          </a:bodyPr>
          <a:lstStyle/>
          <a:p>
            <a:pPr algn="ctr" eaLnBrk="0" hangingPunct="0">
              <a:defRPr/>
            </a:pPr>
            <a:r>
              <a:rPr lang="ru-RU" sz="2400" b="1">
                <a:effectLst>
                  <a:outerShdw blurRad="38100" dist="38100" dir="2700000" algn="tl">
                    <a:srgbClr val="646B86"/>
                  </a:outerShdw>
                </a:effectLst>
                <a:latin typeface="Times New Roman" pitchFamily="18" charset="0"/>
              </a:rPr>
              <a:t>Останньою ділянкою "Східного валу", яка ще залишалась в той час за німцями, був так званий </a:t>
            </a:r>
            <a:r>
              <a:rPr lang="en-US" sz="2400" b="1">
                <a:effectLst>
                  <a:outerShdw blurRad="38100" dist="38100" dir="2700000" algn="tl">
                    <a:srgbClr val="646B86"/>
                  </a:outerShdw>
                </a:effectLst>
                <a:latin typeface="Times New Roman" pitchFamily="18" charset="0"/>
              </a:rPr>
              <a:t>  </a:t>
            </a:r>
            <a:r>
              <a:rPr lang="ru-RU" sz="2400" b="1">
                <a:effectLst>
                  <a:outerShdw blurRad="38100" dist="38100" dir="2700000" algn="tl">
                    <a:srgbClr val="646B86"/>
                  </a:outerShdw>
                </a:effectLst>
                <a:latin typeface="Times New Roman" pitchFamily="18" charset="0"/>
              </a:rPr>
              <a:t>Корсунь-Шевченківський виступ. Тут оборонялись правофлангові з'єднання 1-ї танкової армії та лівофлангові 8-ої польової армії з групи армій південь генерала-фельдмаршала Манштейна у складі 9 піхотних дивізій та згаданих частин ваффен-СС.</a:t>
            </a:r>
            <a:r>
              <a:rPr lang="ru-RU" sz="1600" b="1">
                <a:effectLst>
                  <a:outerShdw blurRad="38100" dist="38100" dir="2700000" algn="tl">
                    <a:srgbClr val="646B86"/>
                  </a:outerShdw>
                </a:effectLst>
                <a:latin typeface="Times New Roman" pitchFamily="18" charset="0"/>
              </a:rPr>
              <a:t> </a:t>
            </a:r>
          </a:p>
        </p:txBody>
      </p:sp>
      <p:pic>
        <p:nvPicPr>
          <p:cNvPr id="35847" name="Picture 7" descr="Стеблів"/>
          <p:cNvPicPr>
            <a:picLocks noChangeAspect="1" noChangeArrowheads="1"/>
          </p:cNvPicPr>
          <p:nvPr/>
        </p:nvPicPr>
        <p:blipFill>
          <a:blip r:embed="rId3"/>
          <a:srcRect/>
          <a:stretch>
            <a:fillRect/>
          </a:stretch>
        </p:blipFill>
        <p:spPr bwMode="auto">
          <a:xfrm>
            <a:off x="5148263" y="620713"/>
            <a:ext cx="3995737" cy="563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35845">
                                            <p:txEl>
                                              <p:pRg st="0" end="0"/>
                                            </p:txEl>
                                          </p:spTgt>
                                        </p:tgtEl>
                                        <p:attrNameLst>
                                          <p:attrName>style.visibility</p:attrName>
                                        </p:attrNameLst>
                                      </p:cBhvr>
                                      <p:to>
                                        <p:strVal val="visible"/>
                                      </p:to>
                                    </p:set>
                                    <p:anim to="" calcmode="lin" valueType="num">
                                      <p:cBhvr>
                                        <p:cTn id="7" dur="1" fill="hold"/>
                                        <p:tgtEl>
                                          <p:spTgt spid="35845">
                                            <p:txEl>
                                              <p:pRg st="0" end="0"/>
                                            </p:txEl>
                                          </p:spTgt>
                                        </p:tgtEl>
                                        <p:attrNameLst>
                                          <p:attrName/>
                                        </p:attrNameLst>
                                      </p:cBhvr>
                                    </p:anim>
                                  </p:childTnLst>
                                </p:cTn>
                              </p:par>
                            </p:childTnLst>
                          </p:cTn>
                        </p:par>
                        <p:par>
                          <p:cTn id="8" fill="hold">
                            <p:stCondLst>
                              <p:cond delay="0"/>
                            </p:stCondLst>
                            <p:childTnLst>
                              <p:par>
                                <p:cTn id="9" presetID="22" presetClass="entr" presetSubtype="4" fill="hold" nodeType="afterEffect">
                                  <p:stCondLst>
                                    <p:cond delay="0"/>
                                  </p:stCondLst>
                                  <p:childTnLst>
                                    <p:set>
                                      <p:cBhvr>
                                        <p:cTn id="10" dur="1" fill="hold">
                                          <p:stCondLst>
                                            <p:cond delay="0"/>
                                          </p:stCondLst>
                                        </p:cTn>
                                        <p:tgtEl>
                                          <p:spTgt spid="35847"/>
                                        </p:tgtEl>
                                        <p:attrNameLst>
                                          <p:attrName>style.visibility</p:attrName>
                                        </p:attrNameLst>
                                      </p:cBhvr>
                                      <p:to>
                                        <p:strVal val="visible"/>
                                      </p:to>
                                    </p:set>
                                    <p:animEffect transition="in" filter="wipe(down)">
                                      <p:cBhvr>
                                        <p:cTn id="11" dur="50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34925" y="41275"/>
            <a:ext cx="9144000" cy="6858000"/>
          </a:xfrm>
          <a:prstGeom prst="rect">
            <a:avLst/>
          </a:prstGeom>
          <a:noFill/>
          <a:ln w="9525">
            <a:noFill/>
            <a:miter lim="800000"/>
            <a:headEnd/>
            <a:tailEnd/>
          </a:ln>
        </p:spPr>
      </p:pic>
      <p:sp>
        <p:nvSpPr>
          <p:cNvPr id="55300" name="Rectangle 4"/>
          <p:cNvSpPr>
            <a:spLocks noChangeArrowheads="1"/>
          </p:cNvSpPr>
          <p:nvPr/>
        </p:nvSpPr>
        <p:spPr bwMode="auto">
          <a:xfrm>
            <a:off x="66675" y="750888"/>
            <a:ext cx="9144000" cy="4108450"/>
          </a:xfrm>
          <a:prstGeom prst="rect">
            <a:avLst/>
          </a:prstGeom>
          <a:solidFill>
            <a:schemeClr val="bg1">
              <a:alpha val="85001"/>
            </a:schemeClr>
          </a:solidFill>
          <a:ln w="3175">
            <a:solidFill>
              <a:srgbClr val="800000"/>
            </a:solidFill>
            <a:miter lim="800000"/>
            <a:headEnd/>
            <a:tailEnd/>
          </a:ln>
        </p:spPr>
        <p:txBody>
          <a:bodyPr anchor="ctr">
            <a:spAutoFit/>
          </a:bodyPr>
          <a:lstStyle/>
          <a:p>
            <a:pPr algn="ctr" eaLnBrk="0" hangingPunct="0">
              <a:defRPr/>
            </a:pPr>
            <a:r>
              <a:rPr lang="ru-RU" sz="2400" b="1">
                <a:effectLst>
                  <a:outerShdw blurRad="38100" dist="38100" dir="2700000" algn="tl">
                    <a:srgbClr val="646B86"/>
                  </a:outerShdw>
                </a:effectLst>
                <a:latin typeface="Times New Roman" pitchFamily="18" charset="0"/>
              </a:rPr>
              <a:t>Південніше війська 2-го Українського фронту під командуванням Маршала Радянського Союзу Конєва вже визволили Кіровоград. На півночі та північному-заході підрозділи 1-го Українського фронту генерала Ватутіна вели бої під Сарнами та Вінницею. Німецьким військовим стратегам все було добре зрозуміло - треба відводити війська з Канева та Корсуня та вирівнювати лінію оборони. Але Гітлер, не розділяє думок своїх генералів і вперто вірить, що "справи ще можна поправити". Він марить новим німецьким наступом на Київ. Тому не віддає наказу про відступ.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55300">
                                            <p:txEl>
                                              <p:pRg st="0" end="0"/>
                                            </p:txEl>
                                          </p:spTgt>
                                        </p:tgtEl>
                                        <p:attrNameLst>
                                          <p:attrName>style.visibility</p:attrName>
                                        </p:attrNameLst>
                                      </p:cBhvr>
                                      <p:to>
                                        <p:strVal val="visible"/>
                                      </p:to>
                                    </p:set>
                                    <p:anim to="" calcmode="lin" valueType="num">
                                      <p:cBhvr>
                                        <p:cTn id="7" dur="1" fill="hold"/>
                                        <p:tgtEl>
                                          <p:spTgt spid="55300">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sp>
        <p:nvSpPr>
          <p:cNvPr id="56324" name="Rectangle 4"/>
          <p:cNvSpPr>
            <a:spLocks noChangeArrowheads="1"/>
          </p:cNvSpPr>
          <p:nvPr/>
        </p:nvSpPr>
        <p:spPr bwMode="auto">
          <a:xfrm>
            <a:off x="323850" y="4332288"/>
            <a:ext cx="8820150" cy="2292350"/>
          </a:xfrm>
          <a:prstGeom prst="rect">
            <a:avLst/>
          </a:prstGeom>
          <a:solidFill>
            <a:schemeClr val="bg1">
              <a:alpha val="84000"/>
            </a:schemeClr>
          </a:solidFill>
          <a:ln w="9525">
            <a:solidFill>
              <a:schemeClr val="bg1"/>
            </a:solidFill>
            <a:miter lim="800000"/>
            <a:headEnd/>
            <a:tailEnd/>
          </a:ln>
        </p:spPr>
        <p:txBody>
          <a:bodyPr anchor="ctr">
            <a:spAutoFit/>
          </a:bodyPr>
          <a:lstStyle/>
          <a:p>
            <a:pPr algn="ctr" eaLnBrk="0" hangingPunct="0">
              <a:defRPr/>
            </a:pPr>
            <a:r>
              <a:rPr lang="ru-RU" sz="2400" b="1">
                <a:effectLst>
                  <a:outerShdw blurRad="38100" dist="38100" dir="2700000" algn="tl">
                    <a:srgbClr val="646B86"/>
                  </a:outerShdw>
                </a:effectLst>
                <a:latin typeface="Times New Roman" pitchFamily="18" charset="0"/>
              </a:rPr>
              <a:t>Водночас радянське командування робить складні приховані (нічні) перегрупування військ. Зокрема 5-у гвардійську танкову армію, у складних погодних умовах (відлига та пов'язане з нею бездоріжжя) перекидають з під Кіровограда на північ. Сили для наступу накопичуються значні. </a:t>
            </a:r>
          </a:p>
        </p:txBody>
      </p:sp>
      <p:pic>
        <p:nvPicPr>
          <p:cNvPr id="56328" name="Picture 8" descr="49"/>
          <p:cNvPicPr>
            <a:picLocks noChangeAspect="1" noChangeArrowheads="1"/>
          </p:cNvPicPr>
          <p:nvPr/>
        </p:nvPicPr>
        <p:blipFill>
          <a:blip r:embed="rId3"/>
          <a:srcRect/>
          <a:stretch>
            <a:fillRect/>
          </a:stretch>
        </p:blipFill>
        <p:spPr bwMode="auto">
          <a:xfrm>
            <a:off x="1116013" y="333375"/>
            <a:ext cx="7199312" cy="38401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56324">
                                            <p:txEl>
                                              <p:pRg st="0" end="0"/>
                                            </p:txEl>
                                          </p:spTgt>
                                        </p:tgtEl>
                                        <p:attrNameLst>
                                          <p:attrName>style.visibility</p:attrName>
                                        </p:attrNameLst>
                                      </p:cBhvr>
                                      <p:to>
                                        <p:strVal val="visible"/>
                                      </p:to>
                                    </p:set>
                                    <p:anim to="" calcmode="lin" valueType="num">
                                      <p:cBhvr>
                                        <p:cTn id="7" dur="1" fill="hold"/>
                                        <p:tgtEl>
                                          <p:spTgt spid="56324">
                                            <p:txEl>
                                              <p:pRg st="0" end="0"/>
                                            </p:txEl>
                                          </p:spTgt>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56328"/>
                                        </p:tgtEl>
                                        <p:attrNameLst>
                                          <p:attrName>style.visibility</p:attrName>
                                        </p:attrNameLst>
                                      </p:cBhvr>
                                      <p:to>
                                        <p:strVal val="visible"/>
                                      </p:to>
                                    </p:set>
                                    <p:anim to="" calcmode="lin" valueType="num">
                                      <p:cBhvr>
                                        <p:cTn id="11" dur="1" fill="hold"/>
                                        <p:tgtEl>
                                          <p:spTgt spid="5632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p:cNvPicPr>
            <a:picLocks noChangeAspect="1" noChangeArrowheads="1"/>
          </p:cNvPicPr>
          <p:nvPr/>
        </p:nvPicPr>
        <p:blipFill>
          <a:blip r:embed="rId2"/>
          <a:srcRect/>
          <a:stretch>
            <a:fillRect/>
          </a:stretch>
        </p:blipFill>
        <p:spPr bwMode="auto">
          <a:xfrm>
            <a:off x="0" y="0"/>
            <a:ext cx="9272588" cy="6858000"/>
          </a:xfrm>
          <a:prstGeom prst="rect">
            <a:avLst/>
          </a:prstGeom>
          <a:noFill/>
          <a:ln w="9525">
            <a:noFill/>
            <a:miter lim="800000"/>
            <a:headEnd/>
            <a:tailEnd/>
          </a:ln>
        </p:spPr>
      </p:pic>
      <p:pic>
        <p:nvPicPr>
          <p:cNvPr id="5122" name="Picture 2"/>
          <p:cNvPicPr>
            <a:picLocks noGrp="1" noChangeAspect="1" noChangeArrowheads="1"/>
          </p:cNvPicPr>
          <p:nvPr>
            <p:ph idx="1"/>
          </p:nvPr>
        </p:nvPicPr>
        <p:blipFill>
          <a:blip r:embed="rId3" cstate="print">
            <a:extLst>
              <a:ext uri="{28A0092B-C50C-407E-A947-70E740481C1C}"/>
            </a:extLst>
          </a:blip>
          <a:srcRect/>
          <a:stretch>
            <a:fillRect/>
          </a:stretch>
        </p:blipFill>
        <p:spPr>
          <a:xfrm>
            <a:off x="179512" y="260648"/>
            <a:ext cx="4320480" cy="5982642"/>
          </a:xfrm>
          <a:ln w="190500" cap="sq">
            <a:solidFill>
              <a:srgbClr val="C8C6BD"/>
            </a:solidFill>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extLst>
        </p:spPr>
      </p:pic>
      <p:pic>
        <p:nvPicPr>
          <p:cNvPr id="5123" name="Picture 3"/>
          <p:cNvPicPr>
            <a:picLocks noChangeAspect="1" noChangeArrowheads="1"/>
          </p:cNvPicPr>
          <p:nvPr/>
        </p:nvPicPr>
        <p:blipFill>
          <a:blip r:embed="rId4" cstate="print">
            <a:extLst>
              <a:ext uri="{28A0092B-C50C-407E-A947-70E740481C1C}"/>
            </a:extLst>
          </a:blip>
          <a:srcRect/>
          <a:stretch>
            <a:fillRect/>
          </a:stretch>
        </p:blipFill>
        <p:spPr bwMode="auto">
          <a:xfrm>
            <a:off x="4636417" y="2600908"/>
            <a:ext cx="4248472" cy="1656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sp>
        <p:nvSpPr>
          <p:cNvPr id="57348" name="Rectangle 4"/>
          <p:cNvSpPr>
            <a:spLocks noChangeArrowheads="1"/>
          </p:cNvSpPr>
          <p:nvPr/>
        </p:nvSpPr>
        <p:spPr bwMode="auto">
          <a:xfrm>
            <a:off x="179388" y="188913"/>
            <a:ext cx="8783637" cy="2292350"/>
          </a:xfrm>
          <a:prstGeom prst="rect">
            <a:avLst/>
          </a:prstGeom>
          <a:solidFill>
            <a:schemeClr val="bg1">
              <a:alpha val="85001"/>
            </a:schemeClr>
          </a:solidFill>
          <a:ln w="9525">
            <a:solidFill>
              <a:schemeClr val="bg1"/>
            </a:solidFill>
            <a:miter lim="800000"/>
            <a:headEnd/>
            <a:tailEnd/>
          </a:ln>
        </p:spPr>
        <p:txBody>
          <a:bodyPr anchor="ctr">
            <a:spAutoFit/>
          </a:bodyPr>
          <a:lstStyle/>
          <a:p>
            <a:pPr eaLnBrk="0" hangingPunct="0">
              <a:defRPr/>
            </a:pPr>
            <a:r>
              <a:rPr lang="ru-RU" sz="2400" b="1">
                <a:effectLst>
                  <a:outerShdw blurRad="38100" dist="38100" dir="2700000" algn="tl">
                    <a:srgbClr val="646B86"/>
                  </a:outerShdw>
                </a:effectLst>
                <a:latin typeface="Times New Roman" pitchFamily="18" charset="0"/>
              </a:rPr>
              <a:t>В операції з ліквідації Корсуньського виступу приймали участь: частина сил 40-ї та 27-ї армій, 6-а танкова армія і підрозділи 2-ї повітряної армії 1-го Українського фронту; 52-а, 4-а гвардійська, 53 армії, 5-а гвардійська танкова армії, 5-й гвардійський кінний корпус і 10-й винищувальний корпус ППО. </a:t>
            </a:r>
          </a:p>
        </p:txBody>
      </p:sp>
      <p:pic>
        <p:nvPicPr>
          <p:cNvPr id="57354" name="Picture 10" descr="3751102_196c656d"/>
          <p:cNvPicPr>
            <a:picLocks noChangeAspect="1" noChangeArrowheads="1"/>
          </p:cNvPicPr>
          <p:nvPr/>
        </p:nvPicPr>
        <p:blipFill>
          <a:blip r:embed="rId3"/>
          <a:srcRect/>
          <a:stretch>
            <a:fillRect/>
          </a:stretch>
        </p:blipFill>
        <p:spPr bwMode="auto">
          <a:xfrm>
            <a:off x="0" y="2538413"/>
            <a:ext cx="9158288" cy="43195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57348">
                                            <p:txEl>
                                              <p:pRg st="0" end="0"/>
                                            </p:txEl>
                                          </p:spTgt>
                                        </p:tgtEl>
                                        <p:attrNameLst>
                                          <p:attrName>style.visibility</p:attrName>
                                        </p:attrNameLst>
                                      </p:cBhvr>
                                      <p:to>
                                        <p:strVal val="visible"/>
                                      </p:to>
                                    </p:set>
                                    <p:anim to="" calcmode="lin" valueType="num">
                                      <p:cBhvr>
                                        <p:cTn id="7" dur="1" fill="hold"/>
                                        <p:tgtEl>
                                          <p:spTgt spid="57348">
                                            <p:txEl>
                                              <p:pRg st="0" end="0"/>
                                            </p:txEl>
                                          </p:spTgt>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57354"/>
                                        </p:tgtEl>
                                        <p:attrNameLst>
                                          <p:attrName>style.visibility</p:attrName>
                                        </p:attrNameLst>
                                      </p:cBhvr>
                                      <p:to>
                                        <p:strVal val="visible"/>
                                      </p:to>
                                    </p:set>
                                    <p:anim to="" calcmode="lin" valueType="num">
                                      <p:cBhvr>
                                        <p:cTn id="11" dur="1" fill="hold"/>
                                        <p:tgtEl>
                                          <p:spTgt spid="5735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sp>
        <p:nvSpPr>
          <p:cNvPr id="58372" name="Rectangle 4"/>
          <p:cNvSpPr>
            <a:spLocks noChangeArrowheads="1"/>
          </p:cNvSpPr>
          <p:nvPr/>
        </p:nvSpPr>
        <p:spPr bwMode="auto">
          <a:xfrm>
            <a:off x="0" y="328613"/>
            <a:ext cx="4427538" cy="6308725"/>
          </a:xfrm>
          <a:prstGeom prst="rect">
            <a:avLst/>
          </a:prstGeom>
          <a:solidFill>
            <a:schemeClr val="bg1">
              <a:alpha val="81000"/>
            </a:schemeClr>
          </a:solidFill>
          <a:ln w="9525">
            <a:solidFill>
              <a:schemeClr val="bg1"/>
            </a:solidFill>
            <a:miter lim="800000"/>
            <a:headEnd/>
            <a:tailEnd/>
          </a:ln>
        </p:spPr>
        <p:txBody>
          <a:bodyPr anchor="ctr">
            <a:spAutoFit/>
          </a:bodyPr>
          <a:lstStyle/>
          <a:p>
            <a:pPr eaLnBrk="0" hangingPunct="0">
              <a:defRPr/>
            </a:pPr>
            <a:r>
              <a:rPr lang="ru-RU" sz="2400" b="1">
                <a:effectLst>
                  <a:outerShdw blurRad="38100" dist="38100" dir="2700000" algn="tl">
                    <a:srgbClr val="646B86"/>
                  </a:outerShdw>
                </a:effectLst>
                <a:latin typeface="Times New Roman" pitchFamily="18" charset="0"/>
              </a:rPr>
              <a:t>Одних тільки танків у згаданій 5-й гвардійській нараховувалось 205 одиниць. До речі, у танковій дивізії СС "Вікінг", не рахуючи самохідної артилерії, було не більше 2-3 батальйонів танків  Т-ІV, T-V. Згадані німецькі "броньовані машини" за своїми тактико-технічними характеристиками, особливо T-V "Пантера", майже не поступались радянськими Т-34-76 і могли практично на рівних вести з ними бій. </a:t>
            </a:r>
          </a:p>
        </p:txBody>
      </p:sp>
      <p:pic>
        <p:nvPicPr>
          <p:cNvPr id="58374" name="Picture 6" descr="Bundesarchiv_Bild_101I-277-0846-13,_Russland,_Panzer_VI_(Tiger_I)"/>
          <p:cNvPicPr>
            <a:picLocks noChangeAspect="1" noChangeArrowheads="1"/>
          </p:cNvPicPr>
          <p:nvPr/>
        </p:nvPicPr>
        <p:blipFill>
          <a:blip r:embed="rId3"/>
          <a:srcRect/>
          <a:stretch>
            <a:fillRect/>
          </a:stretch>
        </p:blipFill>
        <p:spPr bwMode="auto">
          <a:xfrm>
            <a:off x="4427538" y="9525"/>
            <a:ext cx="4641850" cy="3103563"/>
          </a:xfrm>
          <a:prstGeom prst="rect">
            <a:avLst/>
          </a:prstGeom>
          <a:noFill/>
          <a:ln w="9525">
            <a:noFill/>
            <a:miter lim="800000"/>
            <a:headEnd/>
            <a:tailEnd/>
          </a:ln>
        </p:spPr>
      </p:pic>
      <p:pic>
        <p:nvPicPr>
          <p:cNvPr id="58376" name="Picture 8" descr="kors8"/>
          <p:cNvPicPr>
            <a:picLocks noChangeAspect="1" noChangeArrowheads="1"/>
          </p:cNvPicPr>
          <p:nvPr/>
        </p:nvPicPr>
        <p:blipFill>
          <a:blip r:embed="rId4"/>
          <a:srcRect/>
          <a:stretch>
            <a:fillRect/>
          </a:stretch>
        </p:blipFill>
        <p:spPr bwMode="auto">
          <a:xfrm>
            <a:off x="4572000" y="3429000"/>
            <a:ext cx="4572000" cy="3197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58372">
                                            <p:txEl>
                                              <p:pRg st="0" end="0"/>
                                            </p:txEl>
                                          </p:spTgt>
                                        </p:tgtEl>
                                        <p:attrNameLst>
                                          <p:attrName>style.visibility</p:attrName>
                                        </p:attrNameLst>
                                      </p:cBhvr>
                                      <p:to>
                                        <p:strVal val="visible"/>
                                      </p:to>
                                    </p:set>
                                    <p:anim to="" calcmode="lin" valueType="num">
                                      <p:cBhvr>
                                        <p:cTn id="7" dur="1" fill="hold"/>
                                        <p:tgtEl>
                                          <p:spTgt spid="58372">
                                            <p:txEl>
                                              <p:pRg st="0" end="0"/>
                                            </p:txEl>
                                          </p:spTgt>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58374"/>
                                        </p:tgtEl>
                                        <p:attrNameLst>
                                          <p:attrName>style.visibility</p:attrName>
                                        </p:attrNameLst>
                                      </p:cBhvr>
                                      <p:to>
                                        <p:strVal val="visible"/>
                                      </p:to>
                                    </p:set>
                                    <p:anim to="" calcmode="lin" valueType="num">
                                      <p:cBhvr>
                                        <p:cTn id="11" dur="1" fill="hold"/>
                                        <p:tgtEl>
                                          <p:spTgt spid="58374"/>
                                        </p:tgtEl>
                                        <p:attrNameLst>
                                          <p:attrName/>
                                        </p:attrNameLst>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58376"/>
                                        </p:tgtEl>
                                        <p:attrNameLst>
                                          <p:attrName>style.visibility</p:attrName>
                                        </p:attrNameLst>
                                      </p:cBhvr>
                                      <p:to>
                                        <p:strVal val="visible"/>
                                      </p:to>
                                    </p:set>
                                    <p:anim to="" calcmode="lin" valueType="num">
                                      <p:cBhvr>
                                        <p:cTn id="15" dur="1" fill="hold"/>
                                        <p:tgtEl>
                                          <p:spTgt spid="5837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pic>
        <p:nvPicPr>
          <p:cNvPr id="59397" name="Picture 5" descr="Маршал Конєв"/>
          <p:cNvPicPr>
            <a:picLocks noChangeAspect="1" noChangeArrowheads="1"/>
          </p:cNvPicPr>
          <p:nvPr/>
        </p:nvPicPr>
        <p:blipFill>
          <a:blip r:embed="rId3"/>
          <a:srcRect/>
          <a:stretch>
            <a:fillRect/>
          </a:stretch>
        </p:blipFill>
        <p:spPr bwMode="auto">
          <a:xfrm>
            <a:off x="2627313" y="0"/>
            <a:ext cx="4087812" cy="5400675"/>
          </a:xfrm>
          <a:prstGeom prst="rect">
            <a:avLst/>
          </a:prstGeom>
          <a:noFill/>
          <a:ln w="9525">
            <a:noFill/>
            <a:miter lim="800000"/>
            <a:headEnd/>
            <a:tailEnd/>
          </a:ln>
        </p:spPr>
      </p:pic>
      <p:sp>
        <p:nvSpPr>
          <p:cNvPr id="59398" name="Rectangle 6"/>
          <p:cNvSpPr>
            <a:spLocks noChangeArrowheads="1"/>
          </p:cNvSpPr>
          <p:nvPr/>
        </p:nvSpPr>
        <p:spPr bwMode="auto">
          <a:xfrm>
            <a:off x="0" y="5445125"/>
            <a:ext cx="9144000" cy="1114425"/>
          </a:xfrm>
          <a:prstGeom prst="rect">
            <a:avLst/>
          </a:prstGeom>
          <a:solidFill>
            <a:schemeClr val="bg1">
              <a:alpha val="87000"/>
            </a:schemeClr>
          </a:solidFill>
          <a:ln w="47625" cmpd="tri">
            <a:solidFill>
              <a:srgbClr val="FF0000"/>
            </a:solidFill>
            <a:miter lim="800000"/>
            <a:headEnd/>
            <a:tailEnd/>
          </a:ln>
        </p:spPr>
        <p:txBody>
          <a:bodyPr anchor="ctr">
            <a:spAutoFit/>
          </a:bodyPr>
          <a:lstStyle/>
          <a:p>
            <a:pPr algn="ctr" eaLnBrk="0" hangingPunct="0">
              <a:defRPr/>
            </a:pPr>
            <a:r>
              <a:rPr lang="ru-RU" sz="3200" b="1" i="1">
                <a:solidFill>
                  <a:srgbClr val="FF0000"/>
                </a:solidFill>
                <a:effectLst>
                  <a:outerShdw blurRad="38100" dist="38100" dir="2700000" algn="tl">
                    <a:srgbClr val="FFFFFF"/>
                  </a:outerShdw>
                </a:effectLst>
                <a:latin typeface="Times New Roman" pitchFamily="18" charset="0"/>
              </a:rPr>
              <a:t>Командуючий 2-м Українським форонтом </a:t>
            </a:r>
          </a:p>
          <a:p>
            <a:pPr algn="ctr" eaLnBrk="0" hangingPunct="0">
              <a:defRPr/>
            </a:pPr>
            <a:r>
              <a:rPr lang="ru-RU" sz="3200" b="1" i="1">
                <a:solidFill>
                  <a:srgbClr val="FF0000"/>
                </a:solidFill>
                <a:effectLst>
                  <a:outerShdw blurRad="38100" dist="38100" dir="2700000" algn="tl">
                    <a:srgbClr val="FFFFFF"/>
                  </a:outerShdw>
                </a:effectLst>
                <a:latin typeface="Times New Roman" pitchFamily="18" charset="0"/>
              </a:rPr>
              <a:t>маршал І.С.Конєв</a:t>
            </a:r>
            <a:r>
              <a:rPr lang="ru-RU" sz="2400">
                <a:latin typeface="Times New Roman" pitchFamily="18" charset="0"/>
              </a:rPr>
              <a:t> </a:t>
            </a:r>
            <a:r>
              <a:rPr lang="ru-RU">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59397"/>
                                        </p:tgtEl>
                                        <p:attrNameLst>
                                          <p:attrName>style.visibility</p:attrName>
                                        </p:attrNameLst>
                                      </p:cBhvr>
                                      <p:to>
                                        <p:strVal val="visible"/>
                                      </p:to>
                                    </p:set>
                                    <p:anim to="" calcmode="lin" valueType="num">
                                      <p:cBhvr>
                                        <p:cTn id="7" dur="1" fill="hold"/>
                                        <p:tgtEl>
                                          <p:spTgt spid="59397"/>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59398">
                                            <p:txEl>
                                              <p:pRg st="0" end="0"/>
                                            </p:txEl>
                                          </p:spTgt>
                                        </p:tgtEl>
                                        <p:attrNameLst>
                                          <p:attrName>style.visibility</p:attrName>
                                        </p:attrNameLst>
                                      </p:cBhvr>
                                      <p:to>
                                        <p:strVal val="visible"/>
                                      </p:to>
                                    </p:set>
                                    <p:anim to="" calcmode="lin" valueType="num">
                                      <p:cBhvr>
                                        <p:cTn id="11" dur="1" fill="hold"/>
                                        <p:tgtEl>
                                          <p:spTgt spid="59398">
                                            <p:txEl>
                                              <p:pRg st="0" end="0"/>
                                            </p:txEl>
                                          </p:spTgt>
                                        </p:tgtEl>
                                        <p:attrNameLst>
                                          <p:attrName/>
                                        </p:attrNameLst>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59398">
                                            <p:txEl>
                                              <p:pRg st="1" end="1"/>
                                            </p:txEl>
                                          </p:spTgt>
                                        </p:tgtEl>
                                        <p:attrNameLst>
                                          <p:attrName>style.visibility</p:attrName>
                                        </p:attrNameLst>
                                      </p:cBhvr>
                                      <p:to>
                                        <p:strVal val="visible"/>
                                      </p:to>
                                    </p:set>
                                    <p:anim to="" calcmode="lin" valueType="num">
                                      <p:cBhvr>
                                        <p:cTn id="15" dur="1" fill="hold"/>
                                        <p:tgtEl>
                                          <p:spTgt spid="59398">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pic>
        <p:nvPicPr>
          <p:cNvPr id="60421" name="Picture 5" descr="Генерал Ватутін"/>
          <p:cNvPicPr>
            <a:picLocks noChangeAspect="1" noChangeArrowheads="1"/>
          </p:cNvPicPr>
          <p:nvPr/>
        </p:nvPicPr>
        <p:blipFill>
          <a:blip r:embed="rId3"/>
          <a:srcRect/>
          <a:stretch>
            <a:fillRect/>
          </a:stretch>
        </p:blipFill>
        <p:spPr bwMode="auto">
          <a:xfrm>
            <a:off x="2700338" y="188913"/>
            <a:ext cx="3963987" cy="5113337"/>
          </a:xfrm>
          <a:prstGeom prst="rect">
            <a:avLst/>
          </a:prstGeom>
          <a:noFill/>
          <a:ln w="9525">
            <a:noFill/>
            <a:miter lim="800000"/>
            <a:headEnd/>
            <a:tailEnd/>
          </a:ln>
        </p:spPr>
      </p:pic>
      <p:sp>
        <p:nvSpPr>
          <p:cNvPr id="60422" name="Rectangle 6"/>
          <p:cNvSpPr>
            <a:spLocks noChangeArrowheads="1"/>
          </p:cNvSpPr>
          <p:nvPr/>
        </p:nvSpPr>
        <p:spPr bwMode="auto">
          <a:xfrm>
            <a:off x="0" y="5416550"/>
            <a:ext cx="9144000" cy="1123950"/>
          </a:xfrm>
          <a:prstGeom prst="rect">
            <a:avLst/>
          </a:prstGeom>
          <a:solidFill>
            <a:schemeClr val="bg1">
              <a:alpha val="78000"/>
            </a:schemeClr>
          </a:solidFill>
          <a:ln w="57150" cmpd="thickThin">
            <a:solidFill>
              <a:srgbClr val="FF0000"/>
            </a:solidFill>
            <a:miter lim="800000"/>
            <a:headEnd/>
            <a:tailEnd/>
          </a:ln>
        </p:spPr>
        <p:txBody>
          <a:bodyPr anchor="ctr">
            <a:spAutoFit/>
          </a:bodyPr>
          <a:lstStyle/>
          <a:p>
            <a:pPr algn="ctr" eaLnBrk="0" hangingPunct="0">
              <a:defRPr/>
            </a:pPr>
            <a:r>
              <a:rPr lang="ru-RU" sz="3200" b="1" i="1">
                <a:solidFill>
                  <a:srgbClr val="FF0000"/>
                </a:solidFill>
                <a:effectLst>
                  <a:outerShdw blurRad="38100" dist="38100" dir="2700000" algn="tl">
                    <a:srgbClr val="FFFFFF"/>
                  </a:outerShdw>
                </a:effectLst>
                <a:latin typeface="Times New Roman" pitchFamily="18" charset="0"/>
              </a:rPr>
              <a:t>Командуючий 1-м Українським фронтом </a:t>
            </a:r>
          </a:p>
          <a:p>
            <a:pPr algn="ctr" eaLnBrk="0" hangingPunct="0">
              <a:defRPr/>
            </a:pPr>
            <a:r>
              <a:rPr lang="ru-RU" sz="3200" b="1" i="1">
                <a:solidFill>
                  <a:srgbClr val="FF0000"/>
                </a:solidFill>
                <a:effectLst>
                  <a:outerShdw blurRad="38100" dist="38100" dir="2700000" algn="tl">
                    <a:srgbClr val="FFFFFF"/>
                  </a:outerShdw>
                </a:effectLst>
                <a:latin typeface="Times New Roman" pitchFamily="18" charset="0"/>
              </a:rPr>
              <a:t>генерал М.Ф.Ватутін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60421"/>
                                        </p:tgtEl>
                                        <p:attrNameLst>
                                          <p:attrName>style.visibility</p:attrName>
                                        </p:attrNameLst>
                                      </p:cBhvr>
                                      <p:to>
                                        <p:strVal val="visible"/>
                                      </p:to>
                                    </p:set>
                                    <p:anim to="" calcmode="lin" valueType="num">
                                      <p:cBhvr>
                                        <p:cTn id="7" dur="1" fill="hold"/>
                                        <p:tgtEl>
                                          <p:spTgt spid="60421"/>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60422">
                                            <p:txEl>
                                              <p:pRg st="0" end="0"/>
                                            </p:txEl>
                                          </p:spTgt>
                                        </p:tgtEl>
                                        <p:attrNameLst>
                                          <p:attrName>style.visibility</p:attrName>
                                        </p:attrNameLst>
                                      </p:cBhvr>
                                      <p:to>
                                        <p:strVal val="visible"/>
                                      </p:to>
                                    </p:set>
                                    <p:anim to="" calcmode="lin" valueType="num">
                                      <p:cBhvr>
                                        <p:cTn id="11" dur="1" fill="hold"/>
                                        <p:tgtEl>
                                          <p:spTgt spid="60422">
                                            <p:txEl>
                                              <p:pRg st="0" end="0"/>
                                            </p:txEl>
                                          </p:spTgt>
                                        </p:tgtEl>
                                        <p:attrNameLst>
                                          <p:attrName/>
                                        </p:attrNameLst>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60422">
                                            <p:txEl>
                                              <p:pRg st="1" end="1"/>
                                            </p:txEl>
                                          </p:spTgt>
                                        </p:tgtEl>
                                        <p:attrNameLst>
                                          <p:attrName>style.visibility</p:attrName>
                                        </p:attrNameLst>
                                      </p:cBhvr>
                                      <p:to>
                                        <p:strVal val="visible"/>
                                      </p:to>
                                    </p:set>
                                    <p:anim to="" calcmode="lin" valueType="num">
                                      <p:cBhvr>
                                        <p:cTn id="15" dur="1" fill="hold"/>
                                        <p:tgtEl>
                                          <p:spTgt spid="60422">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sp>
        <p:nvSpPr>
          <p:cNvPr id="61444" name="Rectangle 4"/>
          <p:cNvSpPr>
            <a:spLocks noChangeArrowheads="1"/>
          </p:cNvSpPr>
          <p:nvPr/>
        </p:nvSpPr>
        <p:spPr bwMode="auto">
          <a:xfrm>
            <a:off x="179388" y="328613"/>
            <a:ext cx="8697912" cy="3090862"/>
          </a:xfrm>
          <a:prstGeom prst="rect">
            <a:avLst/>
          </a:prstGeom>
          <a:solidFill>
            <a:srgbClr val="000000">
              <a:alpha val="89000"/>
            </a:srgbClr>
          </a:solidFill>
          <a:ln w="9525">
            <a:solidFill>
              <a:schemeClr val="bg1"/>
            </a:solidFill>
            <a:miter lim="800000"/>
            <a:headEnd/>
            <a:tailEnd/>
          </a:ln>
        </p:spPr>
        <p:txBody>
          <a:bodyPr anchor="ctr">
            <a:spAutoFit/>
          </a:bodyPr>
          <a:lstStyle/>
          <a:p>
            <a:pPr eaLnBrk="0" hangingPunct="0">
              <a:defRPr/>
            </a:pPr>
            <a:r>
              <a:rPr lang="ru-RU" sz="2800" b="1">
                <a:effectLst>
                  <a:outerShdw blurRad="38100" dist="38100" dir="2700000" algn="tl">
                    <a:srgbClr val="646B86"/>
                  </a:outerShdw>
                </a:effectLst>
                <a:latin typeface="Times New Roman" pitchFamily="18" charset="0"/>
              </a:rPr>
              <a:t>Основні ж танкові сили Вермахту, а це близько 10 дивізій німці тримали під Уманю та Кіровоградом. Поступаючись у живій силі та танках, не володів стратегічною ініціативою і 4-й повітряний флот Люфтваффе (перевага у порівнянні з радянськими ВПС була тільки у денних бомбардувальниках). </a:t>
            </a:r>
          </a:p>
        </p:txBody>
      </p:sp>
      <p:pic>
        <p:nvPicPr>
          <p:cNvPr id="61446" name="Picture 6" descr="310px-Approaching_Omaha"/>
          <p:cNvPicPr>
            <a:picLocks noChangeAspect="1" noChangeArrowheads="1"/>
          </p:cNvPicPr>
          <p:nvPr/>
        </p:nvPicPr>
        <p:blipFill>
          <a:blip r:embed="rId3"/>
          <a:srcRect/>
          <a:stretch>
            <a:fillRect/>
          </a:stretch>
        </p:blipFill>
        <p:spPr bwMode="auto">
          <a:xfrm>
            <a:off x="-14288" y="3686175"/>
            <a:ext cx="4389438" cy="3143250"/>
          </a:xfrm>
          <a:prstGeom prst="rect">
            <a:avLst/>
          </a:prstGeom>
          <a:noFill/>
          <a:ln w="9525">
            <a:noFill/>
            <a:miter lim="800000"/>
            <a:headEnd/>
            <a:tailEnd/>
          </a:ln>
        </p:spPr>
      </p:pic>
      <p:pic>
        <p:nvPicPr>
          <p:cNvPr id="61448" name="Picture 8" descr="Sd"/>
          <p:cNvPicPr>
            <a:picLocks noChangeAspect="1" noChangeArrowheads="1"/>
          </p:cNvPicPr>
          <p:nvPr/>
        </p:nvPicPr>
        <p:blipFill>
          <a:blip r:embed="rId4"/>
          <a:srcRect/>
          <a:stretch>
            <a:fillRect/>
          </a:stretch>
        </p:blipFill>
        <p:spPr bwMode="auto">
          <a:xfrm>
            <a:off x="4500563" y="3683000"/>
            <a:ext cx="4614862" cy="3130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61444">
                                            <p:txEl>
                                              <p:pRg st="0" end="0"/>
                                            </p:txEl>
                                          </p:spTgt>
                                        </p:tgtEl>
                                        <p:attrNameLst>
                                          <p:attrName>style.visibility</p:attrName>
                                        </p:attrNameLst>
                                      </p:cBhvr>
                                      <p:to>
                                        <p:strVal val="visible"/>
                                      </p:to>
                                    </p:set>
                                    <p:anim to="" calcmode="lin" valueType="num">
                                      <p:cBhvr>
                                        <p:cTn id="7" dur="1" fill="hold"/>
                                        <p:tgtEl>
                                          <p:spTgt spid="61444">
                                            <p:txEl>
                                              <p:pRg st="0" end="0"/>
                                            </p:txEl>
                                          </p:spTgt>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61446"/>
                                        </p:tgtEl>
                                        <p:attrNameLst>
                                          <p:attrName>style.visibility</p:attrName>
                                        </p:attrNameLst>
                                      </p:cBhvr>
                                      <p:to>
                                        <p:strVal val="visible"/>
                                      </p:to>
                                    </p:set>
                                    <p:anim to="" calcmode="lin" valueType="num">
                                      <p:cBhvr>
                                        <p:cTn id="11" dur="1" fill="hold"/>
                                        <p:tgtEl>
                                          <p:spTgt spid="61446"/>
                                        </p:tgtEl>
                                        <p:attrNameLst>
                                          <p:attrName/>
                                        </p:attrNameLst>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61448"/>
                                        </p:tgtEl>
                                        <p:attrNameLst>
                                          <p:attrName>style.visibility</p:attrName>
                                        </p:attrNameLst>
                                      </p:cBhvr>
                                      <p:to>
                                        <p:strVal val="visible"/>
                                      </p:to>
                                    </p:set>
                                    <p:anim to="" calcmode="lin" valueType="num">
                                      <p:cBhvr>
                                        <p:cTn id="15" dur="1" fill="hold"/>
                                        <p:tgtEl>
                                          <p:spTgt spid="6144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sp>
        <p:nvSpPr>
          <p:cNvPr id="62468" name="Rectangle 4"/>
          <p:cNvSpPr>
            <a:spLocks noChangeArrowheads="1"/>
          </p:cNvSpPr>
          <p:nvPr/>
        </p:nvSpPr>
        <p:spPr bwMode="auto">
          <a:xfrm>
            <a:off x="0" y="1058863"/>
            <a:ext cx="9144000" cy="4064000"/>
          </a:xfrm>
          <a:prstGeom prst="rect">
            <a:avLst/>
          </a:prstGeom>
          <a:solidFill>
            <a:schemeClr val="bg1">
              <a:alpha val="78000"/>
            </a:schemeClr>
          </a:solidFill>
          <a:ln w="9525">
            <a:solidFill>
              <a:schemeClr val="bg1"/>
            </a:solidFill>
            <a:miter lim="800000"/>
            <a:headEnd/>
            <a:tailEnd/>
          </a:ln>
        </p:spPr>
        <p:txBody>
          <a:bodyPr anchor="ctr">
            <a:spAutoFit/>
          </a:bodyPr>
          <a:lstStyle/>
          <a:p>
            <a:pPr eaLnBrk="0" hangingPunct="0">
              <a:defRPr/>
            </a:pPr>
            <a:r>
              <a:rPr lang="ru-RU" sz="2000" b="1">
                <a:effectLst>
                  <a:outerShdw blurRad="38100" dist="38100" dir="2700000" algn="tl">
                    <a:srgbClr val="646B86"/>
                  </a:outerShdw>
                </a:effectLst>
                <a:latin typeface="Times New Roman" pitchFamily="18" charset="0"/>
              </a:rPr>
              <a:t>Отже, війська 2-го Українського фронту в ніч на 24 січня переходять у наступ. Через день їм на зустріч починають з боями прориватись ударні танкові групи прориву. Німці відчувають серйозну загрозу для усього свого угруповання і перекидають на фланги радянського прориву декілька танкових дивізій з під Кіровограда. Одночасний удар у напрямку на Оситняжку мав за мету відрізати від основних сил передові радянські танкові частини. Становище 5-ї танкової армії стає майже критичним. Невеличкі групи фашистських танків з піхотою навіть прориваються до тилів 20-го і 29-го танкових корпусів. Але сил у німців на більше не вистачає. Радянські ж резерви та стрілецькі частини зі складу 4-ї гвардійської і 53-ї армій відбивають німецький контрнаступ і навіть розширюють фронт прориву. В той же час вводиться в бій 5-й гвардійський Донський кавалерійський корпус.</a:t>
            </a:r>
            <a:r>
              <a:rPr lang="ru-RU" sz="2000" b="1" i="1">
                <a:effectLst>
                  <a:outerShdw blurRad="38100" dist="38100" dir="2700000" algn="tl">
                    <a:srgbClr val="646B86"/>
                  </a:outerShdw>
                </a:effectLst>
                <a:latin typeface="Times New Roman"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62468">
                                            <p:txEl>
                                              <p:pRg st="0" end="0"/>
                                            </p:txEl>
                                          </p:spTgt>
                                        </p:tgtEl>
                                        <p:attrNameLst>
                                          <p:attrName>style.visibility</p:attrName>
                                        </p:attrNameLst>
                                      </p:cBhvr>
                                      <p:to>
                                        <p:strVal val="visible"/>
                                      </p:to>
                                    </p:set>
                                    <p:anim to="" calcmode="lin" valueType="num">
                                      <p:cBhvr>
                                        <p:cTn id="7" dur="1" fill="hold"/>
                                        <p:tgtEl>
                                          <p:spTgt spid="62468">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pic>
        <p:nvPicPr>
          <p:cNvPr id="76805" name="Picture 5" descr="Корсунь-Шевченківська битва. Схема"/>
          <p:cNvPicPr>
            <a:picLocks noChangeAspect="1" noChangeArrowheads="1"/>
          </p:cNvPicPr>
          <p:nvPr/>
        </p:nvPicPr>
        <p:blipFill>
          <a:blip r:embed="rId3"/>
          <a:srcRect/>
          <a:stretch>
            <a:fillRect/>
          </a:stretch>
        </p:blipFill>
        <p:spPr bwMode="auto">
          <a:xfrm>
            <a:off x="1331913" y="0"/>
            <a:ext cx="6429375"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76805"/>
                                        </p:tgtEl>
                                        <p:attrNameLst>
                                          <p:attrName>style.visibility</p:attrName>
                                        </p:attrNameLst>
                                      </p:cBhvr>
                                      <p:to>
                                        <p:strVal val="visible"/>
                                      </p:to>
                                    </p:set>
                                    <p:anim calcmode="lin" valueType="num">
                                      <p:cBhvr>
                                        <p:cTn id="7" dur="1000" fill="hold"/>
                                        <p:tgtEl>
                                          <p:spTgt spid="76805"/>
                                        </p:tgtEl>
                                        <p:attrNameLst>
                                          <p:attrName>ppt_w</p:attrName>
                                        </p:attrNameLst>
                                      </p:cBhvr>
                                      <p:tavLst>
                                        <p:tav tm="0">
                                          <p:val>
                                            <p:fltVal val="0"/>
                                          </p:val>
                                        </p:tav>
                                        <p:tav tm="100000">
                                          <p:val>
                                            <p:strVal val="#ppt_w"/>
                                          </p:val>
                                        </p:tav>
                                      </p:tavLst>
                                    </p:anim>
                                    <p:anim calcmode="lin" valueType="num">
                                      <p:cBhvr>
                                        <p:cTn id="8" dur="1000" fill="hold"/>
                                        <p:tgtEl>
                                          <p:spTgt spid="76805"/>
                                        </p:tgtEl>
                                        <p:attrNameLst>
                                          <p:attrName>ppt_h</p:attrName>
                                        </p:attrNameLst>
                                      </p:cBhvr>
                                      <p:tavLst>
                                        <p:tav tm="0">
                                          <p:val>
                                            <p:fltVal val="0"/>
                                          </p:val>
                                        </p:tav>
                                        <p:tav tm="100000">
                                          <p:val>
                                            <p:strVal val="#ppt_h"/>
                                          </p:val>
                                        </p:tav>
                                      </p:tavLst>
                                    </p:anim>
                                    <p:anim calcmode="lin" valueType="num">
                                      <p:cBhvr>
                                        <p:cTn id="9" dur="1000" fill="hold"/>
                                        <p:tgtEl>
                                          <p:spTgt spid="7680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680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sp>
        <p:nvSpPr>
          <p:cNvPr id="63492" name="Rectangle 4"/>
          <p:cNvSpPr>
            <a:spLocks noChangeArrowheads="1"/>
          </p:cNvSpPr>
          <p:nvPr/>
        </p:nvSpPr>
        <p:spPr bwMode="auto">
          <a:xfrm>
            <a:off x="323850" y="214313"/>
            <a:ext cx="8208963" cy="2540000"/>
          </a:xfrm>
          <a:prstGeom prst="rect">
            <a:avLst/>
          </a:prstGeom>
          <a:solidFill>
            <a:schemeClr val="bg1">
              <a:alpha val="83000"/>
            </a:schemeClr>
          </a:solidFill>
          <a:ln w="9525">
            <a:solidFill>
              <a:schemeClr val="bg1"/>
            </a:solidFill>
            <a:miter lim="800000"/>
            <a:headEnd/>
            <a:tailEnd/>
          </a:ln>
        </p:spPr>
        <p:txBody>
          <a:bodyPr anchor="ctr">
            <a:spAutoFit/>
          </a:bodyPr>
          <a:lstStyle/>
          <a:p>
            <a:pPr algn="ctr" eaLnBrk="0" hangingPunct="0">
              <a:defRPr/>
            </a:pPr>
            <a:r>
              <a:rPr lang="ru-RU" sz="2000" b="1">
                <a:effectLst>
                  <a:outerShdw blurRad="38100" dist="38100" dir="2700000" algn="tl">
                    <a:srgbClr val="646B86"/>
                  </a:outerShdw>
                </a:effectLst>
                <a:latin typeface="Times New Roman" pitchFamily="18" charset="0"/>
              </a:rPr>
              <a:t>Таким чином, з важкими боями частини обох фронтів досягають Звенигородки. Танкове "кільце" радянських військ зімкнулось. Для створення внутрішнього фронту оточення слідом за танковими частинами наступають підрозділи 27-ї та 4 гвардійської армії разом кавалерійським корпусом. Всього ж у оточенні за радянськими даними опинилось близько 80 тисяч солдатів і офіцерів противника, 250 танків, до 1800 гармат і мінометів. </a:t>
            </a:r>
          </a:p>
        </p:txBody>
      </p:sp>
      <p:pic>
        <p:nvPicPr>
          <p:cNvPr id="63496" name="Picture 8" descr="vvv_fot1"/>
          <p:cNvPicPr>
            <a:picLocks noChangeAspect="1" noChangeArrowheads="1"/>
          </p:cNvPicPr>
          <p:nvPr/>
        </p:nvPicPr>
        <p:blipFill>
          <a:blip r:embed="rId3"/>
          <a:srcRect/>
          <a:stretch>
            <a:fillRect/>
          </a:stretch>
        </p:blipFill>
        <p:spPr bwMode="auto">
          <a:xfrm>
            <a:off x="2484438" y="2852738"/>
            <a:ext cx="6156325" cy="38465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63492">
                                            <p:txEl>
                                              <p:pRg st="0" end="0"/>
                                            </p:txEl>
                                          </p:spTgt>
                                        </p:tgtEl>
                                        <p:attrNameLst>
                                          <p:attrName>style.visibility</p:attrName>
                                        </p:attrNameLst>
                                      </p:cBhvr>
                                      <p:to>
                                        <p:strVal val="visible"/>
                                      </p:to>
                                    </p:set>
                                    <p:anim to="" calcmode="lin" valueType="num">
                                      <p:cBhvr>
                                        <p:cTn id="7" dur="1" fill="hold"/>
                                        <p:tgtEl>
                                          <p:spTgt spid="63492">
                                            <p:txEl>
                                              <p:pRg st="0" end="0"/>
                                            </p:txEl>
                                          </p:spTgt>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63496"/>
                                        </p:tgtEl>
                                        <p:attrNameLst>
                                          <p:attrName>style.visibility</p:attrName>
                                        </p:attrNameLst>
                                      </p:cBhvr>
                                      <p:to>
                                        <p:strVal val="visible"/>
                                      </p:to>
                                    </p:set>
                                    <p:anim to="" calcmode="lin" valueType="num">
                                      <p:cBhvr>
                                        <p:cTn id="11" dur="1" fill="hold"/>
                                        <p:tgtEl>
                                          <p:spTgt spid="6349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sp>
        <p:nvSpPr>
          <p:cNvPr id="64516" name="Rectangle 4"/>
          <p:cNvSpPr>
            <a:spLocks noGrp="1"/>
          </p:cNvSpPr>
          <p:nvPr>
            <p:ph type="title"/>
          </p:nvPr>
        </p:nvSpPr>
        <p:spPr bwMode="auto">
          <a:xfrm>
            <a:off x="-149460" y="-112643"/>
            <a:ext cx="4885779" cy="847725"/>
          </a:xfrm>
        </p:spPr>
        <p:txBody>
          <a:bodyPr vert="horz" wrap="square" lIns="91440" tIns="45720" bIns="45720" numCol="1" anchorCtr="0" compatLnSpc="1">
            <a:prstTxWarp prst="textNoShape">
              <a:avLst/>
            </a:prstTxWarp>
          </a:bodyPr>
          <a:lstStyle/>
          <a:p>
            <a:pPr marL="54864" algn="ctr" eaLnBrk="1" fontAlgn="auto" hangingPunct="1">
              <a:spcAft>
                <a:spcPts val="0"/>
              </a:spcAft>
              <a:defRPr/>
            </a:pPr>
            <a:r>
              <a:rPr lang="ru-RU" sz="4400" b="1" dirty="0" err="1" smtClean="0">
                <a:solidFill>
                  <a:srgbClr val="FF0000"/>
                </a:solidFill>
                <a:effectLst/>
              </a:rPr>
              <a:t>Кінець</a:t>
            </a:r>
            <a:r>
              <a:rPr lang="ru-RU" sz="4400" b="1" dirty="0" smtClean="0">
                <a:solidFill>
                  <a:srgbClr val="FF0000"/>
                </a:solidFill>
                <a:effectLst/>
              </a:rPr>
              <a:t> </a:t>
            </a:r>
            <a:r>
              <a:rPr lang="ru-RU" sz="4400" b="1" dirty="0" err="1" smtClean="0">
                <a:solidFill>
                  <a:srgbClr val="FF0000"/>
                </a:solidFill>
                <a:effectLst/>
              </a:rPr>
              <a:t>операції</a:t>
            </a:r>
            <a:r>
              <a:rPr lang="ru-RU" sz="4400" dirty="0" smtClean="0">
                <a:solidFill>
                  <a:srgbClr val="FF0000"/>
                </a:solidFill>
                <a:effectLst/>
              </a:rPr>
              <a:t> </a:t>
            </a:r>
          </a:p>
        </p:txBody>
      </p:sp>
      <p:sp>
        <p:nvSpPr>
          <p:cNvPr id="64518" name="Rectangle 6"/>
          <p:cNvSpPr>
            <a:spLocks noChangeArrowheads="1"/>
          </p:cNvSpPr>
          <p:nvPr/>
        </p:nvSpPr>
        <p:spPr bwMode="auto">
          <a:xfrm>
            <a:off x="0" y="793750"/>
            <a:ext cx="4643438" cy="5943600"/>
          </a:xfrm>
          <a:prstGeom prst="rect">
            <a:avLst/>
          </a:prstGeom>
          <a:solidFill>
            <a:schemeClr val="bg1">
              <a:alpha val="87000"/>
            </a:schemeClr>
          </a:solidFill>
          <a:ln w="9525">
            <a:solidFill>
              <a:schemeClr val="bg1"/>
            </a:solidFill>
            <a:miter lim="800000"/>
            <a:headEnd/>
            <a:tailEnd/>
          </a:ln>
        </p:spPr>
        <p:txBody>
          <a:bodyPr anchor="ctr">
            <a:spAutoFit/>
          </a:bodyPr>
          <a:lstStyle/>
          <a:p>
            <a:pPr eaLnBrk="0" hangingPunct="0">
              <a:defRPr/>
            </a:pPr>
            <a:r>
              <a:rPr lang="ru-RU" sz="2400" b="1">
                <a:effectLst>
                  <a:outerShdw blurRad="38100" dist="38100" dir="2700000" algn="tl">
                    <a:srgbClr val="646B86"/>
                  </a:outerShdw>
                </a:effectLst>
                <a:latin typeface="Times New Roman" pitchFamily="18" charset="0"/>
              </a:rPr>
              <a:t>Німецьке командування приголомшене: "Невже новий Сталінград?". В бій кидаються одна за одною танкові дивізії, стягнуті з інших ділянок фронту. Організовується постачання боєприпасів, пального та продовольства повітряним шляхом. При цьому німці втрачають велику кількість (біля 200) транспортних літаків, які стали, як і на берегах Волги, легкою здобиччю для радянських винищувачів</a:t>
            </a:r>
            <a:r>
              <a:rPr lang="ru-RU" sz="2400" b="1" i="1">
                <a:effectLst>
                  <a:outerShdw blurRad="38100" dist="38100" dir="2700000" algn="tl">
                    <a:srgbClr val="646B86"/>
                  </a:outerShdw>
                </a:effectLst>
                <a:latin typeface="Times New Roman" pitchFamily="18" charset="0"/>
              </a:rPr>
              <a:t>.</a:t>
            </a:r>
            <a:r>
              <a:rPr lang="ru-RU" sz="2000" b="1" i="1">
                <a:effectLst>
                  <a:outerShdw blurRad="38100" dist="38100" dir="2700000" algn="tl">
                    <a:srgbClr val="646B86"/>
                  </a:outerShdw>
                </a:effectLst>
                <a:latin typeface="Times New Roman" pitchFamily="18" charset="0"/>
              </a:rPr>
              <a:t> </a:t>
            </a:r>
          </a:p>
        </p:txBody>
      </p:sp>
      <p:pic>
        <p:nvPicPr>
          <p:cNvPr id="64522" name="Picture 10" descr="war_stalingrad"/>
          <p:cNvPicPr>
            <a:picLocks noChangeAspect="1" noChangeArrowheads="1"/>
          </p:cNvPicPr>
          <p:nvPr/>
        </p:nvPicPr>
        <p:blipFill>
          <a:blip r:embed="rId3">
            <a:lum bright="8000" contrast="40000"/>
          </a:blip>
          <a:srcRect/>
          <a:stretch>
            <a:fillRect/>
          </a:stretch>
        </p:blipFill>
        <p:spPr bwMode="auto">
          <a:xfrm>
            <a:off x="4643438" y="549275"/>
            <a:ext cx="4500562" cy="3071813"/>
          </a:xfrm>
          <a:prstGeom prst="rect">
            <a:avLst/>
          </a:prstGeom>
          <a:noFill/>
          <a:ln w="9525">
            <a:noFill/>
            <a:miter lim="800000"/>
            <a:headEnd/>
            <a:tailEnd/>
          </a:ln>
        </p:spPr>
      </p:pic>
      <p:pic>
        <p:nvPicPr>
          <p:cNvPr id="64524" name="Picture 12" descr="300px-194407_abandoned_german_vehicles_belarus"/>
          <p:cNvPicPr>
            <a:picLocks noChangeAspect="1" noChangeArrowheads="1"/>
          </p:cNvPicPr>
          <p:nvPr/>
        </p:nvPicPr>
        <p:blipFill>
          <a:blip r:embed="rId4">
            <a:lum bright="10000" contrast="56000"/>
          </a:blip>
          <a:srcRect/>
          <a:stretch>
            <a:fillRect/>
          </a:stretch>
        </p:blipFill>
        <p:spPr bwMode="auto">
          <a:xfrm>
            <a:off x="4567238" y="3765550"/>
            <a:ext cx="4576762" cy="30368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64516"/>
                                        </p:tgtEl>
                                        <p:attrNameLst>
                                          <p:attrName>style.visibility</p:attrName>
                                        </p:attrNameLst>
                                      </p:cBhvr>
                                      <p:to>
                                        <p:strVal val="visible"/>
                                      </p:to>
                                    </p:set>
                                    <p:anim to="" calcmode="lin" valueType="num">
                                      <p:cBhvr>
                                        <p:cTn id="7" dur="1" fill="hold"/>
                                        <p:tgtEl>
                                          <p:spTgt spid="64516"/>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64518">
                                            <p:txEl>
                                              <p:pRg st="0" end="0"/>
                                            </p:txEl>
                                          </p:spTgt>
                                        </p:tgtEl>
                                        <p:attrNameLst>
                                          <p:attrName>style.visibility</p:attrName>
                                        </p:attrNameLst>
                                      </p:cBhvr>
                                      <p:to>
                                        <p:strVal val="visible"/>
                                      </p:to>
                                    </p:set>
                                    <p:anim to="" calcmode="lin" valueType="num">
                                      <p:cBhvr>
                                        <p:cTn id="11" dur="1" fill="hold"/>
                                        <p:tgtEl>
                                          <p:spTgt spid="64518">
                                            <p:txEl>
                                              <p:pRg st="0" end="0"/>
                                            </p:txEl>
                                          </p:spTgt>
                                        </p:tgtEl>
                                        <p:attrNameLst>
                                          <p:attrName/>
                                        </p:attrNameLst>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64522"/>
                                        </p:tgtEl>
                                        <p:attrNameLst>
                                          <p:attrName>style.visibility</p:attrName>
                                        </p:attrNameLst>
                                      </p:cBhvr>
                                      <p:to>
                                        <p:strVal val="visible"/>
                                      </p:to>
                                    </p:set>
                                    <p:anim to="" calcmode="lin" valueType="num">
                                      <p:cBhvr>
                                        <p:cTn id="15" dur="1" fill="hold"/>
                                        <p:tgtEl>
                                          <p:spTgt spid="64522"/>
                                        </p:tgtEl>
                                        <p:attrNameLst>
                                          <p:attrName/>
                                        </p:attrNameLst>
                                      </p:cBhvr>
                                    </p:anim>
                                  </p:childTnLst>
                                </p:cTn>
                              </p:par>
                            </p:childTnLst>
                          </p:cTn>
                        </p:par>
                        <p:par>
                          <p:cTn id="16" fill="hold">
                            <p:stCondLst>
                              <p:cond delay="0"/>
                            </p:stCondLst>
                            <p:childTnLst>
                              <p:par>
                                <p:cTn id="17" presetID="24" presetClass="entr" presetSubtype="0" fill="hold" nodeType="afterEffect">
                                  <p:stCondLst>
                                    <p:cond delay="0"/>
                                  </p:stCondLst>
                                  <p:childTnLst>
                                    <p:set>
                                      <p:cBhvr>
                                        <p:cTn id="18" dur="1" fill="hold">
                                          <p:stCondLst>
                                            <p:cond delay="0"/>
                                          </p:stCondLst>
                                        </p:cTn>
                                        <p:tgtEl>
                                          <p:spTgt spid="64524"/>
                                        </p:tgtEl>
                                        <p:attrNameLst>
                                          <p:attrName>style.visibility</p:attrName>
                                        </p:attrNameLst>
                                      </p:cBhvr>
                                      <p:to>
                                        <p:strVal val="visible"/>
                                      </p:to>
                                    </p:set>
                                    <p:anim to="" calcmode="lin" valueType="num">
                                      <p:cBhvr>
                                        <p:cTn id="19" dur="1" fill="hold"/>
                                        <p:tgtEl>
                                          <p:spTgt spid="6452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sp>
        <p:nvSpPr>
          <p:cNvPr id="65540" name="Rectangle 4"/>
          <p:cNvSpPr>
            <a:spLocks noChangeArrowheads="1"/>
          </p:cNvSpPr>
          <p:nvPr/>
        </p:nvSpPr>
        <p:spPr bwMode="auto">
          <a:xfrm>
            <a:off x="0" y="0"/>
            <a:ext cx="9217025" cy="1263650"/>
          </a:xfrm>
          <a:prstGeom prst="rect">
            <a:avLst/>
          </a:prstGeom>
          <a:solidFill>
            <a:schemeClr val="bg1">
              <a:alpha val="83000"/>
            </a:schemeClr>
          </a:solidFill>
          <a:ln w="76200" cmpd="tri">
            <a:solidFill>
              <a:srgbClr val="800000"/>
            </a:solidFill>
            <a:miter lim="800000"/>
            <a:headEnd/>
            <a:tailEnd/>
          </a:ln>
        </p:spPr>
        <p:txBody>
          <a:bodyPr anchor="ctr">
            <a:spAutoFit/>
          </a:bodyPr>
          <a:lstStyle/>
          <a:p>
            <a:pPr algn="ctr" eaLnBrk="0" hangingPunct="0">
              <a:defRPr/>
            </a:pPr>
            <a:r>
              <a:rPr lang="ru-RU" sz="2400" b="1">
                <a:effectLst>
                  <a:outerShdw blurRad="38100" dist="38100" dir="2700000" algn="tl">
                    <a:srgbClr val="646B86"/>
                  </a:outerShdw>
                </a:effectLst>
                <a:latin typeface="Times New Roman" pitchFamily="18" charset="0"/>
              </a:rPr>
              <a:t>Нарешті 11 лютого командування групи армій "Південь" починає останній вирішальний наступ на зовнішньому фронті оточення.</a:t>
            </a:r>
            <a:r>
              <a:rPr lang="ru-RU" sz="2400" b="1">
                <a:solidFill>
                  <a:srgbClr val="FF0000"/>
                </a:solidFill>
                <a:effectLst>
                  <a:outerShdw blurRad="38100" dist="38100" dir="2700000" algn="tl">
                    <a:srgbClr val="FFFFFF"/>
                  </a:outerShdw>
                </a:effectLst>
                <a:latin typeface="Times New Roman" pitchFamily="18" charset="0"/>
              </a:rPr>
              <a:t> </a:t>
            </a:r>
          </a:p>
        </p:txBody>
      </p:sp>
      <p:pic>
        <p:nvPicPr>
          <p:cNvPr id="65542" name="Picture 6" descr="korsun13"/>
          <p:cNvPicPr>
            <a:picLocks noChangeAspect="1" noChangeArrowheads="1"/>
          </p:cNvPicPr>
          <p:nvPr/>
        </p:nvPicPr>
        <p:blipFill>
          <a:blip r:embed="rId3"/>
          <a:srcRect/>
          <a:stretch>
            <a:fillRect/>
          </a:stretch>
        </p:blipFill>
        <p:spPr bwMode="auto">
          <a:xfrm>
            <a:off x="0" y="1320800"/>
            <a:ext cx="9144000" cy="5537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65540">
                                            <p:txEl>
                                              <p:pRg st="0" end="0"/>
                                            </p:txEl>
                                          </p:spTgt>
                                        </p:tgtEl>
                                        <p:attrNameLst>
                                          <p:attrName>style.visibility</p:attrName>
                                        </p:attrNameLst>
                                      </p:cBhvr>
                                      <p:to>
                                        <p:strVal val="visible"/>
                                      </p:to>
                                    </p:set>
                                    <p:anim to="" calcmode="lin" valueType="num">
                                      <p:cBhvr>
                                        <p:cTn id="7" dur="1" fill="hold"/>
                                        <p:tgtEl>
                                          <p:spTgt spid="65540">
                                            <p:txEl>
                                              <p:pRg st="0" end="0"/>
                                            </p:txEl>
                                          </p:spTgt>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65542"/>
                                        </p:tgtEl>
                                        <p:attrNameLst>
                                          <p:attrName>style.visibility</p:attrName>
                                        </p:attrNameLst>
                                      </p:cBhvr>
                                      <p:to>
                                        <p:strVal val="visible"/>
                                      </p:to>
                                    </p:set>
                                    <p:anim to="" calcmode="lin" valueType="num">
                                      <p:cBhvr>
                                        <p:cTn id="11" dur="1" fill="hold"/>
                                        <p:tgtEl>
                                          <p:spTgt spid="6554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p:cNvPicPr>
            <a:picLocks noChangeAspect="1" noChangeArrowheads="1"/>
          </p:cNvPicPr>
          <p:nvPr/>
        </p:nvPicPr>
        <p:blipFill>
          <a:blip r:embed="rId2"/>
          <a:srcRect/>
          <a:stretch>
            <a:fillRect/>
          </a:stretch>
        </p:blipFill>
        <p:spPr bwMode="auto">
          <a:xfrm>
            <a:off x="0" y="0"/>
            <a:ext cx="9272588" cy="6858000"/>
          </a:xfrm>
          <a:prstGeom prst="rect">
            <a:avLst/>
          </a:prstGeom>
          <a:noFill/>
          <a:ln w="9525">
            <a:noFill/>
            <a:miter lim="800000"/>
            <a:headEnd/>
            <a:tailEnd/>
          </a:ln>
        </p:spPr>
      </p:pic>
      <p:sp>
        <p:nvSpPr>
          <p:cNvPr id="2" name="Заголовок 1"/>
          <p:cNvSpPr>
            <a:spLocks noGrp="1"/>
          </p:cNvSpPr>
          <p:nvPr>
            <p:ph type="title"/>
          </p:nvPr>
        </p:nvSpPr>
        <p:spPr>
          <a:xfrm>
            <a:off x="-460467" y="-454288"/>
            <a:ext cx="8396334" cy="1355071"/>
          </a:xfrm>
        </p:spPr>
        <p:txBody>
          <a:bodyPr/>
          <a:lstStyle/>
          <a:p>
            <a:pPr marL="54864" eaLnBrk="1" fontAlgn="auto" hangingPunct="1">
              <a:spcAft>
                <a:spcPts val="0"/>
              </a:spcAft>
              <a:defRPr/>
            </a:pPr>
            <a:r>
              <a:rPr lang="ru-RU" dirty="0" err="1">
                <a:solidFill>
                  <a:srgbClr val="FF0000"/>
                </a:solidFill>
              </a:rPr>
              <a:t>Попередні</a:t>
            </a:r>
            <a:r>
              <a:rPr lang="ru-RU" dirty="0">
                <a:solidFill>
                  <a:srgbClr val="FF0000"/>
                </a:solidFill>
              </a:rPr>
              <a:t> </a:t>
            </a:r>
            <a:r>
              <a:rPr lang="uk-UA" dirty="0" smtClean="0">
                <a:solidFill>
                  <a:srgbClr val="FF0000"/>
                </a:solidFill>
              </a:rPr>
              <a:t>події</a:t>
            </a:r>
            <a:endParaRPr lang="ru-RU" dirty="0">
              <a:solidFill>
                <a:srgbClr val="FF0000"/>
              </a:solidFill>
            </a:endParaRPr>
          </a:p>
        </p:txBody>
      </p:sp>
      <p:sp>
        <p:nvSpPr>
          <p:cNvPr id="3" name="Объект 2"/>
          <p:cNvSpPr>
            <a:spLocks noGrp="1"/>
          </p:cNvSpPr>
          <p:nvPr>
            <p:ph idx="1"/>
          </p:nvPr>
        </p:nvSpPr>
        <p:spPr>
          <a:xfrm>
            <a:off x="250825" y="1052513"/>
            <a:ext cx="8580438" cy="1871662"/>
          </a:xfrm>
          <a:solidFill>
            <a:schemeClr val="bg1">
              <a:alpha val="84000"/>
            </a:schemeClr>
          </a:solidFill>
        </p:spPr>
        <p:txBody>
          <a:bodyPr/>
          <a:lstStyle/>
          <a:p>
            <a:pPr marL="0" indent="0" eaLnBrk="1" hangingPunct="1">
              <a:lnSpc>
                <a:spcPct val="80000"/>
              </a:lnSpc>
              <a:buFont typeface="Wingdings 2" pitchFamily="18" charset="2"/>
              <a:buNone/>
            </a:pPr>
            <a:r>
              <a:rPr lang="ru-RU" sz="2700" b="1" smtClean="0">
                <a:effectLst>
                  <a:outerShdw blurRad="38100" dist="38100" dir="2700000" algn="tl">
                    <a:srgbClr val="646B86"/>
                  </a:outerShdw>
                </a:effectLst>
              </a:rPr>
              <a:t>Початковий план бліцкригу припускав взяття Москви протягом перших трьох або чотирьох місяців війни. Однак, незважаючи на успіхи німців у перші місяці війни, згодом опір радянських військ посилився</a:t>
            </a:r>
            <a:r>
              <a:rPr lang="en-US" sz="2700" b="1" smtClean="0">
                <a:effectLst>
                  <a:outerShdw blurRad="38100" dist="38100" dir="2700000" algn="tl">
                    <a:srgbClr val="646B86"/>
                  </a:outerShdw>
                </a:effectLst>
              </a:rPr>
              <a:t>, </a:t>
            </a:r>
            <a:r>
              <a:rPr lang="ru-RU" sz="2700" b="1" smtClean="0">
                <a:effectLst>
                  <a:outerShdw blurRad="38100" dist="38100" dir="2700000" algn="tl">
                    <a:srgbClr val="646B86"/>
                  </a:outerShdw>
                </a:effectLst>
              </a:rPr>
              <a:t>що перешкодило ворожому планові.</a:t>
            </a:r>
          </a:p>
          <a:p>
            <a:pPr marL="0" indent="0" eaLnBrk="1" hangingPunct="1">
              <a:lnSpc>
                <a:spcPct val="80000"/>
              </a:lnSpc>
            </a:pPr>
            <a:endParaRPr lang="ru-RU" sz="2700" b="1" smtClean="0">
              <a:effectLst>
                <a:outerShdw blurRad="38100" dist="38100" dir="2700000" algn="tl">
                  <a:srgbClr val="646B86"/>
                </a:outerShdw>
              </a:effectLst>
            </a:endParaRPr>
          </a:p>
        </p:txBody>
      </p:sp>
      <p:pic>
        <p:nvPicPr>
          <p:cNvPr id="3074" name="Picture 2"/>
          <p:cNvPicPr>
            <a:picLocks noChangeAspect="1" noChangeArrowheads="1"/>
          </p:cNvPicPr>
          <p:nvPr/>
        </p:nvPicPr>
        <p:blipFill rotWithShape="1">
          <a:blip r:embed="rId3" cstate="print">
            <a:extLst>
              <a:ext uri="{28A0092B-C50C-407E-A947-70E740481C1C}"/>
            </a:extLst>
          </a:blip>
          <a:srcRect b="18471"/>
          <a:stretch/>
        </p:blipFill>
        <p:spPr bwMode="auto">
          <a:xfrm>
            <a:off x="3326145" y="3208105"/>
            <a:ext cx="5181433" cy="33166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sp>
        <p:nvSpPr>
          <p:cNvPr id="66564" name="Rectangle 4"/>
          <p:cNvSpPr>
            <a:spLocks noChangeArrowheads="1"/>
          </p:cNvSpPr>
          <p:nvPr/>
        </p:nvSpPr>
        <p:spPr bwMode="auto">
          <a:xfrm>
            <a:off x="0" y="663575"/>
            <a:ext cx="9144000" cy="5226050"/>
          </a:xfrm>
          <a:prstGeom prst="rect">
            <a:avLst/>
          </a:prstGeom>
          <a:solidFill>
            <a:schemeClr val="bg1">
              <a:alpha val="86000"/>
            </a:schemeClr>
          </a:solidFill>
          <a:ln w="9525">
            <a:solidFill>
              <a:schemeClr val="bg1"/>
            </a:solidFill>
            <a:miter lim="800000"/>
            <a:headEnd/>
            <a:tailEnd/>
          </a:ln>
        </p:spPr>
        <p:txBody>
          <a:bodyPr anchor="ctr">
            <a:spAutoFit/>
          </a:bodyPr>
          <a:lstStyle/>
          <a:p>
            <a:pPr algn="ctr" eaLnBrk="0" hangingPunct="0">
              <a:defRPr/>
            </a:pPr>
            <a:r>
              <a:rPr lang="ru-RU" sz="2800" b="1">
                <a:effectLst>
                  <a:outerShdw blurRad="38100" dist="38100" dir="2700000" algn="tl">
                    <a:srgbClr val="646B86"/>
                  </a:outerShdw>
                </a:effectLst>
                <a:latin typeface="Times New Roman" pitchFamily="18" charset="0"/>
              </a:rPr>
              <a:t>Описи (наведені у радянській літературі) останньої ночі фашистів чимось нагадують дії відступаючої армії Наполеона після Смоленська. Голодні "оточенці" забирають все їстівне у мешканців села. Смажать м'ясо навіть на багнетах прямо посеред вулиці. Есесівці починають розстріли тих, хто начебто хотів здатися у полон. Але "вечеря" швидко закінчується. Нічні бомбардувальники У-2 (у народі "кукурузники"), не дивлячись на сніг, сиплють на голови німців бомби, а скупчення людей у селі колосальне.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66564">
                                            <p:txEl>
                                              <p:pRg st="0" end="0"/>
                                            </p:txEl>
                                          </p:spTgt>
                                        </p:tgtEl>
                                        <p:attrNameLst>
                                          <p:attrName>style.visibility</p:attrName>
                                        </p:attrNameLst>
                                      </p:cBhvr>
                                      <p:to>
                                        <p:strVal val="visible"/>
                                      </p:to>
                                    </p:set>
                                    <p:anim to="" calcmode="lin" valueType="num">
                                      <p:cBhvr>
                                        <p:cTn id="7" dur="1" fill="hold"/>
                                        <p:tgtEl>
                                          <p:spTgt spid="66564">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sp>
        <p:nvSpPr>
          <p:cNvPr id="67588" name="Rectangle 4"/>
          <p:cNvSpPr>
            <a:spLocks noChangeArrowheads="1"/>
          </p:cNvSpPr>
          <p:nvPr/>
        </p:nvSpPr>
        <p:spPr bwMode="auto">
          <a:xfrm>
            <a:off x="0" y="641350"/>
            <a:ext cx="5076825" cy="5213350"/>
          </a:xfrm>
          <a:prstGeom prst="rect">
            <a:avLst/>
          </a:prstGeom>
          <a:solidFill>
            <a:schemeClr val="bg1">
              <a:alpha val="80000"/>
            </a:schemeClr>
          </a:solidFill>
          <a:ln w="9525">
            <a:solidFill>
              <a:schemeClr val="bg1"/>
            </a:solidFill>
            <a:miter lim="800000"/>
            <a:headEnd/>
            <a:tailEnd/>
          </a:ln>
        </p:spPr>
        <p:txBody>
          <a:bodyPr anchor="ctr">
            <a:spAutoFit/>
          </a:bodyPr>
          <a:lstStyle/>
          <a:p>
            <a:pPr eaLnBrk="0" hangingPunct="0">
              <a:defRPr/>
            </a:pPr>
            <a:r>
              <a:rPr lang="ru-RU" sz="2400" b="1">
                <a:effectLst>
                  <a:outerShdw blurRad="38100" dist="38100" dir="2700000" algn="tl">
                    <a:srgbClr val="646B86"/>
                  </a:outerShdw>
                </a:effectLst>
                <a:latin typeface="Times New Roman" pitchFamily="18" charset="0"/>
              </a:rPr>
              <a:t>Генерал Штеммерман розуміє, що Гітлер не вибачить йому здачі у полон, і віддає наказ двома колонами пробиватися на зустріч Хубе. Радянські командири говорили, що це була фатальна помилка. В умовах майже нульової видимості заметільної ночі необхідно було пробиватися з оточення дрібними маневреними групами. Суцільного заслону на шляху фашистів не було. </a:t>
            </a:r>
          </a:p>
        </p:txBody>
      </p:sp>
      <p:sp>
        <p:nvSpPr>
          <p:cNvPr id="67589" name="Rectangle 5"/>
          <p:cNvSpPr>
            <a:spLocks noChangeArrowheads="1"/>
          </p:cNvSpPr>
          <p:nvPr/>
        </p:nvSpPr>
        <p:spPr bwMode="auto">
          <a:xfrm>
            <a:off x="5364163" y="5300663"/>
            <a:ext cx="3698875" cy="514350"/>
          </a:xfrm>
          <a:prstGeom prst="rect">
            <a:avLst/>
          </a:prstGeom>
          <a:solidFill>
            <a:schemeClr val="bg1">
              <a:alpha val="84000"/>
            </a:schemeClr>
          </a:solidFill>
          <a:ln w="57150" cmpd="thickThin">
            <a:solidFill>
              <a:srgbClr val="FF0000"/>
            </a:solidFill>
            <a:miter lim="800000"/>
            <a:headEnd/>
            <a:tailEnd/>
          </a:ln>
        </p:spPr>
        <p:txBody>
          <a:bodyPr wrap="none">
            <a:spAutoFit/>
          </a:bodyPr>
          <a:lstStyle/>
          <a:p>
            <a:pPr fontAlgn="auto">
              <a:spcBef>
                <a:spcPts val="0"/>
              </a:spcBef>
              <a:spcAft>
                <a:spcPts val="0"/>
              </a:spcAft>
              <a:defRPr/>
            </a:pPr>
            <a:r>
              <a:rPr lang="ru-RU" sz="2400" b="1" i="1">
                <a:effectLst>
                  <a:outerShdw blurRad="38100" dist="38100" dir="2700000" algn="tl">
                    <a:srgbClr val="676A55"/>
                  </a:outerShdw>
                </a:effectLst>
                <a:latin typeface="+mn-lt"/>
                <a:cs typeface="+mn-cs"/>
              </a:rPr>
              <a:t>Генерал Штеммерман</a:t>
            </a:r>
          </a:p>
        </p:txBody>
      </p:sp>
      <p:pic>
        <p:nvPicPr>
          <p:cNvPr id="67591" name="Picture 7" descr="WilhelmStemmermann"/>
          <p:cNvPicPr>
            <a:picLocks noChangeAspect="1" noChangeArrowheads="1"/>
          </p:cNvPicPr>
          <p:nvPr/>
        </p:nvPicPr>
        <p:blipFill>
          <a:blip r:embed="rId3"/>
          <a:srcRect/>
          <a:stretch>
            <a:fillRect/>
          </a:stretch>
        </p:blipFill>
        <p:spPr bwMode="auto">
          <a:xfrm>
            <a:off x="5508625" y="333375"/>
            <a:ext cx="3262313" cy="4724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67588">
                                            <p:txEl>
                                              <p:pRg st="0" end="0"/>
                                            </p:txEl>
                                          </p:spTgt>
                                        </p:tgtEl>
                                        <p:attrNameLst>
                                          <p:attrName>style.visibility</p:attrName>
                                        </p:attrNameLst>
                                      </p:cBhvr>
                                      <p:to>
                                        <p:strVal val="visible"/>
                                      </p:to>
                                    </p:set>
                                    <p:anim to="" calcmode="lin" valueType="num">
                                      <p:cBhvr>
                                        <p:cTn id="7" dur="1" fill="hold"/>
                                        <p:tgtEl>
                                          <p:spTgt spid="67588">
                                            <p:txEl>
                                              <p:pRg st="0" end="0"/>
                                            </p:txEl>
                                          </p:spTgt>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67591"/>
                                        </p:tgtEl>
                                        <p:attrNameLst>
                                          <p:attrName>style.visibility</p:attrName>
                                        </p:attrNameLst>
                                      </p:cBhvr>
                                      <p:to>
                                        <p:strVal val="visible"/>
                                      </p:to>
                                    </p:set>
                                    <p:anim to="" calcmode="lin" valueType="num">
                                      <p:cBhvr>
                                        <p:cTn id="11" dur="1" fill="hold"/>
                                        <p:tgtEl>
                                          <p:spTgt spid="67591"/>
                                        </p:tgtEl>
                                        <p:attrNameLst>
                                          <p:attrName/>
                                        </p:attrNameLst>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67589">
                                            <p:txEl>
                                              <p:pRg st="0" end="0"/>
                                            </p:txEl>
                                          </p:spTgt>
                                        </p:tgtEl>
                                        <p:attrNameLst>
                                          <p:attrName>style.visibility</p:attrName>
                                        </p:attrNameLst>
                                      </p:cBhvr>
                                      <p:to>
                                        <p:strVal val="visible"/>
                                      </p:to>
                                    </p:set>
                                    <p:anim to="" calcmode="lin" valueType="num">
                                      <p:cBhvr>
                                        <p:cTn id="15" dur="1" fill="hold"/>
                                        <p:tgtEl>
                                          <p:spTgt spid="67589">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sp>
        <p:nvSpPr>
          <p:cNvPr id="69636" name="Rectangle 4"/>
          <p:cNvSpPr>
            <a:spLocks noChangeArrowheads="1"/>
          </p:cNvSpPr>
          <p:nvPr/>
        </p:nvSpPr>
        <p:spPr bwMode="auto">
          <a:xfrm>
            <a:off x="179388" y="831850"/>
            <a:ext cx="4716462" cy="5283200"/>
          </a:xfrm>
          <a:prstGeom prst="rect">
            <a:avLst/>
          </a:prstGeom>
          <a:solidFill>
            <a:schemeClr val="bg1">
              <a:alpha val="89000"/>
            </a:schemeClr>
          </a:solidFill>
          <a:ln w="9525">
            <a:solidFill>
              <a:schemeClr val="bg1"/>
            </a:solidFill>
            <a:miter lim="800000"/>
            <a:headEnd/>
            <a:tailEnd/>
          </a:ln>
        </p:spPr>
        <p:txBody>
          <a:bodyPr anchor="ctr">
            <a:spAutoFit/>
          </a:bodyPr>
          <a:lstStyle/>
          <a:p>
            <a:pPr>
              <a:defRPr/>
            </a:pPr>
            <a:r>
              <a:rPr lang="ru-RU" sz="2000" b="1">
                <a:effectLst>
                  <a:outerShdw blurRad="38100" dist="38100" dir="2700000" algn="tl">
                    <a:srgbClr val="646B86"/>
                  </a:outerShdw>
                </a:effectLst>
                <a:latin typeface="Times New Roman" pitchFamily="18" charset="0"/>
              </a:rPr>
              <a:t>Вийшовши з Шендерівки ударні німецькі групи відразу ж потрапили під шалений артобстріл і вступили в бій. Генерал армії Конєв, на якого Ставка поклала командування частинами, що діяли на внутрішньому фронті, вирішив з початку притримати резерви.</a:t>
            </a:r>
          </a:p>
          <a:p>
            <a:pPr>
              <a:defRPr/>
            </a:pPr>
            <a:r>
              <a:rPr lang="ru-RU" sz="2000" b="1">
                <a:effectLst>
                  <a:outerShdw blurRad="38100" dist="38100" dir="2700000" algn="tl">
                    <a:srgbClr val="646B86"/>
                  </a:outerShdw>
                </a:effectLst>
                <a:latin typeface="Times New Roman" pitchFamily="18" charset="0"/>
              </a:rPr>
              <a:t>Німці метались, шукаючи шпарини в радянській обороні. Декотрі здавалися в полон. Декотрі продовжували чинити шалений опір. Між Комарівкою та Хильками на так званому Бойковому полі скупчилась вся недобита маса солдатів обох колон у паніці, шукаючи рятівний шлях.</a:t>
            </a:r>
          </a:p>
        </p:txBody>
      </p:sp>
      <p:pic>
        <p:nvPicPr>
          <p:cNvPr id="69638" name="Picture 6" descr="konev1"/>
          <p:cNvPicPr>
            <a:picLocks noChangeAspect="1" noChangeArrowheads="1"/>
          </p:cNvPicPr>
          <p:nvPr/>
        </p:nvPicPr>
        <p:blipFill>
          <a:blip r:embed="rId3"/>
          <a:srcRect/>
          <a:stretch>
            <a:fillRect/>
          </a:stretch>
        </p:blipFill>
        <p:spPr bwMode="auto">
          <a:xfrm>
            <a:off x="5148263" y="476250"/>
            <a:ext cx="3598862" cy="4968875"/>
          </a:xfrm>
          <a:prstGeom prst="rect">
            <a:avLst/>
          </a:prstGeom>
          <a:noFill/>
          <a:ln w="9525">
            <a:noFill/>
            <a:miter lim="800000"/>
            <a:headEnd/>
            <a:tailEnd/>
          </a:ln>
        </p:spPr>
      </p:pic>
      <p:sp>
        <p:nvSpPr>
          <p:cNvPr id="69639" name="Rectangle 7"/>
          <p:cNvSpPr>
            <a:spLocks noChangeArrowheads="1"/>
          </p:cNvSpPr>
          <p:nvPr/>
        </p:nvSpPr>
        <p:spPr bwMode="auto">
          <a:xfrm>
            <a:off x="4846638" y="5516563"/>
            <a:ext cx="4332287" cy="636587"/>
          </a:xfrm>
          <a:prstGeom prst="rect">
            <a:avLst/>
          </a:prstGeom>
          <a:solidFill>
            <a:schemeClr val="bg1">
              <a:alpha val="85001"/>
            </a:schemeClr>
          </a:solidFill>
          <a:ln w="57150" cmpd="thickThin">
            <a:solidFill>
              <a:srgbClr val="FF0000"/>
            </a:solidFill>
            <a:miter lim="800000"/>
            <a:headEnd/>
            <a:tailEnd/>
          </a:ln>
        </p:spPr>
        <p:txBody>
          <a:bodyPr wrap="none">
            <a:spAutoFit/>
          </a:bodyPr>
          <a:lstStyle/>
          <a:p>
            <a:pPr fontAlgn="auto">
              <a:spcBef>
                <a:spcPts val="0"/>
              </a:spcBef>
              <a:spcAft>
                <a:spcPts val="0"/>
              </a:spcAft>
              <a:defRPr/>
            </a:pPr>
            <a:r>
              <a:rPr lang="ru-RU" sz="3200" b="1" i="1">
                <a:effectLst>
                  <a:outerShdw blurRad="38100" dist="38100" dir="2700000" algn="tl">
                    <a:srgbClr val="676A55"/>
                  </a:outerShdw>
                </a:effectLst>
                <a:latin typeface="+mn-lt"/>
                <a:cs typeface="+mn-cs"/>
              </a:rPr>
              <a:t>Генерал армії Конєв</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69636">
                                            <p:txEl>
                                              <p:pRg st="0" end="0"/>
                                            </p:txEl>
                                          </p:spTgt>
                                        </p:tgtEl>
                                        <p:attrNameLst>
                                          <p:attrName>style.visibility</p:attrName>
                                        </p:attrNameLst>
                                      </p:cBhvr>
                                      <p:to>
                                        <p:strVal val="visible"/>
                                      </p:to>
                                    </p:set>
                                    <p:anim to="" calcmode="lin" valueType="num">
                                      <p:cBhvr>
                                        <p:cTn id="7" dur="1" fill="hold"/>
                                        <p:tgtEl>
                                          <p:spTgt spid="69636">
                                            <p:txEl>
                                              <p:pRg st="0" end="0"/>
                                            </p:txEl>
                                          </p:spTgt>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69636">
                                            <p:txEl>
                                              <p:pRg st="1" end="1"/>
                                            </p:txEl>
                                          </p:spTgt>
                                        </p:tgtEl>
                                        <p:attrNameLst>
                                          <p:attrName>style.visibility</p:attrName>
                                        </p:attrNameLst>
                                      </p:cBhvr>
                                      <p:to>
                                        <p:strVal val="visible"/>
                                      </p:to>
                                    </p:set>
                                    <p:anim to="" calcmode="lin" valueType="num">
                                      <p:cBhvr>
                                        <p:cTn id="11" dur="1" fill="hold"/>
                                        <p:tgtEl>
                                          <p:spTgt spid="69636">
                                            <p:txEl>
                                              <p:pRg st="1" end="1"/>
                                            </p:txEl>
                                          </p:spTgt>
                                        </p:tgtEl>
                                        <p:attrNameLst>
                                          <p:attrName/>
                                        </p:attrNameLst>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69638"/>
                                        </p:tgtEl>
                                        <p:attrNameLst>
                                          <p:attrName>style.visibility</p:attrName>
                                        </p:attrNameLst>
                                      </p:cBhvr>
                                      <p:to>
                                        <p:strVal val="visible"/>
                                      </p:to>
                                    </p:set>
                                    <p:anim to="" calcmode="lin" valueType="num">
                                      <p:cBhvr>
                                        <p:cTn id="15" dur="1" fill="hold"/>
                                        <p:tgtEl>
                                          <p:spTgt spid="69638"/>
                                        </p:tgtEl>
                                        <p:attrNameLst>
                                          <p:attrName/>
                                        </p:attrNameLst>
                                      </p:cBhvr>
                                    </p:anim>
                                  </p:childTnLst>
                                </p:cTn>
                              </p:par>
                            </p:childTnLst>
                          </p:cTn>
                        </p:par>
                        <p:par>
                          <p:cTn id="16" fill="hold">
                            <p:stCondLst>
                              <p:cond delay="0"/>
                            </p:stCondLst>
                            <p:childTnLst>
                              <p:par>
                                <p:cTn id="17" presetID="24" presetClass="entr" presetSubtype="0" fill="hold" grpId="0" nodeType="afterEffect">
                                  <p:stCondLst>
                                    <p:cond delay="0"/>
                                  </p:stCondLst>
                                  <p:childTnLst>
                                    <p:set>
                                      <p:cBhvr>
                                        <p:cTn id="18" dur="1" fill="hold">
                                          <p:stCondLst>
                                            <p:cond delay="0"/>
                                          </p:stCondLst>
                                        </p:cTn>
                                        <p:tgtEl>
                                          <p:spTgt spid="69639"/>
                                        </p:tgtEl>
                                        <p:attrNameLst>
                                          <p:attrName>style.visibility</p:attrName>
                                        </p:attrNameLst>
                                      </p:cBhvr>
                                      <p:to>
                                        <p:strVal val="visible"/>
                                      </p:to>
                                    </p:set>
                                    <p:anim to="" calcmode="lin" valueType="num">
                                      <p:cBhvr>
                                        <p:cTn id="19" dur="1" fill="hold"/>
                                        <p:tgtEl>
                                          <p:spTgt spid="6963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09" name="Picture 5" descr="http://www.ko.cominformua.com/media/k2/items/cache/f0ba2bfd8f936a77d3b146acfe9443c7_XL.jpg"/>
          <p:cNvPicPr>
            <a:picLocks noChangeAspect="1" noChangeArrowheads="1"/>
          </p:cNvPicPr>
          <p:nvPr/>
        </p:nvPicPr>
        <p:blipFill>
          <a:blip r:embed="rId2">
            <a:lum bright="-20000" contrast="-36000"/>
          </a:blip>
          <a:srcRect/>
          <a:stretch>
            <a:fillRect/>
          </a:stretch>
        </p:blipFill>
        <p:spPr bwMode="auto">
          <a:xfrm>
            <a:off x="0" y="0"/>
            <a:ext cx="9144000" cy="6858000"/>
          </a:xfrm>
          <a:prstGeom prst="rect">
            <a:avLst/>
          </a:prstGeom>
          <a:noFill/>
          <a:ln w="9525">
            <a:noFill/>
            <a:miter lim="800000"/>
            <a:headEnd/>
            <a:tailEnd/>
          </a:ln>
        </p:spPr>
      </p:pic>
      <p:sp>
        <p:nvSpPr>
          <p:cNvPr id="71684" name="Rectangle 4"/>
          <p:cNvSpPr>
            <a:spLocks noChangeArrowheads="1"/>
          </p:cNvSpPr>
          <p:nvPr/>
        </p:nvSpPr>
        <p:spPr bwMode="auto">
          <a:xfrm>
            <a:off x="107950" y="115888"/>
            <a:ext cx="8747125" cy="2657475"/>
          </a:xfrm>
          <a:prstGeom prst="rect">
            <a:avLst/>
          </a:prstGeom>
          <a:solidFill>
            <a:schemeClr val="bg1">
              <a:alpha val="89999"/>
            </a:schemeClr>
          </a:solidFill>
          <a:ln w="9525">
            <a:solidFill>
              <a:schemeClr val="bg1"/>
            </a:solidFill>
            <a:miter lim="800000"/>
            <a:headEnd/>
            <a:tailEnd/>
          </a:ln>
        </p:spPr>
        <p:txBody>
          <a:bodyPr anchor="ctr">
            <a:spAutoFit/>
          </a:bodyPr>
          <a:lstStyle/>
          <a:p>
            <a:pPr algn="ctr" eaLnBrk="0" hangingPunct="0">
              <a:defRPr/>
            </a:pPr>
            <a:r>
              <a:rPr lang="ru-RU" sz="2400" b="1">
                <a:effectLst>
                  <a:outerShdw blurRad="38100" dist="38100" dir="2700000" algn="tl">
                    <a:srgbClr val="646B86"/>
                  </a:outerShdw>
                </a:effectLst>
                <a:latin typeface="Times New Roman" pitchFamily="18" charset="0"/>
              </a:rPr>
              <a:t>Сьогодні про героїчну перемогу радянських військ у Корсунь-Шевченківській битві нам нагадує величезна кількість пам'ятників та меморіалів. Так, наприклад біля села Стеблів споруджено 7,5 метрове залізобетонне кільце - символ оточення німецьких частин. А скільки в цій місцевості пам'ятників-танків, навіть важко перерахувати. </a:t>
            </a:r>
          </a:p>
        </p:txBody>
      </p:sp>
      <p:pic>
        <p:nvPicPr>
          <p:cNvPr id="71686" name="Picture 6" descr="Вільшана"/>
          <p:cNvPicPr>
            <a:picLocks noChangeAspect="1" noChangeArrowheads="1"/>
          </p:cNvPicPr>
          <p:nvPr/>
        </p:nvPicPr>
        <p:blipFill>
          <a:blip r:embed="rId3"/>
          <a:srcRect/>
          <a:stretch>
            <a:fillRect/>
          </a:stretch>
        </p:blipFill>
        <p:spPr bwMode="auto">
          <a:xfrm>
            <a:off x="6443663" y="3278188"/>
            <a:ext cx="2713037" cy="3573462"/>
          </a:xfrm>
          <a:prstGeom prst="rect">
            <a:avLst/>
          </a:prstGeom>
          <a:noFill/>
          <a:ln w="9525">
            <a:noFill/>
            <a:miter lim="800000"/>
            <a:headEnd/>
            <a:tailEnd/>
          </a:ln>
        </p:spPr>
      </p:pic>
      <p:pic>
        <p:nvPicPr>
          <p:cNvPr id="71688" name="Picture 8" descr="Почапинці"/>
          <p:cNvPicPr>
            <a:picLocks noChangeAspect="1" noChangeArrowheads="1"/>
          </p:cNvPicPr>
          <p:nvPr/>
        </p:nvPicPr>
        <p:blipFill>
          <a:blip r:embed="rId4"/>
          <a:srcRect/>
          <a:stretch>
            <a:fillRect/>
          </a:stretch>
        </p:blipFill>
        <p:spPr bwMode="auto">
          <a:xfrm>
            <a:off x="179388" y="3213100"/>
            <a:ext cx="2611437" cy="3441700"/>
          </a:xfrm>
          <a:prstGeom prst="rect">
            <a:avLst/>
          </a:prstGeom>
          <a:noFill/>
          <a:ln w="9525">
            <a:noFill/>
            <a:miter lim="800000"/>
            <a:headEnd/>
            <a:tailEnd/>
          </a:ln>
        </p:spPr>
      </p:pic>
      <p:pic>
        <p:nvPicPr>
          <p:cNvPr id="71690" name="Picture 10" descr="Вільшана"/>
          <p:cNvPicPr>
            <a:picLocks noChangeAspect="1" noChangeArrowheads="1"/>
          </p:cNvPicPr>
          <p:nvPr/>
        </p:nvPicPr>
        <p:blipFill>
          <a:blip r:embed="rId5"/>
          <a:srcRect/>
          <a:stretch>
            <a:fillRect/>
          </a:stretch>
        </p:blipFill>
        <p:spPr bwMode="auto">
          <a:xfrm>
            <a:off x="2686050" y="2852738"/>
            <a:ext cx="3816350" cy="2900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nodeType="after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 to="" calcmode="lin" valueType="num">
                                      <p:cBhvr>
                                        <p:cTn id="7" dur="1" fill="hold"/>
                                        <p:tgtEl>
                                          <p:spTgt spid="71684">
                                            <p:txEl>
                                              <p:pRg st="0" end="0"/>
                                            </p:txEl>
                                          </p:spTgt>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71688"/>
                                        </p:tgtEl>
                                        <p:attrNameLst>
                                          <p:attrName>style.visibility</p:attrName>
                                        </p:attrNameLst>
                                      </p:cBhvr>
                                      <p:to>
                                        <p:strVal val="visible"/>
                                      </p:to>
                                    </p:set>
                                    <p:anim to="" calcmode="lin" valueType="num">
                                      <p:cBhvr>
                                        <p:cTn id="11" dur="1" fill="hold"/>
                                        <p:tgtEl>
                                          <p:spTgt spid="71688"/>
                                        </p:tgtEl>
                                        <p:attrNameLst>
                                          <p:attrName/>
                                        </p:attrNameLst>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71690"/>
                                        </p:tgtEl>
                                        <p:attrNameLst>
                                          <p:attrName>style.visibility</p:attrName>
                                        </p:attrNameLst>
                                      </p:cBhvr>
                                      <p:to>
                                        <p:strVal val="visible"/>
                                      </p:to>
                                    </p:set>
                                    <p:anim to="" calcmode="lin" valueType="num">
                                      <p:cBhvr>
                                        <p:cTn id="15" dur="1" fill="hold"/>
                                        <p:tgtEl>
                                          <p:spTgt spid="71690"/>
                                        </p:tgtEl>
                                        <p:attrNameLst>
                                          <p:attrName/>
                                        </p:attrNameLst>
                                      </p:cBhvr>
                                    </p:anim>
                                  </p:childTnLst>
                                </p:cTn>
                              </p:par>
                            </p:childTnLst>
                          </p:cTn>
                        </p:par>
                        <p:par>
                          <p:cTn id="16" fill="hold">
                            <p:stCondLst>
                              <p:cond delay="0"/>
                            </p:stCondLst>
                            <p:childTnLst>
                              <p:par>
                                <p:cTn id="17" presetID="24" presetClass="entr" presetSubtype="0" fill="hold" nodeType="afterEffect">
                                  <p:stCondLst>
                                    <p:cond delay="0"/>
                                  </p:stCondLst>
                                  <p:childTnLst>
                                    <p:set>
                                      <p:cBhvr>
                                        <p:cTn id="18" dur="1" fill="hold">
                                          <p:stCondLst>
                                            <p:cond delay="0"/>
                                          </p:stCondLst>
                                        </p:cTn>
                                        <p:tgtEl>
                                          <p:spTgt spid="71686"/>
                                        </p:tgtEl>
                                        <p:attrNameLst>
                                          <p:attrName>style.visibility</p:attrName>
                                        </p:attrNameLst>
                                      </p:cBhvr>
                                      <p:to>
                                        <p:strVal val="visible"/>
                                      </p:to>
                                    </p:set>
                                    <p:anim to="" calcmode="lin" valueType="num">
                                      <p:cBhvr>
                                        <p:cTn id="19" dur="1" fill="hold"/>
                                        <p:tgtEl>
                                          <p:spTgt spid="7168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4" descr="http://www.biograph-soldat.ru/OPER/IMAGES/023-ukraine-004.jpg"/>
          <p:cNvPicPr>
            <a:picLocks noChangeAspect="1" noChangeArrowheads="1"/>
          </p:cNvPicPr>
          <p:nvPr/>
        </p:nvPicPr>
        <p:blipFill>
          <a:blip r:embed="rId2">
            <a:lum bright="-12000" contrast="-34000"/>
          </a:blip>
          <a:srcRect/>
          <a:stretch>
            <a:fillRect/>
          </a:stretch>
        </p:blipFill>
        <p:spPr bwMode="auto">
          <a:xfrm>
            <a:off x="0" y="-566738"/>
            <a:ext cx="9144000" cy="7424738"/>
          </a:xfrm>
          <a:prstGeom prst="rect">
            <a:avLst/>
          </a:prstGeom>
          <a:noFill/>
          <a:ln w="9525">
            <a:noFill/>
            <a:miter lim="800000"/>
            <a:headEnd/>
            <a:tailEnd/>
          </a:ln>
        </p:spPr>
      </p:pic>
      <p:sp>
        <p:nvSpPr>
          <p:cNvPr id="2050" name="Rectangle 2"/>
          <p:cNvSpPr>
            <a:spLocks noGrp="1" noChangeArrowheads="1"/>
          </p:cNvSpPr>
          <p:nvPr>
            <p:ph type="title"/>
          </p:nvPr>
        </p:nvSpPr>
        <p:spPr/>
        <p:txBody>
          <a:bodyPr/>
          <a:lstStyle/>
          <a:p>
            <a:pPr marL="54864" eaLnBrk="1" fontAlgn="auto" hangingPunct="1">
              <a:spcAft>
                <a:spcPts val="0"/>
              </a:spcAft>
              <a:defRPr/>
            </a:pPr>
            <a:r>
              <a:rPr lang="uk-UA" sz="4400" dirty="0" smtClean="0"/>
              <a:t/>
            </a:r>
            <a:br>
              <a:rPr lang="uk-UA" sz="4400" dirty="0" smtClean="0"/>
            </a:br>
            <a:r>
              <a:rPr lang="uk-UA" sz="4400" dirty="0" smtClean="0">
                <a:solidFill>
                  <a:srgbClr val="FF0000"/>
                </a:solidFill>
              </a:rPr>
              <a:t>Визволення Криму и Одеси</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7" name="Picture 4" descr="http://www.biograph-soldat.ru/OPER/IMAGES/023-ukraine-004.jpg"/>
          <p:cNvPicPr>
            <a:picLocks noChangeAspect="1" noChangeArrowheads="1"/>
          </p:cNvPicPr>
          <p:nvPr/>
        </p:nvPicPr>
        <p:blipFill>
          <a:blip r:embed="rId2">
            <a:lum bright="-12000" contrast="-34000"/>
          </a:blip>
          <a:srcRect/>
          <a:stretch>
            <a:fillRect/>
          </a:stretch>
        </p:blipFill>
        <p:spPr bwMode="auto">
          <a:xfrm>
            <a:off x="1588" y="-88900"/>
            <a:ext cx="9144000" cy="7424738"/>
          </a:xfrm>
          <a:prstGeom prst="rect">
            <a:avLst/>
          </a:prstGeom>
          <a:noFill/>
          <a:ln w="9525">
            <a:noFill/>
            <a:miter lim="800000"/>
            <a:headEnd/>
            <a:tailEnd/>
          </a:ln>
        </p:spPr>
      </p:pic>
      <p:sp>
        <p:nvSpPr>
          <p:cNvPr id="2" name="Заголовок 1"/>
          <p:cNvSpPr>
            <a:spLocks noGrp="1"/>
          </p:cNvSpPr>
          <p:nvPr>
            <p:ph type="title"/>
          </p:nvPr>
        </p:nvSpPr>
        <p:spPr>
          <a:xfrm>
            <a:off x="459432" y="116632"/>
            <a:ext cx="8229600" cy="1143000"/>
          </a:xfrm>
        </p:spPr>
        <p:txBody>
          <a:bodyPr>
            <a:normAutofit fontScale="90000"/>
          </a:bodyPr>
          <a:lstStyle/>
          <a:p>
            <a:pPr marL="54864" eaLnBrk="1" fontAlgn="auto" hangingPunct="1">
              <a:spcAft>
                <a:spcPts val="0"/>
              </a:spcAft>
              <a:defRPr/>
            </a:pPr>
            <a:r>
              <a:rPr lang="uk-UA" sz="4000" b="1" dirty="0" smtClean="0">
                <a:solidFill>
                  <a:srgbClr val="FF0000"/>
                </a:solidFill>
              </a:rPr>
              <a:t>Одеська наступальна операція</a:t>
            </a:r>
            <a:r>
              <a:rPr lang="uk-UA" b="1" dirty="0" smtClean="0">
                <a:solidFill>
                  <a:srgbClr val="FF0000"/>
                </a:solidFill>
              </a:rPr>
              <a:t/>
            </a:r>
            <a:br>
              <a:rPr lang="uk-UA" b="1" dirty="0" smtClean="0">
                <a:solidFill>
                  <a:srgbClr val="FF0000"/>
                </a:solidFill>
              </a:rPr>
            </a:br>
            <a:endParaRPr lang="ru-RU" dirty="0" smtClean="0">
              <a:solidFill>
                <a:srgbClr val="FF0000"/>
              </a:solidFill>
            </a:endParaRPr>
          </a:p>
        </p:txBody>
      </p:sp>
      <p:sp>
        <p:nvSpPr>
          <p:cNvPr id="3" name="Содержимое 2"/>
          <p:cNvSpPr>
            <a:spLocks noGrp="1"/>
          </p:cNvSpPr>
          <p:nvPr>
            <p:ph idx="1"/>
          </p:nvPr>
        </p:nvSpPr>
        <p:spPr>
          <a:xfrm>
            <a:off x="0" y="692150"/>
            <a:ext cx="9144000" cy="2663825"/>
          </a:xfrm>
          <a:solidFill>
            <a:schemeClr val="bg1">
              <a:alpha val="83000"/>
            </a:schemeClr>
          </a:solidFill>
          <a:ln>
            <a:solidFill>
              <a:schemeClr val="bg1"/>
            </a:solidFill>
          </a:ln>
        </p:spPr>
        <p:txBody>
          <a:bodyPr/>
          <a:lstStyle/>
          <a:p>
            <a:pPr algn="ctr" eaLnBrk="1" hangingPunct="1">
              <a:lnSpc>
                <a:spcPct val="80000"/>
              </a:lnSpc>
              <a:buFont typeface="Wingdings 2" pitchFamily="18" charset="2"/>
              <a:buNone/>
              <a:defRPr/>
            </a:pPr>
            <a:r>
              <a:rPr lang="ru-RU" sz="1900" b="1" smtClean="0">
                <a:effectLst>
                  <a:outerShdw blurRad="38100" dist="38100" dir="2700000" algn="tl">
                    <a:srgbClr val="646B86"/>
                  </a:outerShdw>
                </a:effectLst>
              </a:rPr>
              <a:t>	Наступальна операція військ 3-го Українського фронту (командувач генерал армії Малиновський Р. Я.) у взаємодії з Чорноморським флотом (командувач віце-адмірал Октябрьський П. С.) та у взаємодії з 2-м Українським фронтом (командувач — маршал Радянського Союзу Конєв І. С.) під загальним керівництвом представника Ставки Верховного головнокомандування маршала Радянського Союзу Василевського О. М., що проводилася в період з 26 березня по 14 квітня 1944 з метою розгрому 6-ої німецької і 3-ої румунської армій групи армій </a:t>
            </a:r>
            <a:r>
              <a:rPr lang="en-US" sz="1900" b="1" smtClean="0">
                <a:effectLst>
                  <a:outerShdw blurRad="38100" dist="38100" dir="2700000" algn="tl">
                    <a:srgbClr val="646B86"/>
                  </a:outerShdw>
                </a:effectLst>
              </a:rPr>
              <a:t>«</a:t>
            </a:r>
            <a:r>
              <a:rPr lang="ru-RU" sz="1900" b="1" smtClean="0">
                <a:effectLst>
                  <a:outerShdw blurRad="38100" dist="38100" dir="2700000" algn="tl">
                    <a:srgbClr val="646B86"/>
                  </a:outerShdw>
                </a:effectLst>
              </a:rPr>
              <a:t>А</a:t>
            </a:r>
            <a:r>
              <a:rPr lang="en-US" sz="1900" b="1" smtClean="0">
                <a:effectLst>
                  <a:outerShdw blurRad="38100" dist="38100" dir="2700000" algn="tl">
                    <a:srgbClr val="646B86"/>
                  </a:outerShdw>
                </a:effectLst>
              </a:rPr>
              <a:t>» </a:t>
            </a:r>
            <a:r>
              <a:rPr lang="ru-RU" sz="1900" b="1" smtClean="0">
                <a:effectLst>
                  <a:outerShdw blurRad="38100" dist="38100" dir="2700000" algn="tl">
                    <a:srgbClr val="646B86"/>
                  </a:outerShdw>
                </a:effectLst>
              </a:rPr>
              <a:t>командувач генерал-фельдмаршал Е.фон Кляйст), виходу з рубежу річки Південний Буг та річку Дністер та звільнення Одеси. Одна із завершальних фронтових операцій стратегічного наступу в Правобережній Україні.</a:t>
            </a:r>
          </a:p>
        </p:txBody>
      </p:sp>
      <p:pic>
        <p:nvPicPr>
          <p:cNvPr id="70660" name="Picture 2" descr="E:\odessano-1.jpg"/>
          <p:cNvPicPr>
            <a:picLocks noChangeAspect="1" noChangeArrowheads="1"/>
          </p:cNvPicPr>
          <p:nvPr/>
        </p:nvPicPr>
        <p:blipFill>
          <a:blip r:embed="rId3"/>
          <a:srcRect/>
          <a:stretch>
            <a:fillRect/>
          </a:stretch>
        </p:blipFill>
        <p:spPr bwMode="auto">
          <a:xfrm>
            <a:off x="1403350" y="3429000"/>
            <a:ext cx="6481763" cy="37385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81" name="Picture 4" descr="http://www.biograph-soldat.ru/OPER/IMAGES/023-ukraine-004.jpg"/>
          <p:cNvPicPr>
            <a:picLocks noChangeAspect="1" noChangeArrowheads="1"/>
          </p:cNvPicPr>
          <p:nvPr/>
        </p:nvPicPr>
        <p:blipFill>
          <a:blip r:embed="rId2">
            <a:lum bright="-12000" contrast="-34000"/>
          </a:blip>
          <a:srcRect/>
          <a:stretch>
            <a:fillRect/>
          </a:stretch>
        </p:blipFill>
        <p:spPr bwMode="auto">
          <a:xfrm>
            <a:off x="14288" y="-512763"/>
            <a:ext cx="9144000" cy="7424738"/>
          </a:xfrm>
          <a:prstGeom prst="rect">
            <a:avLst/>
          </a:prstGeom>
          <a:noFill/>
          <a:ln w="9525">
            <a:noFill/>
            <a:miter lim="800000"/>
            <a:headEnd/>
            <a:tailEnd/>
          </a:ln>
        </p:spPr>
      </p:pic>
      <p:sp>
        <p:nvSpPr>
          <p:cNvPr id="3" name="Содержимое 2"/>
          <p:cNvSpPr>
            <a:spLocks noGrp="1"/>
          </p:cNvSpPr>
          <p:nvPr>
            <p:ph idx="4294967295"/>
          </p:nvPr>
        </p:nvSpPr>
        <p:spPr>
          <a:xfrm>
            <a:off x="-107950" y="-242888"/>
            <a:ext cx="9251950" cy="2663826"/>
          </a:xfrm>
          <a:solidFill>
            <a:schemeClr val="bg1">
              <a:alpha val="80000"/>
            </a:schemeClr>
          </a:solidFill>
          <a:ln>
            <a:solidFill>
              <a:schemeClr val="bg1"/>
            </a:solidFill>
          </a:ln>
        </p:spPr>
        <p:txBody>
          <a:bodyPr/>
          <a:lstStyle/>
          <a:p>
            <a:pPr algn="ctr" eaLnBrk="1" hangingPunct="1">
              <a:lnSpc>
                <a:spcPct val="80000"/>
              </a:lnSpc>
              <a:buFont typeface="Wingdings 2" pitchFamily="18" charset="2"/>
              <a:buNone/>
              <a:defRPr/>
            </a:pPr>
            <a:r>
              <a:rPr lang="ru-RU" sz="2100" b="1" smtClean="0">
                <a:effectLst>
                  <a:outerShdw blurRad="38100" dist="38100" dir="2700000" algn="tl">
                    <a:srgbClr val="646B86"/>
                  </a:outerShdw>
                </a:effectLst>
              </a:rPr>
              <a:t>	Увечері 9 квітня радянські війська увірвалися в північні квартали Одеси і нічним штурмом при сприянні партизан до ранку 10 квітня звільнили Одесу. За 17 днів Одеської наступальної операції війська 3-го Українського фронту за складних погодних умов подолали більш як 160 км, звільнили Миколаївську та Одеську області. Сили Чорномор. флоту отримали можливість базуватися в Одесі, Миколаєві, Очакові.</a:t>
            </a:r>
          </a:p>
          <a:p>
            <a:pPr algn="ctr" eaLnBrk="1" hangingPunct="1">
              <a:lnSpc>
                <a:spcPct val="80000"/>
              </a:lnSpc>
              <a:buFont typeface="Wingdings 2" pitchFamily="18" charset="2"/>
              <a:buNone/>
              <a:defRPr/>
            </a:pPr>
            <a:r>
              <a:rPr lang="ru-RU" sz="2100" b="1" smtClean="0">
                <a:effectLst>
                  <a:outerShdw blurRad="38100" dist="38100" dir="2700000" algn="tl">
                    <a:srgbClr val="646B86"/>
                  </a:outerShdw>
                </a:effectLst>
              </a:rPr>
              <a:t>	Водночас, становище гітлерівців на Кримському півострові, які втратили надійний зв'язок з базами в Болгарії та Румунії, а також морські комунікації з портом Констанца, погіршилося.</a:t>
            </a:r>
            <a:endParaRPr lang="en-US" sz="2100" b="1" smtClean="0">
              <a:effectLst>
                <a:outerShdw blurRad="38100" dist="38100" dir="2700000" algn="tl">
                  <a:srgbClr val="646B86"/>
                </a:outerShdw>
              </a:effectLst>
            </a:endParaRPr>
          </a:p>
          <a:p>
            <a:pPr eaLnBrk="1" hangingPunct="1">
              <a:lnSpc>
                <a:spcPct val="80000"/>
              </a:lnSpc>
              <a:defRPr/>
            </a:pPr>
            <a:endParaRPr lang="ru-RU" sz="1400" b="1" smtClean="0">
              <a:effectLst>
                <a:outerShdw blurRad="38100" dist="38100" dir="2700000" algn="tl">
                  <a:srgbClr val="646B86"/>
                </a:outerShdw>
              </a:effectLst>
            </a:endParaRPr>
          </a:p>
        </p:txBody>
      </p:sp>
      <p:pic>
        <p:nvPicPr>
          <p:cNvPr id="71683" name="Picture 2" descr="E:\141c559831f0.jpg"/>
          <p:cNvPicPr>
            <a:picLocks noChangeAspect="1" noChangeArrowheads="1"/>
          </p:cNvPicPr>
          <p:nvPr/>
        </p:nvPicPr>
        <p:blipFill>
          <a:blip r:embed="rId3"/>
          <a:srcRect/>
          <a:stretch>
            <a:fillRect/>
          </a:stretch>
        </p:blipFill>
        <p:spPr bwMode="auto">
          <a:xfrm>
            <a:off x="755650" y="2349500"/>
            <a:ext cx="7273925" cy="430371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descr="http://www.biograph-soldat.ru/OPER/IMAGES/023-ukraine-004.jpg"/>
          <p:cNvPicPr>
            <a:picLocks noChangeAspect="1" noChangeArrowheads="1"/>
          </p:cNvPicPr>
          <p:nvPr/>
        </p:nvPicPr>
        <p:blipFill>
          <a:blip r:embed="rId2">
            <a:lum bright="-12000" contrast="-34000"/>
          </a:blip>
          <a:srcRect/>
          <a:stretch>
            <a:fillRect/>
          </a:stretch>
        </p:blipFill>
        <p:spPr bwMode="auto">
          <a:xfrm>
            <a:off x="0" y="-566738"/>
            <a:ext cx="9144000" cy="7424738"/>
          </a:xfrm>
          <a:prstGeom prst="rect">
            <a:avLst/>
          </a:prstGeom>
          <a:noFill/>
          <a:ln w="9525">
            <a:noFill/>
            <a:miter lim="800000"/>
            <a:headEnd/>
            <a:tailEnd/>
          </a:ln>
        </p:spPr>
      </p:pic>
      <p:sp>
        <p:nvSpPr>
          <p:cNvPr id="2" name="Заголовок 1"/>
          <p:cNvSpPr>
            <a:spLocks noGrp="1"/>
          </p:cNvSpPr>
          <p:nvPr>
            <p:ph type="title"/>
          </p:nvPr>
        </p:nvSpPr>
        <p:spPr>
          <a:xfrm>
            <a:off x="457200" y="-243408"/>
            <a:ext cx="8229600" cy="1143000"/>
          </a:xfrm>
        </p:spPr>
        <p:txBody>
          <a:bodyPr/>
          <a:lstStyle/>
          <a:p>
            <a:pPr marL="54864" eaLnBrk="1" fontAlgn="auto" hangingPunct="1">
              <a:spcAft>
                <a:spcPts val="0"/>
              </a:spcAft>
              <a:defRPr/>
            </a:pPr>
            <a:r>
              <a:rPr lang="uk-UA" b="1" dirty="0" smtClean="0">
                <a:solidFill>
                  <a:srgbClr val="FF0000"/>
                </a:solidFill>
              </a:rPr>
              <a:t>Кримська операція (1944)</a:t>
            </a:r>
            <a:endParaRPr lang="ru-RU" dirty="0" smtClean="0">
              <a:solidFill>
                <a:srgbClr val="FF0000"/>
              </a:solidFill>
            </a:endParaRPr>
          </a:p>
        </p:txBody>
      </p:sp>
      <p:sp>
        <p:nvSpPr>
          <p:cNvPr id="72707" name="Содержимое 4"/>
          <p:cNvSpPr>
            <a:spLocks noGrp="1"/>
          </p:cNvSpPr>
          <p:nvPr>
            <p:ph idx="1"/>
          </p:nvPr>
        </p:nvSpPr>
        <p:spPr>
          <a:xfrm>
            <a:off x="376238" y="908050"/>
            <a:ext cx="8748712" cy="2808288"/>
          </a:xfrm>
          <a:solidFill>
            <a:schemeClr val="bg1">
              <a:alpha val="85097"/>
            </a:schemeClr>
          </a:solidFill>
          <a:ln>
            <a:solidFill>
              <a:schemeClr val="bg1"/>
            </a:solidFill>
          </a:ln>
        </p:spPr>
        <p:txBody>
          <a:bodyPr/>
          <a:lstStyle/>
          <a:p>
            <a:pPr eaLnBrk="1" hangingPunct="1"/>
            <a:r>
              <a:rPr lang="ru-RU" sz="2000" b="1" smtClean="0"/>
              <a:t>(8 квітня — 12 травня 1944) — наступальна операція військ 4-го Українського фронту (генерал армії Ф. Толбухін) і Окремої Приморської армії (генерал армії А. Єрьоменко) у взаємодії з Чорноморським флотом (віце-адмірал П. Октябрський) і Азовською військовою флотилією (контр-адмірал С. Горшков). </a:t>
            </a:r>
          </a:p>
          <a:p>
            <a:pPr eaLnBrk="1" hangingPunct="1"/>
            <a:r>
              <a:rPr lang="ru-RU" sz="2000" b="1" smtClean="0"/>
              <a:t>Розвивалася шляхом прориву оборони противника одночасно на Перекопському і Сиваському напрямках, з головним ударом в напрямку Сімферополя. Окрема Приморська армія вела наступ з району Керчі на Севастополь.</a:t>
            </a:r>
          </a:p>
        </p:txBody>
      </p:sp>
      <p:pic>
        <p:nvPicPr>
          <p:cNvPr id="72708" name="Picture 2" descr="C:\Users\valentin\Downloads\1395682397_36.jpg"/>
          <p:cNvPicPr>
            <a:picLocks noChangeAspect="1" noChangeArrowheads="1"/>
          </p:cNvPicPr>
          <p:nvPr/>
        </p:nvPicPr>
        <p:blipFill>
          <a:blip r:embed="rId3"/>
          <a:srcRect/>
          <a:stretch>
            <a:fillRect/>
          </a:stretch>
        </p:blipFill>
        <p:spPr bwMode="auto">
          <a:xfrm>
            <a:off x="0" y="3867150"/>
            <a:ext cx="4500563" cy="2536825"/>
          </a:xfrm>
          <a:prstGeom prst="rect">
            <a:avLst/>
          </a:prstGeom>
          <a:noFill/>
          <a:ln w="9525">
            <a:noFill/>
            <a:miter lim="800000"/>
            <a:headEnd/>
            <a:tailEnd/>
          </a:ln>
        </p:spPr>
      </p:pic>
      <p:pic>
        <p:nvPicPr>
          <p:cNvPr id="72709" name="Picture 2" descr="C:\Users\valentin\Downloads\0_d95fb_2872e3ce_XXL.jpg"/>
          <p:cNvPicPr>
            <a:picLocks noChangeAspect="1" noChangeArrowheads="1"/>
          </p:cNvPicPr>
          <p:nvPr/>
        </p:nvPicPr>
        <p:blipFill>
          <a:blip r:embed="rId4"/>
          <a:srcRect/>
          <a:stretch>
            <a:fillRect/>
          </a:stretch>
        </p:blipFill>
        <p:spPr bwMode="auto">
          <a:xfrm>
            <a:off x="4772025" y="3825875"/>
            <a:ext cx="4352925" cy="2619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4" descr="http://www.biograph-soldat.ru/OPER/IMAGES/023-ukraine-004.jpg"/>
          <p:cNvPicPr>
            <a:picLocks noChangeAspect="1" noChangeArrowheads="1"/>
          </p:cNvPicPr>
          <p:nvPr/>
        </p:nvPicPr>
        <p:blipFill>
          <a:blip r:embed="rId2">
            <a:lum bright="-12000" contrast="-34000"/>
          </a:blip>
          <a:srcRect/>
          <a:stretch>
            <a:fillRect/>
          </a:stretch>
        </p:blipFill>
        <p:spPr bwMode="auto">
          <a:xfrm>
            <a:off x="0" y="-14288"/>
            <a:ext cx="9144000" cy="7424738"/>
          </a:xfrm>
          <a:prstGeom prst="rect">
            <a:avLst/>
          </a:prstGeom>
          <a:noFill/>
          <a:ln w="9525">
            <a:noFill/>
            <a:miter lim="800000"/>
            <a:headEnd/>
            <a:tailEnd/>
          </a:ln>
        </p:spPr>
      </p:pic>
      <p:sp>
        <p:nvSpPr>
          <p:cNvPr id="73730" name="Содержимое 2"/>
          <p:cNvSpPr>
            <a:spLocks noGrp="1"/>
          </p:cNvSpPr>
          <p:nvPr>
            <p:ph idx="1"/>
          </p:nvPr>
        </p:nvSpPr>
        <p:spPr>
          <a:xfrm>
            <a:off x="0" y="115888"/>
            <a:ext cx="4500563" cy="4321175"/>
          </a:xfrm>
          <a:solidFill>
            <a:schemeClr val="bg1">
              <a:alpha val="85881"/>
            </a:schemeClr>
          </a:solidFill>
          <a:ln>
            <a:solidFill>
              <a:schemeClr val="bg1"/>
            </a:solidFill>
          </a:ln>
        </p:spPr>
        <p:txBody>
          <a:bodyPr/>
          <a:lstStyle/>
          <a:p>
            <a:pPr eaLnBrk="1" hangingPunct="1"/>
            <a:r>
              <a:rPr lang="ru-RU" sz="2000" b="1" smtClean="0"/>
              <a:t>14 квітня війська 4-го Українського фронту оволоділи Бахчисараєм та Алуштою, а 18 квітня війська Окремої Приморської армії визволили Балаклаву. 5 травня радянські війська почали наступ на Севастополь з півночі, а 7 травня — з району Балаклави.  9 травня за підтримки кораблів Чорноморського флоту і авіації вони штурмом оволоділи Севастополем і 12 травня завершили визволення Криму.</a:t>
            </a:r>
          </a:p>
        </p:txBody>
      </p:sp>
      <p:pic>
        <p:nvPicPr>
          <p:cNvPr id="73731" name="Picture 2" descr="C:\Users\valentin\Downloads\0_d9620_ea283de3_XXL.jpg"/>
          <p:cNvPicPr>
            <a:picLocks noChangeAspect="1" noChangeArrowheads="1"/>
          </p:cNvPicPr>
          <p:nvPr/>
        </p:nvPicPr>
        <p:blipFill>
          <a:blip r:embed="rId3">
            <a:lum bright="12000"/>
          </a:blip>
          <a:srcRect/>
          <a:stretch>
            <a:fillRect/>
          </a:stretch>
        </p:blipFill>
        <p:spPr bwMode="auto">
          <a:xfrm>
            <a:off x="4738688" y="115888"/>
            <a:ext cx="4341812" cy="2606675"/>
          </a:xfrm>
          <a:prstGeom prst="rect">
            <a:avLst/>
          </a:prstGeom>
          <a:noFill/>
          <a:ln w="9525">
            <a:noFill/>
            <a:miter lim="800000"/>
            <a:headEnd/>
            <a:tailEnd/>
          </a:ln>
        </p:spPr>
      </p:pic>
      <p:pic>
        <p:nvPicPr>
          <p:cNvPr id="73732" name="Picture 2" descr="C:\Users\valentin\Downloads\1395682359_34.jpg"/>
          <p:cNvPicPr>
            <a:picLocks noChangeAspect="1" noChangeArrowheads="1"/>
          </p:cNvPicPr>
          <p:nvPr/>
        </p:nvPicPr>
        <p:blipFill>
          <a:blip r:embed="rId4"/>
          <a:srcRect/>
          <a:stretch>
            <a:fillRect/>
          </a:stretch>
        </p:blipFill>
        <p:spPr bwMode="auto">
          <a:xfrm>
            <a:off x="4572000" y="4508500"/>
            <a:ext cx="4581525" cy="2520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http://www.biograph-soldat.ru/OPER/IMAGES/023-ukraine.jpg"/>
          <p:cNvPicPr>
            <a:picLocks noChangeAspect="1" noChangeArrowheads="1"/>
          </p:cNvPicPr>
          <p:nvPr/>
        </p:nvPicPr>
        <p:blipFill>
          <a:blip r:embed="rId2">
            <a:lum bright="24000" contrast="-50000"/>
          </a:blip>
          <a:srcRect/>
          <a:stretch>
            <a:fillRect/>
          </a:stretch>
        </p:blipFill>
        <p:spPr bwMode="auto">
          <a:xfrm>
            <a:off x="-1917700" y="0"/>
            <a:ext cx="11061700" cy="6858000"/>
          </a:xfrm>
          <a:prstGeom prst="rect">
            <a:avLst/>
          </a:prstGeom>
          <a:noFill/>
          <a:ln w="9525">
            <a:noFill/>
            <a:miter lim="800000"/>
            <a:headEnd/>
            <a:tailEnd/>
          </a:ln>
        </p:spPr>
      </p:pic>
      <p:sp>
        <p:nvSpPr>
          <p:cNvPr id="2" name="Заголовок 1"/>
          <p:cNvSpPr>
            <a:spLocks noGrp="1"/>
          </p:cNvSpPr>
          <p:nvPr>
            <p:ph type="title"/>
          </p:nvPr>
        </p:nvSpPr>
        <p:spPr/>
        <p:txBody>
          <a:bodyPr/>
          <a:lstStyle/>
          <a:p>
            <a:pPr marL="54864" eaLnBrk="1" fontAlgn="auto" hangingPunct="1">
              <a:spcAft>
                <a:spcPts val="0"/>
              </a:spcAft>
              <a:defRPr/>
            </a:pPr>
            <a:r>
              <a:rPr lang="uk-UA" dirty="0" smtClean="0">
                <a:solidFill>
                  <a:srgbClr val="FF0000"/>
                </a:solidFill>
              </a:rPr>
              <a:t>Звільнення західної України. Берлін.</a:t>
            </a:r>
            <a:endParaRPr lang="uk-UA"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p:cNvPicPr>
            <a:picLocks noChangeAspect="1" noChangeArrowheads="1"/>
          </p:cNvPicPr>
          <p:nvPr/>
        </p:nvPicPr>
        <p:blipFill>
          <a:blip r:embed="rId2"/>
          <a:srcRect/>
          <a:stretch>
            <a:fillRect/>
          </a:stretch>
        </p:blipFill>
        <p:spPr bwMode="auto">
          <a:xfrm>
            <a:off x="0" y="0"/>
            <a:ext cx="9272588" cy="6858000"/>
          </a:xfrm>
          <a:prstGeom prst="rect">
            <a:avLst/>
          </a:prstGeom>
          <a:noFill/>
          <a:ln w="9525">
            <a:noFill/>
            <a:miter lim="800000"/>
            <a:headEnd/>
            <a:tailEnd/>
          </a:ln>
        </p:spPr>
      </p:pic>
      <p:sp>
        <p:nvSpPr>
          <p:cNvPr id="2" name="Заголовок 1"/>
          <p:cNvSpPr>
            <a:spLocks noGrp="1"/>
          </p:cNvSpPr>
          <p:nvPr>
            <p:ph type="title"/>
          </p:nvPr>
        </p:nvSpPr>
        <p:spPr>
          <a:xfrm>
            <a:off x="469869" y="116632"/>
            <a:ext cx="8291264" cy="581231"/>
          </a:xfrm>
        </p:spPr>
        <p:txBody>
          <a:bodyPr/>
          <a:lstStyle/>
          <a:p>
            <a:pPr marL="54864" eaLnBrk="1" fontAlgn="auto" hangingPunct="1">
              <a:spcAft>
                <a:spcPts val="0"/>
              </a:spcAft>
              <a:defRPr/>
            </a:pPr>
            <a:r>
              <a:rPr lang="ru-RU" sz="3200" dirty="0">
                <a:solidFill>
                  <a:srgbClr val="FF0000"/>
                </a:solidFill>
              </a:rPr>
              <a:t>Оборона </a:t>
            </a:r>
            <a:r>
              <a:rPr lang="ru-RU" sz="3200" dirty="0" err="1">
                <a:solidFill>
                  <a:srgbClr val="FF0000"/>
                </a:solidFill>
              </a:rPr>
              <a:t>Москви</a:t>
            </a:r>
            <a:r>
              <a:rPr lang="ru-RU" sz="3200" dirty="0">
                <a:solidFill>
                  <a:srgbClr val="FF0000"/>
                </a:solidFill>
              </a:rPr>
              <a:t> (</a:t>
            </a:r>
            <a:r>
              <a:rPr lang="ru-RU" sz="3200" dirty="0" err="1">
                <a:solidFill>
                  <a:srgbClr val="FF0000"/>
                </a:solidFill>
              </a:rPr>
              <a:t>операція</a:t>
            </a:r>
            <a:r>
              <a:rPr lang="ru-RU" sz="3200" dirty="0">
                <a:solidFill>
                  <a:srgbClr val="FF0000"/>
                </a:solidFill>
              </a:rPr>
              <a:t> "Тайфун")</a:t>
            </a:r>
          </a:p>
        </p:txBody>
      </p:sp>
      <p:sp>
        <p:nvSpPr>
          <p:cNvPr id="3" name="Объект 2"/>
          <p:cNvSpPr>
            <a:spLocks noGrp="1"/>
          </p:cNvSpPr>
          <p:nvPr>
            <p:ph idx="1"/>
          </p:nvPr>
        </p:nvSpPr>
        <p:spPr>
          <a:xfrm>
            <a:off x="4795838" y="692150"/>
            <a:ext cx="4348162" cy="5905500"/>
          </a:xfrm>
          <a:solidFill>
            <a:schemeClr val="bg1">
              <a:alpha val="82001"/>
            </a:schemeClr>
          </a:solidFill>
          <a:ln>
            <a:solidFill>
              <a:schemeClr val="bg1"/>
            </a:solidFill>
          </a:ln>
        </p:spPr>
        <p:txBody>
          <a:bodyPr/>
          <a:lstStyle/>
          <a:p>
            <a:pPr marL="136525" indent="0" eaLnBrk="1" hangingPunct="1">
              <a:lnSpc>
                <a:spcPct val="80000"/>
              </a:lnSpc>
              <a:buFont typeface="Wingdings 2" pitchFamily="18" charset="2"/>
              <a:buNone/>
              <a:defRPr/>
            </a:pPr>
            <a:endParaRPr lang="ru-RU" sz="2700" smtClean="0"/>
          </a:p>
          <a:p>
            <a:pPr marL="136525" indent="0" eaLnBrk="1" hangingPunct="1">
              <a:lnSpc>
                <a:spcPct val="80000"/>
              </a:lnSpc>
              <a:defRPr/>
            </a:pPr>
            <a:r>
              <a:rPr lang="ru-RU" sz="2700" b="1" smtClean="0">
                <a:effectLst>
                  <a:outerShdw blurRad="38100" dist="38100" dir="2700000" algn="tl">
                    <a:srgbClr val="646B86"/>
                  </a:outerShdw>
                </a:effectLst>
              </a:rPr>
              <a:t>Наступ ворожих військ на Москву розпочався 30 вересня 1941 р. Танковими ударами ворог прорвав оборону радянських військ і підійшов до Вязьми.</a:t>
            </a:r>
          </a:p>
          <a:p>
            <a:pPr marL="136525" indent="0" eaLnBrk="1" hangingPunct="1">
              <a:lnSpc>
                <a:spcPct val="80000"/>
              </a:lnSpc>
              <a:defRPr/>
            </a:pPr>
            <a:r>
              <a:rPr lang="ru-RU" sz="2700" b="1" smtClean="0">
                <a:effectLst>
                  <a:outerShdw blurRad="38100" dist="38100" dir="2700000" algn="tl">
                    <a:srgbClr val="646B86"/>
                  </a:outerShdw>
                </a:effectLst>
              </a:rPr>
              <a:t>5 жовтня Державний комітет оборони ухвалив рішення про захист Москви. 19 жовтня у Москві було запроваджено стан облоги. Командувачем оборони Москви було призначено Жукова.</a:t>
            </a:r>
          </a:p>
        </p:txBody>
      </p:sp>
      <p:pic>
        <p:nvPicPr>
          <p:cNvPr id="20484" name="Picture 2"/>
          <p:cNvPicPr>
            <a:picLocks noChangeAspect="1" noChangeArrowheads="1"/>
          </p:cNvPicPr>
          <p:nvPr/>
        </p:nvPicPr>
        <p:blipFill>
          <a:blip r:embed="rId3"/>
          <a:srcRect/>
          <a:stretch>
            <a:fillRect/>
          </a:stretch>
        </p:blipFill>
        <p:spPr bwMode="auto">
          <a:xfrm>
            <a:off x="179388" y="692150"/>
            <a:ext cx="4584700" cy="5986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http://www.biograph-soldat.ru/OPER/IMAGES/023-ukraine.jpg"/>
          <p:cNvPicPr>
            <a:picLocks noChangeAspect="1" noChangeArrowheads="1"/>
          </p:cNvPicPr>
          <p:nvPr/>
        </p:nvPicPr>
        <p:blipFill>
          <a:blip r:embed="rId2">
            <a:lum bright="24000" contrast="-50000"/>
          </a:blip>
          <a:srcRect/>
          <a:stretch>
            <a:fillRect/>
          </a:stretch>
        </p:blipFill>
        <p:spPr bwMode="auto">
          <a:xfrm>
            <a:off x="-1917700" y="0"/>
            <a:ext cx="11061700" cy="6858000"/>
          </a:xfrm>
          <a:prstGeom prst="rect">
            <a:avLst/>
          </a:prstGeom>
          <a:noFill/>
          <a:ln w="9525">
            <a:noFill/>
            <a:miter lim="800000"/>
            <a:headEnd/>
            <a:tailEnd/>
          </a:ln>
        </p:spPr>
      </p:pic>
      <p:sp>
        <p:nvSpPr>
          <p:cNvPr id="74754" name="Объект 2"/>
          <p:cNvSpPr>
            <a:spLocks noGrp="1"/>
          </p:cNvSpPr>
          <p:nvPr>
            <p:ph idx="1"/>
          </p:nvPr>
        </p:nvSpPr>
        <p:spPr>
          <a:xfrm>
            <a:off x="-1836738" y="2420938"/>
            <a:ext cx="10980738" cy="3409950"/>
          </a:xfrm>
          <a:solidFill>
            <a:schemeClr val="bg1">
              <a:alpha val="85001"/>
            </a:schemeClr>
          </a:solidFill>
          <a:ln>
            <a:solidFill>
              <a:schemeClr val="bg1"/>
            </a:solidFill>
          </a:ln>
        </p:spPr>
        <p:txBody>
          <a:bodyPr/>
          <a:lstStyle/>
          <a:p>
            <a:pPr algn="ctr" eaLnBrk="1" hangingPunct="1">
              <a:buFont typeface="Wingdings 2" pitchFamily="18" charset="2"/>
              <a:buNone/>
              <a:defRPr/>
            </a:pPr>
            <a:r>
              <a:rPr lang="ru-RU" sz="2400" b="1" smtClean="0">
                <a:effectLst>
                  <a:outerShdw blurRad="38100" dist="38100" dir="2700000" algn="tl">
                    <a:srgbClr val="646B86"/>
                  </a:outerShdw>
                </a:effectLst>
              </a:rPr>
              <a:t>	На початок січня 1944 року було сформовано остаточний план операції:</a:t>
            </a:r>
          </a:p>
          <a:p>
            <a:pPr algn="ctr" eaLnBrk="1" hangingPunct="1">
              <a:buFont typeface="Wingdings 2" pitchFamily="18" charset="2"/>
              <a:buNone/>
              <a:defRPr/>
            </a:pPr>
            <a:r>
              <a:rPr lang="ru-RU" sz="2400" b="1" smtClean="0">
                <a:effectLst>
                  <a:outerShdw blurRad="38100" dist="38100" dir="2700000" algn="tl">
                    <a:srgbClr val="646B86"/>
                  </a:outerShdw>
                </a:effectLst>
              </a:rPr>
              <a:t>	1-й Український фронт наносить головний удар на Вінницю, Могилів-Подільський і частиною сил на Луцьк і Христинівку. 2-й Український фронт наносить головний удар на Кіровоград, Первомайськ і частиною сил також на Христинівку. Головним завданням 1-го та 2-го Українських фронтів був розгром головних сил групи армій «Південь» та виходом до Карпат — розкол фронту супротивника. Дії цих фронтів координував Маршал Радянського Союзу  Г. К. Жуков.</a:t>
            </a:r>
          </a:p>
          <a:p>
            <a:pPr eaLnBrk="1" hangingPunct="1">
              <a:defRPr/>
            </a:pPr>
            <a:endParaRPr lang="ru-RU" sz="2400" smtClean="0">
              <a:solidFill>
                <a:srgbClr val="0000FF"/>
              </a:solidFill>
            </a:endParaRPr>
          </a:p>
        </p:txBody>
      </p:sp>
      <p:sp>
        <p:nvSpPr>
          <p:cNvPr id="75779" name="Прямоугольник 1"/>
          <p:cNvSpPr>
            <a:spLocks noChangeArrowheads="1"/>
          </p:cNvSpPr>
          <p:nvPr/>
        </p:nvSpPr>
        <p:spPr bwMode="auto">
          <a:xfrm>
            <a:off x="-1908175" y="333375"/>
            <a:ext cx="10872788" cy="1349375"/>
          </a:xfrm>
          <a:prstGeom prst="rect">
            <a:avLst/>
          </a:prstGeom>
          <a:solidFill>
            <a:schemeClr val="bg1">
              <a:alpha val="52940"/>
            </a:schemeClr>
          </a:solidFill>
          <a:ln w="38100" cmpd="dbl">
            <a:solidFill>
              <a:srgbClr val="FF0000"/>
            </a:solidFill>
            <a:miter lim="800000"/>
            <a:headEnd/>
            <a:tailEnd/>
          </a:ln>
        </p:spPr>
        <p:txBody>
          <a:bodyPr>
            <a:spAutoFit/>
          </a:bodyPr>
          <a:lstStyle/>
          <a:p>
            <a:pPr algn="ctr"/>
            <a:r>
              <a:rPr lang="ru-RU" sz="4800" b="1">
                <a:solidFill>
                  <a:srgbClr val="FF0000"/>
                </a:solidFill>
                <a:latin typeface="Times New Roman" pitchFamily="18" charset="0"/>
              </a:rPr>
              <a:t>Дніпровсько-Карпатська операція     </a:t>
            </a:r>
          </a:p>
          <a:p>
            <a:pPr algn="ctr"/>
            <a:r>
              <a:rPr lang="ru-RU" sz="3200" b="1">
                <a:solidFill>
                  <a:srgbClr val="FF0000"/>
                </a:solidFill>
                <a:latin typeface="Times New Roman" pitchFamily="18" charset="0"/>
              </a:rPr>
              <a:t>(24 грудня 1943 — 17 квітня 1944)</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2" descr="http://www.biograph-soldat.ru/OPER/IMAGES/023-ukraine.jpg"/>
          <p:cNvPicPr>
            <a:picLocks noChangeAspect="1" noChangeArrowheads="1"/>
          </p:cNvPicPr>
          <p:nvPr/>
        </p:nvPicPr>
        <p:blipFill>
          <a:blip r:embed="rId2">
            <a:lum bright="24000" contrast="-50000"/>
          </a:blip>
          <a:srcRect/>
          <a:stretch>
            <a:fillRect/>
          </a:stretch>
        </p:blipFill>
        <p:spPr bwMode="auto">
          <a:xfrm>
            <a:off x="-1917700" y="0"/>
            <a:ext cx="11061700" cy="6858000"/>
          </a:xfrm>
          <a:prstGeom prst="rect">
            <a:avLst/>
          </a:prstGeom>
          <a:noFill/>
          <a:ln w="9525">
            <a:noFill/>
            <a:miter lim="800000"/>
            <a:headEnd/>
            <a:tailEnd/>
          </a:ln>
        </p:spPr>
      </p:pic>
      <p:sp>
        <p:nvSpPr>
          <p:cNvPr id="2" name="Заголовок 1"/>
          <p:cNvSpPr>
            <a:spLocks noGrp="1"/>
          </p:cNvSpPr>
          <p:nvPr>
            <p:ph type="title"/>
          </p:nvPr>
        </p:nvSpPr>
        <p:spPr>
          <a:xfrm>
            <a:off x="-1468900" y="4831"/>
            <a:ext cx="9687371" cy="1284707"/>
          </a:xfrm>
        </p:spPr>
        <p:txBody>
          <a:bodyPr/>
          <a:lstStyle/>
          <a:p>
            <a:pPr marL="54864" eaLnBrk="1" fontAlgn="auto" hangingPunct="1">
              <a:spcAft>
                <a:spcPts val="0"/>
              </a:spcAft>
              <a:defRPr/>
            </a:pPr>
            <a:r>
              <a:rPr lang="ru-RU" dirty="0" err="1">
                <a:solidFill>
                  <a:srgbClr val="FF0000"/>
                </a:solidFill>
              </a:rPr>
              <a:t>Східно-Карпатська</a:t>
            </a:r>
            <a:r>
              <a:rPr lang="ru-RU" dirty="0">
                <a:solidFill>
                  <a:srgbClr val="FF0000"/>
                </a:solidFill>
              </a:rPr>
              <a:t> </a:t>
            </a:r>
            <a:r>
              <a:rPr lang="ru-RU" dirty="0" err="1">
                <a:solidFill>
                  <a:srgbClr val="FF0000"/>
                </a:solidFill>
              </a:rPr>
              <a:t>операція</a:t>
            </a:r>
            <a:endParaRPr lang="ru-RU" dirty="0">
              <a:solidFill>
                <a:srgbClr val="FF0000"/>
              </a:solidFill>
            </a:endParaRPr>
          </a:p>
        </p:txBody>
      </p:sp>
      <p:sp>
        <p:nvSpPr>
          <p:cNvPr id="3" name="Объект 2"/>
          <p:cNvSpPr>
            <a:spLocks noGrp="1"/>
          </p:cNvSpPr>
          <p:nvPr>
            <p:ph idx="1"/>
          </p:nvPr>
        </p:nvSpPr>
        <p:spPr>
          <a:xfrm>
            <a:off x="-1836738" y="1646238"/>
            <a:ext cx="10980738" cy="3511550"/>
          </a:xfrm>
          <a:solidFill>
            <a:schemeClr val="bg1">
              <a:alpha val="45000"/>
            </a:schemeClr>
          </a:solidFill>
          <a:ln>
            <a:solidFill>
              <a:schemeClr val="bg1"/>
            </a:solidFill>
          </a:ln>
        </p:spPr>
        <p:txBody>
          <a:bodyPr/>
          <a:lstStyle/>
          <a:p>
            <a:pPr eaLnBrk="1" hangingPunct="1">
              <a:lnSpc>
                <a:spcPct val="80000"/>
              </a:lnSpc>
              <a:defRPr/>
            </a:pPr>
            <a:r>
              <a:rPr lang="ru-RU" sz="3000" b="1" smtClean="0">
                <a:effectLst>
                  <a:outerShdw blurRad="38100" dist="38100" dir="2700000" algn="tl">
                    <a:srgbClr val="646B86"/>
                  </a:outerShdw>
                </a:effectLst>
              </a:rPr>
              <a:t>Загальна чисельність військ Червоної Армії становила 246 тис. чоловік. З боку німців протистояли армійська група близько 300 тис. чоловік.</a:t>
            </a:r>
          </a:p>
          <a:p>
            <a:pPr eaLnBrk="1" hangingPunct="1">
              <a:lnSpc>
                <a:spcPct val="80000"/>
              </a:lnSpc>
              <a:defRPr/>
            </a:pPr>
            <a:endParaRPr lang="ru-RU" sz="3000" b="1" smtClean="0">
              <a:effectLst>
                <a:outerShdw blurRad="38100" dist="38100" dir="2700000" algn="tl">
                  <a:srgbClr val="646B86"/>
                </a:outerShdw>
              </a:effectLst>
            </a:endParaRPr>
          </a:p>
          <a:p>
            <a:pPr eaLnBrk="1" hangingPunct="1">
              <a:lnSpc>
                <a:spcPct val="80000"/>
              </a:lnSpc>
              <a:defRPr/>
            </a:pPr>
            <a:r>
              <a:rPr lang="ru-RU" sz="3000" b="1" smtClean="0">
                <a:effectLst>
                  <a:outerShdw blurRad="38100" dist="38100" dir="2700000" algn="tl">
                    <a:srgbClr val="646B86"/>
                  </a:outerShdw>
                </a:effectLst>
              </a:rPr>
              <a:t>У результаті проведення Східно-Карпатська операція радянські війська прорвавши укріплення Лінії Арпада перейшли Карпати, зайняли територію Закарпатської України і створили умови для подальшого просування в Чехословаччину.</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2" descr="http://www.biograph-soldat.ru/OPER/IMAGES/023-ukraine.jpg"/>
          <p:cNvPicPr>
            <a:picLocks noChangeAspect="1" noChangeArrowheads="1"/>
          </p:cNvPicPr>
          <p:nvPr/>
        </p:nvPicPr>
        <p:blipFill>
          <a:blip r:embed="rId2">
            <a:lum bright="24000" contrast="-50000"/>
          </a:blip>
          <a:srcRect/>
          <a:stretch>
            <a:fillRect/>
          </a:stretch>
        </p:blipFill>
        <p:spPr bwMode="auto">
          <a:xfrm>
            <a:off x="-1847850" y="39688"/>
            <a:ext cx="11136313" cy="6905625"/>
          </a:xfrm>
          <a:prstGeom prst="rect">
            <a:avLst/>
          </a:prstGeom>
          <a:noFill/>
          <a:ln w="9525">
            <a:noFill/>
            <a:miter lim="800000"/>
            <a:headEnd/>
            <a:tailEnd/>
          </a:ln>
        </p:spPr>
      </p:pic>
      <p:sp>
        <p:nvSpPr>
          <p:cNvPr id="2" name="Заголовок 1"/>
          <p:cNvSpPr>
            <a:spLocks noGrp="1"/>
          </p:cNvSpPr>
          <p:nvPr>
            <p:ph type="title"/>
          </p:nvPr>
        </p:nvSpPr>
        <p:spPr>
          <a:xfrm>
            <a:off x="137667" y="6350"/>
            <a:ext cx="8280919" cy="1412776"/>
          </a:xfrm>
        </p:spPr>
        <p:txBody>
          <a:bodyPr>
            <a:normAutofit fontScale="90000"/>
          </a:bodyPr>
          <a:lstStyle/>
          <a:p>
            <a:pPr marL="54864" algn="l" eaLnBrk="1" fontAlgn="auto" hangingPunct="1">
              <a:spcAft>
                <a:spcPts val="0"/>
              </a:spcAft>
              <a:defRPr/>
            </a:pPr>
            <a:r>
              <a:rPr lang="ru-RU" sz="3600" dirty="0">
                <a:solidFill>
                  <a:srgbClr val="FF0000"/>
                </a:solidFill>
              </a:rPr>
              <a:t>ЛЬВІВСЬКО-САНДОМИРСЬКА</a:t>
            </a:r>
            <a:br>
              <a:rPr lang="ru-RU" sz="3600" dirty="0">
                <a:solidFill>
                  <a:srgbClr val="FF0000"/>
                </a:solidFill>
              </a:rPr>
            </a:br>
            <a:r>
              <a:rPr lang="ru-RU" sz="3600" dirty="0">
                <a:solidFill>
                  <a:srgbClr val="FF0000"/>
                </a:solidFill>
              </a:rPr>
              <a:t>СТРАТЕГІЧНА НАСТУПАЛЬНА ОПЕРАЦІЯ</a:t>
            </a:r>
          </a:p>
        </p:txBody>
      </p:sp>
      <p:sp>
        <p:nvSpPr>
          <p:cNvPr id="76803" name="Прямоугольник 5"/>
          <p:cNvSpPr>
            <a:spLocks noChangeArrowheads="1"/>
          </p:cNvSpPr>
          <p:nvPr/>
        </p:nvSpPr>
        <p:spPr bwMode="auto">
          <a:xfrm>
            <a:off x="-1836738" y="1700213"/>
            <a:ext cx="10980738" cy="4368800"/>
          </a:xfrm>
          <a:prstGeom prst="rect">
            <a:avLst/>
          </a:prstGeom>
          <a:solidFill>
            <a:schemeClr val="bg1">
              <a:alpha val="47000"/>
            </a:schemeClr>
          </a:solidFill>
          <a:ln w="9525">
            <a:solidFill>
              <a:schemeClr val="bg1"/>
            </a:solidFill>
            <a:miter lim="800000"/>
            <a:headEnd/>
            <a:tailEnd/>
          </a:ln>
        </p:spPr>
        <p:txBody>
          <a:bodyPr>
            <a:spAutoFit/>
          </a:bodyPr>
          <a:lstStyle/>
          <a:p>
            <a:pPr algn="ctr">
              <a:defRPr/>
            </a:pPr>
            <a:r>
              <a:rPr lang="ru-RU" sz="2000" b="1">
                <a:effectLst>
                  <a:outerShdw blurRad="38100" dist="38100" dir="2700000" algn="tl">
                    <a:srgbClr val="646B86"/>
                  </a:outerShdw>
                </a:effectLst>
                <a:latin typeface="Times New Roman" pitchFamily="18" charset="0"/>
              </a:rPr>
              <a:t>Згідно з планом Ставки удари одночасно завдавались на двох векторах: з-під Тернополя на Львів у центрі й з району Луцька на Раву-Руську на правому крилі. </a:t>
            </a:r>
          </a:p>
          <a:p>
            <a:pPr algn="ctr">
              <a:defRPr/>
            </a:pPr>
            <a:r>
              <a:rPr lang="ru-RU" sz="2000" b="1">
                <a:effectLst>
                  <a:outerShdw blurRad="38100" dist="38100" dir="2700000" algn="tl">
                    <a:srgbClr val="646B86"/>
                  </a:outerShdw>
                </a:effectLst>
                <a:latin typeface="Times New Roman" pitchFamily="18" charset="0"/>
              </a:rPr>
              <a:t>Під час жорстоких боїв 13—18 липня оборону противника про­рвано на глибину 50—80 км у 200-кілометровій смузі, в райо­ні Бродів оточено й знищено 8 ди­візій. </a:t>
            </a:r>
          </a:p>
          <a:p>
            <a:pPr algn="ctr">
              <a:defRPr/>
            </a:pPr>
            <a:r>
              <a:rPr lang="ru-RU" sz="2000" b="1">
                <a:effectLst>
                  <a:outerShdw blurRad="38100" dist="38100" dir="2700000" algn="tl">
                    <a:srgbClr val="646B86"/>
                  </a:outerShdw>
                </a:effectLst>
                <a:latin typeface="Times New Roman" pitchFamily="18" charset="0"/>
              </a:rPr>
              <a:t>27 липня німці залишили Ста­ніс­лав, Львів, Перемишль. Оскіль­ки після цього військам 1-го УФ довелося діяти у двох напрямах, що розходилися — сандомирському й карпатському, Ставка 30 липня створила з його лівого крила 4-й УФ (ко­мандувач — І. Петров).</a:t>
            </a:r>
          </a:p>
          <a:p>
            <a:pPr algn="ctr">
              <a:defRPr/>
            </a:pPr>
            <a:r>
              <a:rPr lang="ru-RU" sz="2000" b="1">
                <a:effectLst>
                  <a:outerShdw blurRad="38100" dist="38100" dir="2700000" algn="tl">
                    <a:srgbClr val="646B86"/>
                  </a:outerShdw>
                </a:effectLst>
                <a:latin typeface="Times New Roman" pitchFamily="18" charset="0"/>
              </a:rPr>
              <a:t>29 липня — 1 серпня з’єднання 1-го УФ подолали Віслу. Під час операції було розбито 32 і знищено 8 ворожих дивізій. 65 тис. убитими й 224,3 тис. пораненими втратив 1-й УФ. При­чиною таких значних жертв стали помилкові рішення ко­ман­дування фронту під час підготовки й проведення боїв за Зборів та Львів.</a:t>
            </a:r>
          </a:p>
          <a:p>
            <a:pPr algn="ctr">
              <a:defRPr/>
            </a:pPr>
            <a:r>
              <a:rPr lang="ru-RU" sz="2000" b="1">
                <a:effectLst>
                  <a:outerShdw blurRad="38100" dist="38100" dir="2700000" algn="tl">
                    <a:srgbClr val="646B86"/>
                  </a:outerShdw>
                </a:effectLst>
                <a:latin typeface="Times New Roman" pitchFamily="18" charset="0"/>
              </a:rPr>
              <a:t>Підсумком операції стало звільнення Львівської, Станіславської областей від окупантів та вихід на територію Польщі.</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2" descr="http://www.biograph-soldat.ru/OPER/IMAGES/023-ukraine.jpg"/>
          <p:cNvPicPr>
            <a:picLocks noChangeAspect="1" noChangeArrowheads="1"/>
          </p:cNvPicPr>
          <p:nvPr/>
        </p:nvPicPr>
        <p:blipFill>
          <a:blip r:embed="rId2">
            <a:lum bright="24000" contrast="-50000"/>
          </a:blip>
          <a:srcRect/>
          <a:stretch>
            <a:fillRect/>
          </a:stretch>
        </p:blipFill>
        <p:spPr bwMode="auto">
          <a:xfrm>
            <a:off x="-1917700" y="0"/>
            <a:ext cx="11061700" cy="6858000"/>
          </a:xfrm>
          <a:prstGeom prst="rect">
            <a:avLst/>
          </a:prstGeom>
          <a:noFill/>
          <a:ln w="9525">
            <a:noFill/>
            <a:miter lim="800000"/>
            <a:headEnd/>
            <a:tailEnd/>
          </a:ln>
        </p:spPr>
      </p:pic>
      <p:sp>
        <p:nvSpPr>
          <p:cNvPr id="3" name="Подзаголовок 2"/>
          <p:cNvSpPr>
            <a:spLocks noGrp="1"/>
          </p:cNvSpPr>
          <p:nvPr>
            <p:ph type="subTitle" idx="1"/>
          </p:nvPr>
        </p:nvSpPr>
        <p:spPr>
          <a:xfrm>
            <a:off x="-1692275" y="449263"/>
            <a:ext cx="6048375" cy="5716587"/>
          </a:xfrm>
          <a:solidFill>
            <a:schemeClr val="bg1">
              <a:alpha val="57001"/>
            </a:schemeClr>
          </a:solidFill>
          <a:ln>
            <a:solidFill>
              <a:schemeClr val="bg1"/>
            </a:solidFill>
          </a:ln>
        </p:spPr>
        <p:txBody>
          <a:bodyPr/>
          <a:lstStyle/>
          <a:p>
            <a:pPr algn="l" eaLnBrk="1" hangingPunct="1">
              <a:lnSpc>
                <a:spcPct val="90000"/>
              </a:lnSpc>
              <a:spcBef>
                <a:spcPct val="0"/>
              </a:spcBef>
              <a:defRPr/>
            </a:pPr>
            <a:r>
              <a:rPr lang="ru-RU" sz="2500" b="1" smtClean="0">
                <a:effectLst>
                  <a:outerShdw blurRad="38100" dist="38100" dir="2700000" algn="tl">
                    <a:srgbClr val="646B86"/>
                  </a:outerShdw>
                </a:effectLst>
                <a:latin typeface="Arial" charset="0"/>
              </a:rPr>
              <a:t>1944 р. став роком визволення українських земель від німецько-фашистських окупантів. 8 жовтня 1944 р.</a:t>
            </a:r>
          </a:p>
          <a:p>
            <a:pPr algn="l" eaLnBrk="1" hangingPunct="1">
              <a:lnSpc>
                <a:spcPct val="90000"/>
              </a:lnSpc>
              <a:spcBef>
                <a:spcPct val="0"/>
              </a:spcBef>
              <a:defRPr/>
            </a:pPr>
            <a:r>
              <a:rPr lang="ru-RU" sz="2500" b="1" smtClean="0">
                <a:effectLst>
                  <a:outerShdw blurRad="38100" dist="38100" dir="2700000" algn="tl">
                    <a:srgbClr val="646B86"/>
                  </a:outerShdw>
                </a:effectLst>
                <a:latin typeface="Arial" charset="0"/>
              </a:rPr>
              <a:t>від ворога було звільнено останній населений пункт УРСР у її довоєнних межах — село Лавочне Дрого­бицької області. Офіційним днем визволення Украї­ни вважалось 14 жовтня 1944 </a:t>
            </a:r>
            <a:r>
              <a:rPr lang="en-US" sz="2500" b="1" smtClean="0">
                <a:effectLst>
                  <a:outerShdw blurRad="38100" dist="38100" dir="2700000" algn="tl">
                    <a:srgbClr val="646B86"/>
                  </a:outerShdw>
                </a:effectLst>
                <a:latin typeface="Arial" charset="0"/>
              </a:rPr>
              <a:t>p</a:t>
            </a:r>
            <a:r>
              <a:rPr lang="uk-UA" sz="2500" b="1" smtClean="0">
                <a:effectLst>
                  <a:outerShdw blurRad="38100" dist="38100" dir="2700000" algn="tl">
                    <a:srgbClr val="646B86"/>
                  </a:outerShdw>
                </a:effectLst>
                <a:latin typeface="Arial" charset="0"/>
              </a:rPr>
              <a:t>оку</a:t>
            </a:r>
            <a:r>
              <a:rPr lang="en-US" sz="2500" b="1" smtClean="0">
                <a:effectLst>
                  <a:outerShdw blurRad="38100" dist="38100" dir="2700000" algn="tl">
                    <a:srgbClr val="646B86"/>
                  </a:outerShdw>
                </a:effectLst>
                <a:latin typeface="Arial" charset="0"/>
              </a:rPr>
              <a:t>, </a:t>
            </a:r>
            <a:r>
              <a:rPr lang="ru-RU" sz="2500" b="1" smtClean="0">
                <a:effectLst>
                  <a:outerShdw blurRad="38100" dist="38100" dir="2700000" algn="tl">
                    <a:srgbClr val="646B86"/>
                  </a:outerShdw>
                </a:effectLst>
                <a:latin typeface="Arial" charset="0"/>
              </a:rPr>
              <a:t>коли відбулося уро­чисте засідання в Києві. А Закарпатську Україну радянські війська очистили від ворога силами 4-го Ук­раїнського фронту 28 жовтня 1944 р.</a:t>
            </a:r>
          </a:p>
        </p:txBody>
      </p:sp>
      <p:pic>
        <p:nvPicPr>
          <p:cNvPr id="78851" name="Picture 2" descr="http://syrets.info/wp-content/uploads/2013/11/%D0%94%D0%B5%D0%BD%D1%8C-%D0%B2%D0%B8%D0%B7%D0%B2%D0%BE%D0%BB%D0%B5%D0%BD%D0%BD%D1%8F-%D0%A3%D0%BA%D1%80%D0%B0%D1%97%D0%BD%D0%B8-%D0%B2%D1%96%D0%B4-%D1%84%D0%B0%D1%88%D0%B8%D1%81%D1%82%D1%81%D1%8C%D0%BA%D0%B8%D1%85-%D0%B7%D0%B0%D0%B3%D0%B0%D1%80%D0%B1%D0%BD%D0%B8%D0%BA%D1%96%D0%B2.jpg"/>
          <p:cNvPicPr>
            <a:picLocks noChangeAspect="1" noChangeArrowheads="1"/>
          </p:cNvPicPr>
          <p:nvPr/>
        </p:nvPicPr>
        <p:blipFill>
          <a:blip r:embed="rId3"/>
          <a:srcRect/>
          <a:stretch>
            <a:fillRect/>
          </a:stretch>
        </p:blipFill>
        <p:spPr bwMode="auto">
          <a:xfrm>
            <a:off x="4737100" y="765175"/>
            <a:ext cx="4238625" cy="5646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2" descr="http://www.biograph-soldat.ru/OPER/IMAGES/023-ukraine.jpg"/>
          <p:cNvPicPr>
            <a:picLocks noChangeAspect="1" noChangeArrowheads="1"/>
          </p:cNvPicPr>
          <p:nvPr/>
        </p:nvPicPr>
        <p:blipFill>
          <a:blip r:embed="rId2">
            <a:lum bright="24000" contrast="-50000"/>
          </a:blip>
          <a:srcRect/>
          <a:stretch>
            <a:fillRect/>
          </a:stretch>
        </p:blipFill>
        <p:spPr bwMode="auto">
          <a:xfrm>
            <a:off x="-1931988" y="4763"/>
            <a:ext cx="11061701" cy="6858000"/>
          </a:xfrm>
          <a:prstGeom prst="rect">
            <a:avLst/>
          </a:prstGeom>
          <a:noFill/>
          <a:ln w="9525">
            <a:noFill/>
            <a:miter lim="800000"/>
            <a:headEnd/>
            <a:tailEnd/>
          </a:ln>
        </p:spPr>
      </p:pic>
      <p:sp>
        <p:nvSpPr>
          <p:cNvPr id="3" name="Объект 2"/>
          <p:cNvSpPr>
            <a:spLocks noGrp="1"/>
          </p:cNvSpPr>
          <p:nvPr>
            <p:ph idx="1"/>
          </p:nvPr>
        </p:nvSpPr>
        <p:spPr>
          <a:xfrm>
            <a:off x="-900113" y="188913"/>
            <a:ext cx="9504363" cy="2246312"/>
          </a:xfrm>
          <a:solidFill>
            <a:schemeClr val="bg1">
              <a:alpha val="72000"/>
            </a:schemeClr>
          </a:solidFill>
          <a:ln>
            <a:solidFill>
              <a:schemeClr val="bg1"/>
            </a:solidFill>
          </a:ln>
        </p:spPr>
        <p:txBody>
          <a:bodyPr/>
          <a:lstStyle/>
          <a:p>
            <a:pPr marL="0" indent="0" algn="ctr" eaLnBrk="1" hangingPunct="1">
              <a:lnSpc>
                <a:spcPct val="80000"/>
              </a:lnSpc>
              <a:buFont typeface="Wingdings 2" pitchFamily="18" charset="2"/>
              <a:buNone/>
              <a:defRPr/>
            </a:pPr>
            <a:r>
              <a:rPr lang="ru-RU" sz="2500" b="1" smtClean="0">
                <a:effectLst>
                  <a:outerShdw blurRad="38100" dist="38100" dir="2700000" algn="tl">
                    <a:srgbClr val="646B86"/>
                  </a:outerShdw>
                </a:effectLst>
              </a:rPr>
              <a:t> </a:t>
            </a:r>
            <a:r>
              <a:rPr lang="uk-UA" sz="2500" b="1" smtClean="0">
                <a:effectLst>
                  <a:outerShdw blurRad="38100" dist="38100" dir="2700000" algn="tl">
                    <a:srgbClr val="646B86"/>
                  </a:outerShdw>
                </a:effectLst>
              </a:rPr>
              <a:t>Йшла весна останнього року війни. Війська 2-го, 1-го Білоруських і 1-го Українського фронтів почали Берлінську операцію.  </a:t>
            </a:r>
            <a:r>
              <a:rPr lang="ru-RU" sz="2500" b="1" smtClean="0">
                <a:effectLst>
                  <a:outerShdw blurRad="38100" dist="38100" dir="2700000" algn="tl">
                    <a:srgbClr val="646B86"/>
                  </a:outerShdw>
                </a:effectLst>
              </a:rPr>
              <a:t>Радянський Союз зробив вирішальний внесок у розгром фашистських загарбників. </a:t>
            </a:r>
          </a:p>
          <a:p>
            <a:pPr marL="0" indent="0" algn="ctr" eaLnBrk="1" hangingPunct="1">
              <a:lnSpc>
                <a:spcPct val="80000"/>
              </a:lnSpc>
              <a:buFont typeface="Wingdings 2" pitchFamily="18" charset="2"/>
              <a:buNone/>
              <a:defRPr/>
            </a:pPr>
            <a:r>
              <a:rPr lang="uk-UA" sz="2500" b="1" smtClean="0">
                <a:effectLst>
                  <a:outerShdw blurRad="38100" dist="38100" dir="2700000" algn="tl">
                    <a:srgbClr val="646B86"/>
                  </a:outerShdw>
                </a:effectLst>
              </a:rPr>
              <a:t>І ось довгоочікуванне повідомлення: «О 0 годин 43 хв. (за московським часом) 9 травня 1945 року Німеччина підписала Акт про беззастережну капітуляцію германських збройних сил.»</a:t>
            </a:r>
            <a:endParaRPr lang="ru-RU" sz="2500" b="1" smtClean="0">
              <a:effectLst>
                <a:outerShdw blurRad="38100" dist="38100" dir="2700000" algn="tl">
                  <a:srgbClr val="646B86"/>
                </a:outerShdw>
              </a:effectLst>
            </a:endParaRPr>
          </a:p>
        </p:txBody>
      </p:sp>
      <p:pic>
        <p:nvPicPr>
          <p:cNvPr id="79875" name="Picture 2"/>
          <p:cNvPicPr>
            <a:picLocks noChangeAspect="1" noChangeArrowheads="1"/>
          </p:cNvPicPr>
          <p:nvPr/>
        </p:nvPicPr>
        <p:blipFill>
          <a:blip r:embed="rId3"/>
          <a:srcRect/>
          <a:stretch>
            <a:fillRect/>
          </a:stretch>
        </p:blipFill>
        <p:spPr bwMode="auto">
          <a:xfrm>
            <a:off x="468313" y="2535238"/>
            <a:ext cx="6407150" cy="4322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Таблица 4"/>
          <p:cNvGraphicFramePr>
            <a:graphicFrameLocks noGrp="1"/>
          </p:cNvGraphicFramePr>
          <p:nvPr/>
        </p:nvGraphicFramePr>
        <p:xfrm>
          <a:off x="8100392" y="577167"/>
          <a:ext cx="72008" cy="550164"/>
        </p:xfrm>
        <a:graphic>
          <a:graphicData uri="http://schemas.openxmlformats.org/drawingml/2006/table">
            <a:tbl>
              <a:tblPr firstRow="1" firstCol="1" bandRow="1">
                <a:tableStyleId>{775DCB02-9BB8-47FD-8907-85C794F793BA}</a:tableStyleId>
              </a:tblPr>
              <a:tblGrid>
                <a:gridCol w="72008"/>
              </a:tblGrid>
              <a:tr h="472480">
                <a:tc>
                  <a:txBody>
                    <a:bodyPr/>
                    <a:lstStyle/>
                    <a:p>
                      <a:pPr algn="just">
                        <a:lnSpc>
                          <a:spcPct val="120000"/>
                        </a:lnSpc>
                        <a:spcAft>
                          <a:spcPts val="0"/>
                        </a:spcAft>
                      </a:pPr>
                      <a:endParaRPr lang="ru-RU" sz="2800" i="1" dirty="0">
                        <a:effectLst/>
                        <a:latin typeface="Calibri"/>
                        <a:ea typeface="Times New Roman"/>
                        <a:cs typeface="Times New Roman"/>
                      </a:endParaRPr>
                    </a:p>
                  </a:txBody>
                  <a:tcPr marL="19050" marR="19050" marT="19050" marB="19050" anchor="ctr"/>
                </a:tc>
              </a:tr>
            </a:tbl>
          </a:graphicData>
        </a:graphic>
      </p:graphicFrame>
      <p:pic>
        <p:nvPicPr>
          <p:cNvPr id="80898" name="Picture 2" descr="http://www.biograph-soldat.ru/OPER/IMAGES/023-ukraine.jpg"/>
          <p:cNvPicPr>
            <a:picLocks noChangeAspect="1" noChangeArrowheads="1"/>
          </p:cNvPicPr>
          <p:nvPr/>
        </p:nvPicPr>
        <p:blipFill>
          <a:blip r:embed="rId2">
            <a:lum bright="24000" contrast="-50000"/>
          </a:blip>
          <a:srcRect/>
          <a:stretch>
            <a:fillRect/>
          </a:stretch>
        </p:blipFill>
        <p:spPr bwMode="auto">
          <a:xfrm>
            <a:off x="-1116013" y="0"/>
            <a:ext cx="11061701" cy="6858000"/>
          </a:xfrm>
          <a:prstGeom prst="rect">
            <a:avLst/>
          </a:prstGeom>
          <a:noFill/>
          <a:ln w="9525">
            <a:noFill/>
            <a:miter lim="800000"/>
            <a:headEnd/>
            <a:tailEnd/>
          </a:ln>
        </p:spPr>
      </p:pic>
      <p:pic>
        <p:nvPicPr>
          <p:cNvPr id="80899" name="Рисунок 7" descr="http://selo.inf.ua/images/stories/memorial/gvozdika.gif"/>
          <p:cNvPicPr>
            <a:picLocks noChangeAspect="1" noChangeArrowheads="1"/>
          </p:cNvPicPr>
          <p:nvPr/>
        </p:nvPicPr>
        <p:blipFill>
          <a:blip r:embed="rId3"/>
          <a:srcRect/>
          <a:stretch>
            <a:fillRect/>
          </a:stretch>
        </p:blipFill>
        <p:spPr bwMode="auto">
          <a:xfrm>
            <a:off x="3575050" y="2997200"/>
            <a:ext cx="5724525" cy="3932238"/>
          </a:xfrm>
          <a:prstGeom prst="rect">
            <a:avLst/>
          </a:prstGeom>
          <a:noFill/>
          <a:ln w="9525">
            <a:noFill/>
            <a:miter lim="800000"/>
            <a:headEnd/>
            <a:tailEnd/>
          </a:ln>
        </p:spPr>
      </p:pic>
      <p:pic>
        <p:nvPicPr>
          <p:cNvPr id="80900" name="Picture 2"/>
          <p:cNvPicPr>
            <a:picLocks noChangeAspect="1" noChangeArrowheads="1"/>
          </p:cNvPicPr>
          <p:nvPr/>
        </p:nvPicPr>
        <p:blipFill>
          <a:blip r:embed="rId4"/>
          <a:srcRect/>
          <a:stretch>
            <a:fillRect/>
          </a:stretch>
        </p:blipFill>
        <p:spPr bwMode="auto">
          <a:xfrm>
            <a:off x="323850" y="3500438"/>
            <a:ext cx="3560763" cy="3195637"/>
          </a:xfrm>
          <a:prstGeom prst="rect">
            <a:avLst/>
          </a:prstGeom>
          <a:noFill/>
          <a:ln w="9525">
            <a:noFill/>
            <a:miter lim="800000"/>
            <a:headEnd/>
            <a:tailEnd/>
          </a:ln>
        </p:spPr>
      </p:pic>
      <p:sp>
        <p:nvSpPr>
          <p:cNvPr id="2" name="Заголовок 1"/>
          <p:cNvSpPr>
            <a:spLocks noGrp="1"/>
          </p:cNvSpPr>
          <p:nvPr>
            <p:ph type="title"/>
          </p:nvPr>
        </p:nvSpPr>
        <p:spPr>
          <a:xfrm>
            <a:off x="-1109177" y="103932"/>
            <a:ext cx="11061287" cy="3744416"/>
          </a:xfrm>
        </p:spPr>
        <p:txBody>
          <a:bodyPr>
            <a:normAutofit fontScale="90000"/>
          </a:bodyPr>
          <a:lstStyle/>
          <a:p>
            <a:pPr marL="54864" algn="ctr" eaLnBrk="1" fontAlgn="auto" hangingPunct="1">
              <a:lnSpc>
                <a:spcPct val="120000"/>
              </a:lnSpc>
              <a:spcAft>
                <a:spcPts val="0"/>
              </a:spcAft>
              <a:defRPr/>
            </a:pPr>
            <a:r>
              <a:rPr lang="ru-RU" sz="2700" dirty="0" smtClean="0">
                <a:solidFill>
                  <a:srgbClr val="FF0000"/>
                </a:solidFill>
                <a:effectLst/>
              </a:rPr>
              <a:t>«Помните</a:t>
            </a:r>
            <a:r>
              <a:rPr lang="ru-RU" sz="2700" dirty="0">
                <a:solidFill>
                  <a:srgbClr val="FF0000"/>
                </a:solidFill>
                <a:effectLst/>
              </a:rPr>
              <a:t>! Через века, через года, - </a:t>
            </a:r>
            <a:br>
              <a:rPr lang="ru-RU" sz="2700" dirty="0">
                <a:solidFill>
                  <a:srgbClr val="FF0000"/>
                </a:solidFill>
                <a:effectLst/>
              </a:rPr>
            </a:br>
            <a:r>
              <a:rPr lang="ru-RU" sz="2700" dirty="0">
                <a:solidFill>
                  <a:srgbClr val="FF0000"/>
                </a:solidFill>
                <a:effectLst/>
              </a:rPr>
              <a:t>помните! </a:t>
            </a:r>
            <a:br>
              <a:rPr lang="ru-RU" sz="2700" dirty="0">
                <a:solidFill>
                  <a:srgbClr val="FF0000"/>
                </a:solidFill>
                <a:effectLst/>
              </a:rPr>
            </a:br>
            <a:r>
              <a:rPr lang="ru-RU" sz="2700" dirty="0">
                <a:solidFill>
                  <a:srgbClr val="FF0000"/>
                </a:solidFill>
                <a:effectLst/>
              </a:rPr>
              <a:t>О тех, кто уже не придет никогда, - </a:t>
            </a:r>
            <a:br>
              <a:rPr lang="ru-RU" sz="2700" dirty="0">
                <a:solidFill>
                  <a:srgbClr val="FF0000"/>
                </a:solidFill>
                <a:effectLst/>
              </a:rPr>
            </a:br>
            <a:r>
              <a:rPr lang="ru-RU" sz="2700" dirty="0">
                <a:solidFill>
                  <a:srgbClr val="FF0000"/>
                </a:solidFill>
                <a:effectLst/>
              </a:rPr>
              <a:t>пожалуйста</a:t>
            </a:r>
            <a:r>
              <a:rPr lang="uk-UA" sz="2700" dirty="0">
                <a:solidFill>
                  <a:srgbClr val="FF0000"/>
                </a:solidFill>
                <a:effectLst/>
              </a:rPr>
              <a:t>, </a:t>
            </a:r>
            <a:r>
              <a:rPr lang="ru-RU" sz="2700" dirty="0">
                <a:solidFill>
                  <a:srgbClr val="FF0000"/>
                </a:solidFill>
                <a:effectLst/>
              </a:rPr>
              <a:t>помните</a:t>
            </a:r>
            <a:r>
              <a:rPr lang="ru-RU" sz="2700" dirty="0" smtClean="0">
                <a:solidFill>
                  <a:srgbClr val="FF0000"/>
                </a:solidFill>
                <a:effectLst/>
              </a:rPr>
              <a:t>!»</a:t>
            </a:r>
            <a:r>
              <a:rPr lang="ru-RU" sz="2700" dirty="0">
                <a:solidFill>
                  <a:srgbClr val="FF0000"/>
                </a:solidFill>
                <a:effectLst/>
              </a:rPr>
              <a:t/>
            </a:r>
            <a:br>
              <a:rPr lang="ru-RU" sz="2700" dirty="0">
                <a:solidFill>
                  <a:srgbClr val="FF0000"/>
                </a:solidFill>
                <a:effectLst/>
              </a:rPr>
            </a:br>
            <a:r>
              <a:rPr lang="ru-RU" sz="4000" b="1" dirty="0">
                <a:solidFill>
                  <a:srgbClr val="00B0F0"/>
                </a:solidFill>
              </a:rPr>
              <a:t>Вічна </a:t>
            </a:r>
            <a:r>
              <a:rPr lang="en-US" sz="4000" b="1" dirty="0">
                <a:solidFill>
                  <a:srgbClr val="00B0F0"/>
                </a:solidFill>
              </a:rPr>
              <a:t> </a:t>
            </a:r>
            <a:r>
              <a:rPr lang="ru-RU" sz="4000" b="1" dirty="0">
                <a:solidFill>
                  <a:srgbClr val="00B0F0"/>
                </a:solidFill>
              </a:rPr>
              <a:t>пам'ять і слава </a:t>
            </a:r>
            <a:r>
              <a:rPr lang="ru-RU" sz="4000" b="1" dirty="0" err="1">
                <a:solidFill>
                  <a:srgbClr val="00B0F0"/>
                </a:solidFill>
              </a:rPr>
              <a:t>полеглим</a:t>
            </a:r>
            <a:r>
              <a:rPr lang="uk-UA" sz="4000" b="1" dirty="0">
                <a:solidFill>
                  <a:srgbClr val="00B0F0"/>
                </a:solidFill>
              </a:rPr>
              <a:t>. </a:t>
            </a:r>
            <a:r>
              <a:rPr lang="uk-UA" sz="4000" b="1" dirty="0" smtClean="0">
                <a:solidFill>
                  <a:srgbClr val="00B0F0"/>
                </a:solidFill>
              </a:rPr>
              <a:t/>
            </a:r>
            <a:br>
              <a:rPr lang="uk-UA" sz="4000" b="1" dirty="0" smtClean="0">
                <a:solidFill>
                  <a:srgbClr val="00B0F0"/>
                </a:solidFill>
              </a:rPr>
            </a:br>
            <a:r>
              <a:rPr lang="uk-UA" sz="4000" b="1" dirty="0" smtClean="0">
                <a:solidFill>
                  <a:srgbClr val="FFFF00"/>
                </a:solidFill>
              </a:rPr>
              <a:t>Честь </a:t>
            </a:r>
            <a:r>
              <a:rPr lang="uk-UA" sz="4000" b="1" dirty="0">
                <a:solidFill>
                  <a:srgbClr val="FFFF00"/>
                </a:solidFill>
              </a:rPr>
              <a:t>і слава героям живим!</a:t>
            </a:r>
            <a:r>
              <a:rPr lang="ru-RU" sz="4000" b="1" i="1" dirty="0">
                <a:solidFill>
                  <a:schemeClr val="tx2">
                    <a:tint val="100000"/>
                    <a:shade val="90000"/>
                    <a:satMod val="250000"/>
                    <a:alpha val="100000"/>
                  </a:schemeClr>
                </a:solidFill>
                <a:effectLst/>
                <a:latin typeface="Calibri"/>
                <a:ea typeface="Times New Roman"/>
                <a:cs typeface="Times New Roman"/>
              </a:rPr>
              <a:t/>
            </a:r>
            <a:br>
              <a:rPr lang="ru-RU" sz="4000" b="1" i="1" dirty="0">
                <a:solidFill>
                  <a:schemeClr val="tx2">
                    <a:tint val="100000"/>
                    <a:shade val="90000"/>
                    <a:satMod val="250000"/>
                    <a:alpha val="100000"/>
                  </a:schemeClr>
                </a:solidFill>
                <a:effectLst/>
                <a:latin typeface="Calibri"/>
                <a:ea typeface="Times New Roman"/>
                <a:cs typeface="Times New Roman"/>
              </a:rPr>
            </a:br>
            <a:endParaRPr lang="ru-RU" sz="4000" b="1" dirty="0">
              <a:solidFill>
                <a:schemeClr val="tx2">
                  <a:tint val="100000"/>
                  <a:shade val="90000"/>
                  <a:satMod val="250000"/>
                  <a:alpha val="10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p:cNvPicPr>
            <a:picLocks noChangeAspect="1" noChangeArrowheads="1"/>
          </p:cNvPicPr>
          <p:nvPr/>
        </p:nvPicPr>
        <p:blipFill>
          <a:blip r:embed="rId2"/>
          <a:srcRect/>
          <a:stretch>
            <a:fillRect/>
          </a:stretch>
        </p:blipFill>
        <p:spPr bwMode="auto">
          <a:xfrm>
            <a:off x="0" y="0"/>
            <a:ext cx="9272588" cy="6858000"/>
          </a:xfrm>
          <a:prstGeom prst="rect">
            <a:avLst/>
          </a:prstGeom>
          <a:noFill/>
          <a:ln w="9525">
            <a:noFill/>
            <a:miter lim="800000"/>
            <a:headEnd/>
            <a:tailEnd/>
          </a:ln>
        </p:spPr>
      </p:pic>
      <p:sp>
        <p:nvSpPr>
          <p:cNvPr id="3" name="Объект 2"/>
          <p:cNvSpPr>
            <a:spLocks noGrp="1"/>
          </p:cNvSpPr>
          <p:nvPr>
            <p:ph idx="1"/>
          </p:nvPr>
        </p:nvSpPr>
        <p:spPr>
          <a:xfrm>
            <a:off x="0" y="188913"/>
            <a:ext cx="9144000" cy="2708275"/>
          </a:xfrm>
          <a:solidFill>
            <a:schemeClr val="bg1">
              <a:alpha val="87000"/>
            </a:schemeClr>
          </a:solidFill>
          <a:ln w="3175">
            <a:solidFill>
              <a:schemeClr val="bg1"/>
            </a:solidFill>
          </a:ln>
        </p:spPr>
        <p:txBody>
          <a:bodyPr/>
          <a:lstStyle/>
          <a:p>
            <a:pPr algn="ctr" eaLnBrk="1" hangingPunct="1">
              <a:lnSpc>
                <a:spcPct val="90000"/>
              </a:lnSpc>
              <a:buFont typeface="Wingdings 2" pitchFamily="18" charset="2"/>
              <a:buNone/>
            </a:pPr>
            <a:r>
              <a:rPr lang="ru-RU" sz="3000" b="1" smtClean="0">
                <a:effectLst>
                  <a:outerShdw blurRad="38100" dist="38100" dir="2700000" algn="tl">
                    <a:srgbClr val="646B86"/>
                  </a:outerShdw>
                </a:effectLst>
              </a:rPr>
              <a:t>	15 листопада 1941 р. розпочався новий наступ німців на Москву, Після кровопролитних боїв вони наблизилися на відстань 25-30 км до міста. Німецькі офіцери, дивлячись у біноклі, бачили Кремль і готували парадну форму до параду на Червоній площі. </a:t>
            </a:r>
          </a:p>
        </p:txBody>
      </p:sp>
      <p:pic>
        <p:nvPicPr>
          <p:cNvPr id="3074" name="Picture 2"/>
          <p:cNvPicPr>
            <a:picLocks noChangeAspect="1" noChangeArrowheads="1"/>
          </p:cNvPicPr>
          <p:nvPr/>
        </p:nvPicPr>
        <p:blipFill>
          <a:blip r:embed="rId3" cstate="print">
            <a:extLst>
              <a:ext uri="{28A0092B-C50C-407E-A947-70E740481C1C}"/>
            </a:extLst>
          </a:blip>
          <a:srcRect/>
          <a:stretch>
            <a:fillRect/>
          </a:stretch>
        </p:blipFill>
        <p:spPr bwMode="auto">
          <a:xfrm>
            <a:off x="3640580" y="3081994"/>
            <a:ext cx="5399235" cy="36557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p:cNvPicPr>
            <a:picLocks noChangeAspect="1" noChangeArrowheads="1"/>
          </p:cNvPicPr>
          <p:nvPr/>
        </p:nvPicPr>
        <p:blipFill>
          <a:blip r:embed="rId2"/>
          <a:srcRect/>
          <a:stretch>
            <a:fillRect/>
          </a:stretch>
        </p:blipFill>
        <p:spPr bwMode="auto">
          <a:xfrm>
            <a:off x="0" y="0"/>
            <a:ext cx="9272588" cy="6858000"/>
          </a:xfrm>
          <a:prstGeom prst="rect">
            <a:avLst/>
          </a:prstGeom>
          <a:noFill/>
          <a:ln w="9525">
            <a:noFill/>
            <a:miter lim="800000"/>
            <a:headEnd/>
            <a:tailEnd/>
          </a:ln>
        </p:spPr>
      </p:pic>
      <p:sp>
        <p:nvSpPr>
          <p:cNvPr id="2" name="Заголовок 1"/>
          <p:cNvSpPr>
            <a:spLocks noGrp="1"/>
          </p:cNvSpPr>
          <p:nvPr>
            <p:ph type="title"/>
          </p:nvPr>
        </p:nvSpPr>
        <p:spPr>
          <a:xfrm>
            <a:off x="-461661" y="-455227"/>
            <a:ext cx="8620529" cy="1422086"/>
          </a:xfrm>
        </p:spPr>
        <p:txBody>
          <a:bodyPr/>
          <a:lstStyle/>
          <a:p>
            <a:pPr marL="54864" eaLnBrk="1" fontAlgn="auto" hangingPunct="1">
              <a:spcAft>
                <a:spcPts val="0"/>
              </a:spcAft>
              <a:defRPr/>
            </a:pPr>
            <a:r>
              <a:rPr lang="ru-RU" sz="3600" dirty="0">
                <a:solidFill>
                  <a:schemeClr val="tx2">
                    <a:tint val="100000"/>
                    <a:shade val="90000"/>
                    <a:satMod val="250000"/>
                    <a:alpha val="100000"/>
                  </a:schemeClr>
                </a:solidFill>
              </a:rPr>
              <a:t> </a:t>
            </a:r>
            <a:r>
              <a:rPr lang="ru-RU" sz="3600" dirty="0" err="1">
                <a:solidFill>
                  <a:srgbClr val="FF0000"/>
                </a:solidFill>
              </a:rPr>
              <a:t>Підсумки</a:t>
            </a:r>
            <a:r>
              <a:rPr lang="ru-RU" sz="3600" dirty="0">
                <a:solidFill>
                  <a:srgbClr val="FF0000"/>
                </a:solidFill>
              </a:rPr>
              <a:t> оборони </a:t>
            </a:r>
            <a:r>
              <a:rPr lang="ru-RU" sz="3600" dirty="0" err="1">
                <a:solidFill>
                  <a:srgbClr val="FF0000"/>
                </a:solidFill>
              </a:rPr>
              <a:t>Москви</a:t>
            </a:r>
            <a:endParaRPr lang="ru-RU" sz="3600" dirty="0">
              <a:solidFill>
                <a:srgbClr val="FF0000"/>
              </a:solidFill>
            </a:endParaRPr>
          </a:p>
        </p:txBody>
      </p:sp>
      <p:sp>
        <p:nvSpPr>
          <p:cNvPr id="3" name="Объект 2"/>
          <p:cNvSpPr>
            <a:spLocks noGrp="1"/>
          </p:cNvSpPr>
          <p:nvPr>
            <p:ph idx="1"/>
          </p:nvPr>
        </p:nvSpPr>
        <p:spPr>
          <a:xfrm>
            <a:off x="0" y="981075"/>
            <a:ext cx="9144000" cy="2303463"/>
          </a:xfrm>
          <a:solidFill>
            <a:schemeClr val="bg1">
              <a:alpha val="67999"/>
            </a:schemeClr>
          </a:solidFill>
          <a:ln>
            <a:solidFill>
              <a:schemeClr val="bg1"/>
            </a:solidFill>
          </a:ln>
        </p:spPr>
        <p:txBody>
          <a:bodyPr/>
          <a:lstStyle/>
          <a:p>
            <a:pPr marL="0" indent="0" algn="ctr" eaLnBrk="1" hangingPunct="1">
              <a:lnSpc>
                <a:spcPct val="80000"/>
              </a:lnSpc>
              <a:buFont typeface="Wingdings 2" pitchFamily="18" charset="2"/>
              <a:buNone/>
              <a:defRPr/>
            </a:pPr>
            <a:r>
              <a:rPr lang="ru-RU" sz="2200" b="1" smtClean="0">
                <a:effectLst>
                  <a:outerShdw blurRad="38100" dist="38100" dir="2700000" algn="tl">
                    <a:srgbClr val="646B86"/>
                  </a:outerShdw>
                </a:effectLst>
              </a:rPr>
              <a:t>Командувач німецької 2-ї танкової армії Г. Гудеріан так записав своє резюме: «Наступ на Москву провалився. Всі жертви і зусилля наших доблесних військ виявилися марними. Ми зазнали серйозної поразки, яке через упертість верховного командування повело в найближчі тижні до фатальних наслідків. У німецькому наступі настала криза, сили і моральний дух німецької армії були надламані.»</a:t>
            </a:r>
          </a:p>
          <a:p>
            <a:pPr marL="0" indent="0" algn="ctr" eaLnBrk="1" hangingPunct="1">
              <a:lnSpc>
                <a:spcPct val="80000"/>
              </a:lnSpc>
              <a:buFont typeface="Wingdings 2" pitchFamily="18" charset="2"/>
              <a:buNone/>
              <a:defRPr/>
            </a:pPr>
            <a:r>
              <a:rPr lang="ru-RU" sz="2200" b="1" smtClean="0">
                <a:effectLst>
                  <a:outerShdw blurRad="38100" dist="38100" dir="2700000" algn="tl">
                    <a:srgbClr val="646B86"/>
                  </a:outerShdw>
                </a:effectLst>
              </a:rPr>
              <a:t>Відчувши перелом у ході битви, радянське командування віддало наказ на контрнаступ.</a:t>
            </a:r>
          </a:p>
        </p:txBody>
      </p:sp>
      <p:pic>
        <p:nvPicPr>
          <p:cNvPr id="12290" name="Picture 2"/>
          <p:cNvPicPr>
            <a:picLocks noChangeAspect="1" noChangeArrowheads="1"/>
          </p:cNvPicPr>
          <p:nvPr/>
        </p:nvPicPr>
        <p:blipFill>
          <a:blip r:embed="rId3" cstate="print">
            <a:extLst>
              <a:ext uri="{28A0092B-C50C-407E-A947-70E740481C1C}"/>
            </a:extLst>
          </a:blip>
          <a:srcRect/>
          <a:stretch>
            <a:fillRect/>
          </a:stretch>
        </p:blipFill>
        <p:spPr bwMode="auto">
          <a:xfrm>
            <a:off x="4727313" y="3480842"/>
            <a:ext cx="4372089" cy="30308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extLst>
        </p:spPr>
      </p:pic>
      <p:pic>
        <p:nvPicPr>
          <p:cNvPr id="12291" name="Picture 3"/>
          <p:cNvPicPr>
            <a:picLocks noChangeAspect="1" noChangeArrowheads="1"/>
          </p:cNvPicPr>
          <p:nvPr/>
        </p:nvPicPr>
        <p:blipFill>
          <a:blip r:embed="rId4"/>
          <a:srcRect/>
          <a:stretch>
            <a:fillRect/>
          </a:stretch>
        </p:blipFill>
        <p:spPr bwMode="auto">
          <a:xfrm rot="21410165">
            <a:off x="468313" y="3716338"/>
            <a:ext cx="3600450" cy="28225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p:cNvPicPr>
            <a:picLocks noChangeAspect="1" noChangeArrowheads="1"/>
          </p:cNvPicPr>
          <p:nvPr/>
        </p:nvPicPr>
        <p:blipFill>
          <a:blip r:embed="rId2"/>
          <a:srcRect/>
          <a:stretch>
            <a:fillRect/>
          </a:stretch>
        </p:blipFill>
        <p:spPr bwMode="auto">
          <a:xfrm>
            <a:off x="0" y="0"/>
            <a:ext cx="9272588" cy="6858000"/>
          </a:xfrm>
          <a:prstGeom prst="rect">
            <a:avLst/>
          </a:prstGeom>
          <a:noFill/>
          <a:ln w="9525">
            <a:noFill/>
            <a:miter lim="800000"/>
            <a:headEnd/>
            <a:tailEnd/>
          </a:ln>
        </p:spPr>
      </p:pic>
      <p:sp>
        <p:nvSpPr>
          <p:cNvPr id="3" name="Объект 2"/>
          <p:cNvSpPr>
            <a:spLocks noGrp="1"/>
          </p:cNvSpPr>
          <p:nvPr>
            <p:ph idx="1"/>
          </p:nvPr>
        </p:nvSpPr>
        <p:spPr>
          <a:xfrm>
            <a:off x="0" y="188913"/>
            <a:ext cx="4824413" cy="6308725"/>
          </a:xfrm>
          <a:solidFill>
            <a:schemeClr val="bg1">
              <a:alpha val="71001"/>
            </a:schemeClr>
          </a:solidFill>
          <a:ln>
            <a:solidFill>
              <a:schemeClr val="bg1"/>
            </a:solidFill>
          </a:ln>
        </p:spPr>
        <p:txBody>
          <a:bodyPr/>
          <a:lstStyle/>
          <a:p>
            <a:pPr eaLnBrk="1" hangingPunct="1">
              <a:lnSpc>
                <a:spcPct val="80000"/>
              </a:lnSpc>
              <a:buFont typeface="Wingdings 2" pitchFamily="18" charset="2"/>
              <a:buNone/>
              <a:defRPr/>
            </a:pPr>
            <a:r>
              <a:rPr lang="ru-RU" sz="2700" b="1" smtClean="0">
                <a:effectLst>
                  <a:outerShdw blurRad="38100" dist="38100" dir="2700000" algn="tl">
                    <a:srgbClr val="646B86"/>
                  </a:outerShdw>
                </a:effectLst>
              </a:rPr>
              <a:t>	Поразка під Москвою назавжди поховала міф про непереможність німецьких армій, завдала остаточного удару по планах блискавичної війни. Перемога радянських військ означала початок повороту у Великій Вітчизняній і другій світовій війні. Фашистськ</a:t>
            </a:r>
            <a:r>
              <a:rPr lang="en-US" sz="2700" b="1" smtClean="0">
                <a:effectLst>
                  <a:outerShdw blurRad="38100" dist="38100" dir="2700000" algn="tl">
                    <a:srgbClr val="646B86"/>
                  </a:outerShdw>
                </a:effectLst>
              </a:rPr>
              <a:t>i </a:t>
            </a:r>
            <a:r>
              <a:rPr lang="ru-RU" sz="2700" b="1" smtClean="0">
                <a:effectLst>
                  <a:outerShdw blurRad="38100" dist="38100" dir="2700000" algn="tl">
                    <a:srgbClr val="646B86"/>
                  </a:outerShdw>
                </a:effectLst>
              </a:rPr>
              <a:t>в</a:t>
            </a:r>
            <a:r>
              <a:rPr lang="en-US" sz="2700" b="1" smtClean="0">
                <a:effectLst>
                  <a:outerShdw blurRad="38100" dist="38100" dir="2700000" algn="tl">
                    <a:srgbClr val="646B86"/>
                  </a:outerShdw>
                </a:effectLst>
              </a:rPr>
              <a:t>i</a:t>
            </a:r>
            <a:r>
              <a:rPr lang="ru-RU" sz="2700" b="1" smtClean="0">
                <a:effectLst>
                  <a:outerShdw blurRad="38100" dist="38100" dir="2700000" algn="tl">
                    <a:srgbClr val="646B86"/>
                  </a:outerShdw>
                </a:effectLst>
              </a:rPr>
              <a:t>йська, знекровлен</a:t>
            </a:r>
            <a:r>
              <a:rPr lang="en-US" sz="2700" b="1" smtClean="0">
                <a:effectLst>
                  <a:outerShdw blurRad="38100" dist="38100" dir="2700000" algn="tl">
                    <a:srgbClr val="646B86"/>
                  </a:outerShdw>
                </a:effectLst>
              </a:rPr>
              <a:t>i </a:t>
            </a:r>
            <a:r>
              <a:rPr lang="ru-RU" sz="2700" b="1" smtClean="0">
                <a:effectLst>
                  <a:outerShdw blurRad="38100" dist="38100" dir="2700000" algn="tl">
                    <a:srgbClr val="646B86"/>
                  </a:outerShdw>
                </a:effectLst>
              </a:rPr>
              <a:t>в попередн</a:t>
            </a:r>
            <a:r>
              <a:rPr lang="en-US" sz="2700" b="1" smtClean="0">
                <a:effectLst>
                  <a:outerShdw blurRad="38100" dist="38100" dir="2700000" algn="tl">
                    <a:srgbClr val="646B86"/>
                  </a:outerShdw>
                </a:effectLst>
              </a:rPr>
              <a:t>i</a:t>
            </a:r>
            <a:r>
              <a:rPr lang="ru-RU" sz="2700" b="1" smtClean="0">
                <a:effectLst>
                  <a:outerShdw blurRad="38100" dist="38100" dir="2700000" algn="tl">
                    <a:srgbClr val="646B86"/>
                  </a:outerShdw>
                </a:effectLst>
              </a:rPr>
              <a:t>х боях, почали в</a:t>
            </a:r>
            <a:r>
              <a:rPr lang="en-US" sz="2700" b="1" smtClean="0">
                <a:effectLst>
                  <a:outerShdw blurRad="38100" dist="38100" dir="2700000" algn="tl">
                    <a:srgbClr val="646B86"/>
                  </a:outerShdw>
                </a:effectLst>
              </a:rPr>
              <a:t>i</a:t>
            </a:r>
            <a:r>
              <a:rPr lang="ru-RU" sz="2700" b="1" smtClean="0">
                <a:effectLst>
                  <a:outerShdw blurRad="38100" dist="38100" dir="2700000" algn="tl">
                    <a:srgbClr val="646B86"/>
                  </a:outerShdw>
                </a:effectLst>
              </a:rPr>
              <a:t>дступ. В результат</a:t>
            </a:r>
            <a:r>
              <a:rPr lang="en-US" sz="2700" b="1" smtClean="0">
                <a:effectLst>
                  <a:outerShdw blurRad="38100" dist="38100" dir="2700000" algn="tl">
                    <a:srgbClr val="646B86"/>
                  </a:outerShdw>
                </a:effectLst>
              </a:rPr>
              <a:t>i </a:t>
            </a:r>
            <a:r>
              <a:rPr lang="ru-RU" sz="2700" b="1" smtClean="0">
                <a:effectLst>
                  <a:outerShdw blurRad="38100" dist="38100" dir="2700000" algn="tl">
                    <a:srgbClr val="646B86"/>
                  </a:outerShdw>
                </a:effectLst>
              </a:rPr>
              <a:t>контрнаступу радянських в</a:t>
            </a:r>
            <a:r>
              <a:rPr lang="en-US" sz="2700" b="1" smtClean="0">
                <a:effectLst>
                  <a:outerShdw blurRad="38100" dist="38100" dir="2700000" algn="tl">
                    <a:srgbClr val="646B86"/>
                  </a:outerShdw>
                </a:effectLst>
              </a:rPr>
              <a:t>i</a:t>
            </a:r>
            <a:r>
              <a:rPr lang="ru-RU" sz="2700" b="1" smtClean="0">
                <a:effectLst>
                  <a:outerShdw blurRad="38100" dist="38100" dir="2700000" algn="tl">
                    <a:srgbClr val="646B86"/>
                  </a:outerShdw>
                </a:effectLst>
              </a:rPr>
              <a:t>йськ н</a:t>
            </a:r>
            <a:r>
              <a:rPr lang="en-US" sz="2700" b="1" smtClean="0">
                <a:effectLst>
                  <a:outerShdw blurRad="38100" dist="38100" dir="2700000" algn="tl">
                    <a:srgbClr val="646B86"/>
                  </a:outerShdw>
                </a:effectLst>
              </a:rPr>
              <a:t>i</a:t>
            </a:r>
            <a:r>
              <a:rPr lang="ru-RU" sz="2700" b="1" smtClean="0">
                <a:effectLst>
                  <a:outerShdw blurRad="38100" dist="38100" dir="2700000" algn="tl">
                    <a:srgbClr val="646B86"/>
                  </a:outerShdw>
                </a:effectLst>
              </a:rPr>
              <a:t>мецьк</a:t>
            </a:r>
            <a:r>
              <a:rPr lang="en-US" sz="2700" b="1" smtClean="0">
                <a:effectLst>
                  <a:outerShdw blurRad="38100" dist="38100" dir="2700000" algn="tl">
                    <a:srgbClr val="646B86"/>
                  </a:outerShdw>
                </a:effectLst>
              </a:rPr>
              <a:t>i </a:t>
            </a:r>
            <a:r>
              <a:rPr lang="ru-RU" sz="2700" b="1" smtClean="0">
                <a:effectLst>
                  <a:outerShdw blurRad="38100" dist="38100" dir="2700000" algn="tl">
                    <a:srgbClr val="646B86"/>
                  </a:outerShdw>
                </a:effectLst>
              </a:rPr>
              <a:t>сили були в</a:t>
            </a:r>
            <a:r>
              <a:rPr lang="en-US" sz="2700" b="1" smtClean="0">
                <a:effectLst>
                  <a:outerShdw blurRad="38100" dist="38100" dir="2700000" algn="tl">
                    <a:srgbClr val="646B86"/>
                  </a:outerShdw>
                </a:effectLst>
              </a:rPr>
              <a:t>i</a:t>
            </a:r>
            <a:r>
              <a:rPr lang="ru-RU" sz="2700" b="1" smtClean="0">
                <a:effectLst>
                  <a:outerShdw blurRad="38100" dist="38100" dir="2700000" algn="tl">
                    <a:srgbClr val="646B86"/>
                  </a:outerShdw>
                </a:effectLst>
              </a:rPr>
              <a:t>дкинут</a:t>
            </a:r>
            <a:r>
              <a:rPr lang="en-US" sz="2700" b="1" smtClean="0">
                <a:effectLst>
                  <a:outerShdw blurRad="38100" dist="38100" dir="2700000" algn="tl">
                    <a:srgbClr val="646B86"/>
                  </a:outerShdw>
                </a:effectLst>
              </a:rPr>
              <a:t>i </a:t>
            </a:r>
            <a:r>
              <a:rPr lang="ru-RU" sz="2700" b="1" smtClean="0">
                <a:effectLst>
                  <a:outerShdw blurRad="38100" dist="38100" dir="2700000" algn="tl">
                    <a:srgbClr val="646B86"/>
                  </a:outerShdw>
                </a:effectLst>
              </a:rPr>
              <a:t>в</a:t>
            </a:r>
            <a:r>
              <a:rPr lang="en-US" sz="2700" b="1" smtClean="0">
                <a:effectLst>
                  <a:outerShdw blurRad="38100" dist="38100" dir="2700000" algn="tl">
                    <a:srgbClr val="646B86"/>
                  </a:outerShdw>
                </a:effectLst>
              </a:rPr>
              <a:t>i</a:t>
            </a:r>
            <a:r>
              <a:rPr lang="ru-RU" sz="2700" b="1" smtClean="0">
                <a:effectLst>
                  <a:outerShdw blurRad="38100" dist="38100" dir="2700000" algn="tl">
                    <a:srgbClr val="646B86"/>
                  </a:outerShdw>
                </a:effectLst>
              </a:rPr>
              <a:t>д Москви на 100-300 км.</a:t>
            </a:r>
          </a:p>
        </p:txBody>
      </p:sp>
      <p:pic>
        <p:nvPicPr>
          <p:cNvPr id="23555" name="Picture 2"/>
          <p:cNvPicPr>
            <a:picLocks noChangeAspect="1" noChangeArrowheads="1"/>
          </p:cNvPicPr>
          <p:nvPr/>
        </p:nvPicPr>
        <p:blipFill>
          <a:blip r:embed="rId3"/>
          <a:srcRect/>
          <a:stretch>
            <a:fillRect/>
          </a:stretch>
        </p:blipFill>
        <p:spPr bwMode="auto">
          <a:xfrm>
            <a:off x="4859338" y="0"/>
            <a:ext cx="4395787" cy="6621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Литейная">
  <a:themeElements>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Классическая">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714</TotalTime>
  <Words>3217</Words>
  <Application>Microsoft Office PowerPoint</Application>
  <PresentationFormat>Экран (4:3)</PresentationFormat>
  <Paragraphs>100</Paragraphs>
  <Slides>65</Slides>
  <Notes>0</Notes>
  <HiddenSlides>0</HiddenSlides>
  <MMClips>0</MMClips>
  <ScaleCrop>false</ScaleCrop>
  <HeadingPairs>
    <vt:vector size="6" baseType="variant">
      <vt:variant>
        <vt:lpstr>Использованные шрифты</vt:lpstr>
      </vt:variant>
      <vt:variant>
        <vt:i4>7</vt:i4>
      </vt:variant>
      <vt:variant>
        <vt:lpstr>Шаблон оформления</vt:lpstr>
      </vt:variant>
      <vt:variant>
        <vt:i4>10</vt:i4>
      </vt:variant>
      <vt:variant>
        <vt:lpstr>Заголовки слайдов</vt:lpstr>
      </vt:variant>
      <vt:variant>
        <vt:i4>65</vt:i4>
      </vt:variant>
    </vt:vector>
  </HeadingPairs>
  <TitlesOfParts>
    <vt:vector size="82" baseType="lpstr">
      <vt:lpstr>Arial</vt:lpstr>
      <vt:lpstr>Times New Roman</vt:lpstr>
      <vt:lpstr>Wingdings 2</vt:lpstr>
      <vt:lpstr>Calibri</vt:lpstr>
      <vt:lpstr>Kozuka Gothic Pro B</vt:lpstr>
      <vt:lpstr>Wingdings</vt:lpstr>
      <vt:lpstr>Cambria</vt:lpstr>
      <vt:lpstr>Литейная</vt:lpstr>
      <vt:lpstr>Литейная</vt:lpstr>
      <vt:lpstr>Литейная</vt:lpstr>
      <vt:lpstr>Литейная</vt:lpstr>
      <vt:lpstr>Литейная</vt:lpstr>
      <vt:lpstr>Литейная</vt:lpstr>
      <vt:lpstr>Литейная</vt:lpstr>
      <vt:lpstr>Литейная</vt:lpstr>
      <vt:lpstr>Литейная</vt:lpstr>
      <vt:lpstr>Литейная</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Слайд 51</vt:lpstr>
      <vt:lpstr>Слайд 52</vt:lpstr>
      <vt:lpstr>Слайд 53</vt:lpstr>
      <vt:lpstr>Слайд 54</vt:lpstr>
      <vt:lpstr>Слайд 55</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Битва пiд Москвою</dc:title>
  <dc:creator>AndreyYakimenko</dc:creator>
  <cp:lastModifiedBy>Acer</cp:lastModifiedBy>
  <cp:revision>62</cp:revision>
  <dcterms:created xsi:type="dcterms:W3CDTF">2014-04-27T21:04:10Z</dcterms:created>
  <dcterms:modified xsi:type="dcterms:W3CDTF">2014-05-06T04:56:30Z</dcterms:modified>
</cp:coreProperties>
</file>