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2" r:id="rId5"/>
    <p:sldId id="263" r:id="rId6"/>
    <p:sldId id="259" r:id="rId7"/>
    <p:sldId id="261" r:id="rId8"/>
    <p:sldId id="260" r:id="rId9"/>
    <p:sldId id="25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57364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3786190"/>
            <a:ext cx="807249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Зовнішня політика України після розпаду СРСР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143248"/>
            <a:ext cx="8229600" cy="350046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	</a:t>
            </a:r>
            <a:r>
              <a:rPr lang="ru-RU" dirty="0" err="1" smtClean="0">
                <a:solidFill>
                  <a:srgbClr val="002060"/>
                </a:solidFill>
              </a:rPr>
              <a:t>Першою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своєрідною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програмою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зовнішньополітичної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діяльності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незалежної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України</a:t>
            </a:r>
            <a:r>
              <a:rPr lang="ru-RU" dirty="0" smtClean="0">
                <a:solidFill>
                  <a:srgbClr val="002060"/>
                </a:solidFill>
              </a:rPr>
              <a:t> став </a:t>
            </a:r>
            <a:r>
              <a:rPr lang="ru-RU" dirty="0" err="1" smtClean="0">
                <a:solidFill>
                  <a:srgbClr val="002060"/>
                </a:solidFill>
              </a:rPr>
              <a:t>виступ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Голови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її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Верховної</a:t>
            </a:r>
            <a:r>
              <a:rPr lang="ru-RU" dirty="0" smtClean="0">
                <a:solidFill>
                  <a:srgbClr val="002060"/>
                </a:solidFill>
              </a:rPr>
              <a:t> Ради Л. Кравчука на 46-й </a:t>
            </a:r>
            <a:r>
              <a:rPr lang="ru-RU" dirty="0" err="1" smtClean="0">
                <a:solidFill>
                  <a:srgbClr val="002060"/>
                </a:solidFill>
              </a:rPr>
              <a:t>сесії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Генеральної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Асамблеї</a:t>
            </a:r>
            <a:r>
              <a:rPr lang="ru-RU" dirty="0" smtClean="0">
                <a:solidFill>
                  <a:srgbClr val="002060"/>
                </a:solidFill>
              </a:rPr>
              <a:t> ООН 2 </a:t>
            </a:r>
            <a:r>
              <a:rPr lang="ru-RU" dirty="0" err="1" smtClean="0">
                <a:solidFill>
                  <a:srgbClr val="002060"/>
                </a:solidFill>
              </a:rPr>
              <a:t>вересня</a:t>
            </a:r>
            <a:r>
              <a:rPr lang="ru-RU" dirty="0" smtClean="0">
                <a:solidFill>
                  <a:srgbClr val="002060"/>
                </a:solidFill>
              </a:rPr>
              <a:t> 1991 р. З </a:t>
            </a:r>
            <a:r>
              <a:rPr lang="ru-RU" dirty="0" err="1" smtClean="0">
                <a:solidFill>
                  <a:srgbClr val="002060"/>
                </a:solidFill>
              </a:rPr>
              <a:t>високої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трибуни</a:t>
            </a:r>
            <a:r>
              <a:rPr lang="ru-RU" dirty="0" smtClean="0">
                <a:solidFill>
                  <a:srgbClr val="002060"/>
                </a:solidFill>
              </a:rPr>
              <a:t> ООН, </a:t>
            </a:r>
            <a:r>
              <a:rPr lang="ru-RU" dirty="0" err="1" smtClean="0">
                <a:solidFill>
                  <a:srgbClr val="002060"/>
                </a:solidFill>
              </a:rPr>
              <a:t>насамперед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було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проголошено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вірність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України</a:t>
            </a:r>
            <a:r>
              <a:rPr lang="ru-RU" dirty="0" smtClean="0">
                <a:solidFill>
                  <a:srgbClr val="002060"/>
                </a:solidFill>
              </a:rPr>
              <a:t> принципам Статуту </a:t>
            </a:r>
            <a:r>
              <a:rPr lang="ru-RU" dirty="0" err="1" smtClean="0">
                <a:solidFill>
                  <a:srgbClr val="002060"/>
                </a:solidFill>
              </a:rPr>
              <a:t>цієї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організації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Гельсинк-ського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Заключного</a:t>
            </a:r>
            <a:r>
              <a:rPr lang="ru-RU" dirty="0" smtClean="0">
                <a:solidFill>
                  <a:srgbClr val="002060"/>
                </a:solidFill>
              </a:rPr>
              <a:t> акта та </a:t>
            </a:r>
            <a:r>
              <a:rPr lang="ru-RU" dirty="0" err="1" smtClean="0">
                <a:solidFill>
                  <a:srgbClr val="002060"/>
                </a:solidFill>
              </a:rPr>
              <a:t>Паризької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хартії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підтверджено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намір</a:t>
            </a:r>
            <a:r>
              <a:rPr lang="ru-RU" dirty="0" smtClean="0">
                <a:solidFill>
                  <a:srgbClr val="002060"/>
                </a:solidFill>
              </a:rPr>
              <a:t> стати </a:t>
            </a:r>
            <a:r>
              <a:rPr lang="ru-RU" dirty="0" err="1" smtClean="0">
                <a:solidFill>
                  <a:srgbClr val="002060"/>
                </a:solidFill>
              </a:rPr>
              <a:t>безпосереднім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учасником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загальноєвропейського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процесу</a:t>
            </a:r>
            <a:r>
              <a:rPr lang="ru-RU" dirty="0" smtClean="0">
                <a:solidFill>
                  <a:srgbClr val="002060"/>
                </a:solidFill>
              </a:rPr>
              <a:t> членом </a:t>
            </a:r>
            <a:r>
              <a:rPr lang="ru-RU" dirty="0" err="1" smtClean="0">
                <a:solidFill>
                  <a:srgbClr val="002060"/>
                </a:solidFill>
              </a:rPr>
              <a:t>європейських</a:t>
            </a:r>
            <a:r>
              <a:rPr lang="ru-RU" dirty="0" smtClean="0">
                <a:solidFill>
                  <a:srgbClr val="002060"/>
                </a:solidFill>
              </a:rPr>
              <a:t> структур. </a:t>
            </a:r>
            <a:r>
              <a:rPr lang="ru-RU" dirty="0" err="1" smtClean="0">
                <a:solidFill>
                  <a:srgbClr val="002060"/>
                </a:solidFill>
              </a:rPr>
              <a:t>Зазначалось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також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що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Україна</a:t>
            </a:r>
            <a:r>
              <a:rPr lang="ru-RU" dirty="0" smtClean="0">
                <a:solidFill>
                  <a:srgbClr val="002060"/>
                </a:solidFill>
              </a:rPr>
              <a:t> не </a:t>
            </a:r>
            <a:r>
              <a:rPr lang="ru-RU" dirty="0" err="1" smtClean="0">
                <a:solidFill>
                  <a:srgbClr val="002060"/>
                </a:solidFill>
              </a:rPr>
              <a:t>має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територіальних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претензій</a:t>
            </a:r>
            <a:r>
              <a:rPr lang="ru-RU" dirty="0" smtClean="0">
                <a:solidFill>
                  <a:srgbClr val="002060"/>
                </a:solidFill>
              </a:rPr>
              <a:t> до </a:t>
            </a:r>
            <a:r>
              <a:rPr lang="ru-RU" dirty="0" err="1" smtClean="0">
                <a:solidFill>
                  <a:srgbClr val="002060"/>
                </a:solidFill>
              </a:rPr>
              <a:t>жодного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із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сусідів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виступає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проти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будь-яких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територіальних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зазіхань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Documents and Settings\Миша\Рабочий стол\9366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14290"/>
            <a:ext cx="428625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45259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	</a:t>
            </a:r>
            <a:r>
              <a:rPr lang="ru-RU" dirty="0" err="1" smtClean="0">
                <a:solidFill>
                  <a:srgbClr val="002060"/>
                </a:solidFill>
              </a:rPr>
              <a:t>Зовнішня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політика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України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спрямована</a:t>
            </a:r>
            <a:r>
              <a:rPr lang="ru-RU" dirty="0" smtClean="0">
                <a:solidFill>
                  <a:srgbClr val="002060"/>
                </a:solidFill>
              </a:rPr>
              <a:t> на </a:t>
            </a:r>
            <a:r>
              <a:rPr lang="ru-RU" dirty="0" err="1" smtClean="0">
                <a:solidFill>
                  <a:srgbClr val="002060"/>
                </a:solidFill>
              </a:rPr>
              <a:t>виконання</a:t>
            </a:r>
            <a:r>
              <a:rPr lang="ru-RU" dirty="0" smtClean="0">
                <a:solidFill>
                  <a:srgbClr val="002060"/>
                </a:solidFill>
              </a:rPr>
              <a:t> таких </a:t>
            </a:r>
            <a:r>
              <a:rPr lang="ru-RU" dirty="0" err="1" smtClean="0">
                <a:solidFill>
                  <a:srgbClr val="002060"/>
                </a:solidFill>
              </a:rPr>
              <a:t>найголовніших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завдань</a:t>
            </a:r>
            <a:r>
              <a:rPr lang="ru-RU" dirty="0" smtClean="0">
                <a:solidFill>
                  <a:srgbClr val="002060"/>
                </a:solidFill>
              </a:rPr>
              <a:t>: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1. </a:t>
            </a:r>
            <a:r>
              <a:rPr lang="ru-RU" dirty="0" err="1" smtClean="0">
                <a:solidFill>
                  <a:srgbClr val="002060"/>
                </a:solidFill>
              </a:rPr>
              <a:t>Утвердження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розвиток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України</a:t>
            </a:r>
            <a:r>
              <a:rPr lang="ru-RU" dirty="0" smtClean="0">
                <a:solidFill>
                  <a:srgbClr val="002060"/>
                </a:solidFill>
              </a:rPr>
              <a:t> як </a:t>
            </a:r>
            <a:r>
              <a:rPr lang="ru-RU" dirty="0" err="1" smtClean="0">
                <a:solidFill>
                  <a:srgbClr val="002060"/>
                </a:solidFill>
              </a:rPr>
              <a:t>незалежної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демократи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чної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держави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2. </a:t>
            </a:r>
            <a:r>
              <a:rPr lang="ru-RU" dirty="0" err="1" smtClean="0">
                <a:solidFill>
                  <a:srgbClr val="002060"/>
                </a:solidFill>
              </a:rPr>
              <a:t>Забезпечення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стабільності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міжнародного</a:t>
            </a:r>
            <a:r>
              <a:rPr lang="ru-RU" dirty="0" smtClean="0">
                <a:solidFill>
                  <a:srgbClr val="002060"/>
                </a:solidFill>
              </a:rPr>
              <a:t> становища </a:t>
            </a:r>
            <a:r>
              <a:rPr lang="ru-RU" dirty="0" err="1" smtClean="0">
                <a:solidFill>
                  <a:srgbClr val="002060"/>
                </a:solidFill>
              </a:rPr>
              <a:t>України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3. </a:t>
            </a:r>
            <a:r>
              <a:rPr lang="ru-RU" dirty="0" err="1" smtClean="0">
                <a:solidFill>
                  <a:srgbClr val="002060"/>
                </a:solidFill>
              </a:rPr>
              <a:t>Збереження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територіальної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цілісності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держави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недоторканість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її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кордонів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4. </a:t>
            </a:r>
            <a:r>
              <a:rPr lang="ru-RU" dirty="0" err="1" smtClean="0">
                <a:solidFill>
                  <a:srgbClr val="002060"/>
                </a:solidFill>
              </a:rPr>
              <a:t>Входження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національного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господарства</a:t>
            </a:r>
            <a:r>
              <a:rPr lang="ru-RU" dirty="0" smtClean="0">
                <a:solidFill>
                  <a:srgbClr val="002060"/>
                </a:solidFill>
              </a:rPr>
              <a:t> до </a:t>
            </a:r>
            <a:r>
              <a:rPr lang="ru-RU" dirty="0" err="1" smtClean="0">
                <a:solidFill>
                  <a:srgbClr val="002060"/>
                </a:solidFill>
              </a:rPr>
              <a:t>світової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економічної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системи</a:t>
            </a:r>
            <a:r>
              <a:rPr lang="ru-RU" dirty="0" smtClean="0">
                <a:solidFill>
                  <a:srgbClr val="002060"/>
                </a:solidFill>
              </a:rPr>
              <a:t> для </a:t>
            </a:r>
            <a:r>
              <a:rPr lang="ru-RU" dirty="0" err="1" smtClean="0">
                <a:solidFill>
                  <a:srgbClr val="002060"/>
                </a:solidFill>
              </a:rPr>
              <a:t>його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повноцінного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економічного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розвитку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підвищення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добробуту</a:t>
            </a:r>
            <a:r>
              <a:rPr lang="ru-RU" dirty="0" smtClean="0">
                <a:solidFill>
                  <a:srgbClr val="002060"/>
                </a:solidFill>
              </a:rPr>
              <a:t> народу.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5. </a:t>
            </a:r>
            <a:r>
              <a:rPr lang="ru-RU" dirty="0" err="1" smtClean="0">
                <a:solidFill>
                  <a:srgbClr val="002060"/>
                </a:solidFill>
              </a:rPr>
              <a:t>Захист</a:t>
            </a:r>
            <a:r>
              <a:rPr lang="ru-RU" dirty="0" smtClean="0">
                <a:solidFill>
                  <a:srgbClr val="002060"/>
                </a:solidFill>
              </a:rPr>
              <a:t> прав та </a:t>
            </a:r>
            <a:r>
              <a:rPr lang="ru-RU" dirty="0" err="1" smtClean="0">
                <a:solidFill>
                  <a:srgbClr val="002060"/>
                </a:solidFill>
              </a:rPr>
              <a:t>інтересів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громадян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України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її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юридичних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осіб</a:t>
            </a:r>
            <a:r>
              <a:rPr lang="ru-RU" dirty="0" smtClean="0">
                <a:solidFill>
                  <a:srgbClr val="002060"/>
                </a:solidFill>
              </a:rPr>
              <a:t> за кордоном, </a:t>
            </a:r>
            <a:r>
              <a:rPr lang="ru-RU" dirty="0" err="1" smtClean="0">
                <a:solidFill>
                  <a:srgbClr val="002060"/>
                </a:solidFill>
              </a:rPr>
              <a:t>створення</a:t>
            </a:r>
            <a:r>
              <a:rPr lang="ru-RU" dirty="0" smtClean="0">
                <a:solidFill>
                  <a:srgbClr val="002060"/>
                </a:solidFill>
              </a:rPr>
              <a:t> умов для </a:t>
            </a:r>
            <a:r>
              <a:rPr lang="ru-RU" dirty="0" err="1" smtClean="0">
                <a:solidFill>
                  <a:srgbClr val="002060"/>
                </a:solidFill>
              </a:rPr>
              <a:t>підтримання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контактів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із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зарубіжними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українцями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вихідцями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України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6. </a:t>
            </a:r>
            <a:r>
              <a:rPr lang="ru-RU" dirty="0" err="1" smtClean="0">
                <a:solidFill>
                  <a:srgbClr val="002060"/>
                </a:solidFill>
              </a:rPr>
              <a:t>Надання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їм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допомоги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згідно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міжнародним</a:t>
            </a:r>
            <a:r>
              <a:rPr lang="ru-RU" dirty="0" smtClean="0">
                <a:solidFill>
                  <a:srgbClr val="002060"/>
                </a:solidFill>
              </a:rPr>
              <a:t> правом.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7. </a:t>
            </a:r>
            <a:r>
              <a:rPr lang="ru-RU" dirty="0" err="1" smtClean="0">
                <a:solidFill>
                  <a:srgbClr val="002060"/>
                </a:solidFill>
              </a:rPr>
              <a:t>Поширення</a:t>
            </a:r>
            <a:r>
              <a:rPr lang="ru-RU" dirty="0" smtClean="0">
                <a:solidFill>
                  <a:srgbClr val="002060"/>
                </a:solidFill>
              </a:rPr>
              <a:t> у </a:t>
            </a:r>
            <a:r>
              <a:rPr lang="ru-RU" dirty="0" err="1" smtClean="0">
                <a:solidFill>
                  <a:srgbClr val="002060"/>
                </a:solidFill>
              </a:rPr>
              <a:t>світі</a:t>
            </a:r>
            <a:r>
              <a:rPr lang="ru-RU" dirty="0" smtClean="0">
                <a:solidFill>
                  <a:srgbClr val="002060"/>
                </a:solidFill>
              </a:rPr>
              <a:t> образу </a:t>
            </a:r>
            <a:r>
              <a:rPr lang="ru-RU" dirty="0" err="1" smtClean="0">
                <a:solidFill>
                  <a:srgbClr val="002060"/>
                </a:solidFill>
              </a:rPr>
              <a:t>України</a:t>
            </a:r>
            <a:r>
              <a:rPr lang="ru-RU" dirty="0" smtClean="0">
                <a:solidFill>
                  <a:srgbClr val="002060"/>
                </a:solidFill>
              </a:rPr>
              <a:t> як </a:t>
            </a:r>
            <a:r>
              <a:rPr lang="ru-RU" dirty="0" err="1" smtClean="0">
                <a:solidFill>
                  <a:srgbClr val="002060"/>
                </a:solidFill>
              </a:rPr>
              <a:t>надійного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передбачуваного</a:t>
            </a:r>
            <a:r>
              <a:rPr lang="ru-RU" dirty="0" smtClean="0">
                <a:solidFill>
                  <a:srgbClr val="002060"/>
                </a:solidFill>
              </a:rPr>
              <a:t> партнера.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3500462" cy="7429552"/>
          </a:xfrm>
        </p:spPr>
        <p:txBody>
          <a:bodyPr numCol="1">
            <a:normAutofit fontScale="5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	У </a:t>
            </a:r>
            <a:r>
              <a:rPr lang="ru-RU" dirty="0" err="1" smtClean="0">
                <a:solidFill>
                  <a:srgbClr val="002060"/>
                </a:solidFill>
              </a:rPr>
              <a:t>зовнішній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політиці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Україна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бере</a:t>
            </a:r>
            <a:r>
              <a:rPr lang="ru-RU" dirty="0" smtClean="0">
                <a:solidFill>
                  <a:srgbClr val="002060"/>
                </a:solidFill>
              </a:rPr>
              <a:t> за основу </a:t>
            </a:r>
            <a:r>
              <a:rPr lang="ru-RU" dirty="0" err="1" smtClean="0">
                <a:solidFill>
                  <a:srgbClr val="002060"/>
                </a:solidFill>
              </a:rPr>
              <a:t>фундаментальні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загальнолюдські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цінності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засуджує</a:t>
            </a:r>
            <a:r>
              <a:rPr lang="ru-RU" dirty="0" smtClean="0">
                <a:solidFill>
                  <a:srgbClr val="002060"/>
                </a:solidFill>
              </a:rPr>
              <a:t> практику </a:t>
            </a:r>
            <a:r>
              <a:rPr lang="ru-RU" dirty="0" err="1" smtClean="0">
                <a:solidFill>
                  <a:srgbClr val="002060"/>
                </a:solidFill>
              </a:rPr>
              <a:t>подвійних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стандартів</a:t>
            </a:r>
            <a:r>
              <a:rPr lang="ru-RU" dirty="0" smtClean="0">
                <a:solidFill>
                  <a:srgbClr val="002060"/>
                </a:solidFill>
              </a:rPr>
              <a:t> у </a:t>
            </a:r>
            <a:r>
              <a:rPr lang="ru-RU" dirty="0" err="1" smtClean="0">
                <a:solidFill>
                  <a:srgbClr val="002060"/>
                </a:solidFill>
              </a:rPr>
              <a:t>міждержавних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стосунках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Вона </a:t>
            </a:r>
            <a:r>
              <a:rPr lang="ru-RU" dirty="0" err="1" smtClean="0">
                <a:solidFill>
                  <a:srgbClr val="002060"/>
                </a:solidFill>
              </a:rPr>
              <a:t>виступає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проти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присутності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Збройних</a:t>
            </a:r>
            <a:r>
              <a:rPr lang="ru-RU" dirty="0" smtClean="0">
                <a:solidFill>
                  <a:srgbClr val="002060"/>
                </a:solidFill>
              </a:rPr>
              <a:t> Сил </a:t>
            </a:r>
            <a:r>
              <a:rPr lang="ru-RU" dirty="0" err="1" smtClean="0">
                <a:solidFill>
                  <a:srgbClr val="002060"/>
                </a:solidFill>
              </a:rPr>
              <a:t>інших</a:t>
            </a:r>
            <a:r>
              <a:rPr lang="ru-RU" dirty="0" smtClean="0">
                <a:solidFill>
                  <a:srgbClr val="002060"/>
                </a:solidFill>
              </a:rPr>
              <a:t> держав на </a:t>
            </a:r>
            <a:r>
              <a:rPr lang="ru-RU" dirty="0" err="1" smtClean="0">
                <a:solidFill>
                  <a:srgbClr val="002060"/>
                </a:solidFill>
              </a:rPr>
              <a:t>українській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території</a:t>
            </a:r>
            <a:r>
              <a:rPr lang="ru-RU" dirty="0" smtClean="0">
                <a:solidFill>
                  <a:srgbClr val="002060"/>
                </a:solidFill>
              </a:rPr>
              <a:t>, а </a:t>
            </a:r>
            <a:r>
              <a:rPr lang="ru-RU" dirty="0" err="1" smtClean="0">
                <a:solidFill>
                  <a:srgbClr val="002060"/>
                </a:solidFill>
              </a:rPr>
              <a:t>також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проти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розміщення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іноземних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військ</a:t>
            </a:r>
            <a:r>
              <a:rPr lang="ru-RU" dirty="0" smtClean="0">
                <a:solidFill>
                  <a:srgbClr val="002060"/>
                </a:solidFill>
              </a:rPr>
              <a:t> на </a:t>
            </a:r>
            <a:r>
              <a:rPr lang="ru-RU" dirty="0" err="1" smtClean="0">
                <a:solidFill>
                  <a:srgbClr val="002060"/>
                </a:solidFill>
              </a:rPr>
              <a:t>територіях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інших</a:t>
            </a:r>
            <a:r>
              <a:rPr lang="ru-RU" dirty="0" smtClean="0">
                <a:solidFill>
                  <a:srgbClr val="002060"/>
                </a:solidFill>
              </a:rPr>
              <a:t> держав без </a:t>
            </a:r>
            <a:r>
              <a:rPr lang="ru-RU" dirty="0" err="1" smtClean="0">
                <a:solidFill>
                  <a:srgbClr val="002060"/>
                </a:solidFill>
              </a:rPr>
              <a:t>чітко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висловленої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згоди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цих</a:t>
            </a:r>
            <a:r>
              <a:rPr lang="ru-RU" dirty="0" smtClean="0">
                <a:solidFill>
                  <a:srgbClr val="002060"/>
                </a:solidFill>
              </a:rPr>
              <a:t> держав, </a:t>
            </a:r>
            <a:r>
              <a:rPr lang="ru-RU" dirty="0" err="1" smtClean="0">
                <a:solidFill>
                  <a:srgbClr val="002060"/>
                </a:solidFill>
              </a:rPr>
              <a:t>окрім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випадків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застосування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міжнародних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санкцій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відповідно</a:t>
            </a:r>
            <a:r>
              <a:rPr lang="ru-RU" dirty="0" smtClean="0">
                <a:solidFill>
                  <a:srgbClr val="002060"/>
                </a:solidFill>
              </a:rPr>
              <a:t> до Статуту ООН.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err="1" smtClean="0">
                <a:solidFill>
                  <a:srgbClr val="002060"/>
                </a:solidFill>
              </a:rPr>
              <a:t>Згідно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вимогами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міжнародного</a:t>
            </a:r>
            <a:r>
              <a:rPr lang="ru-RU" dirty="0" smtClean="0">
                <a:solidFill>
                  <a:srgbClr val="002060"/>
                </a:solidFill>
              </a:rPr>
              <a:t> права, </a:t>
            </a:r>
            <a:r>
              <a:rPr lang="ru-RU" dirty="0" err="1" smtClean="0">
                <a:solidFill>
                  <a:srgbClr val="002060"/>
                </a:solidFill>
              </a:rPr>
              <a:t>Україна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здійснює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неозброєні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примусові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санаційні</a:t>
            </a:r>
            <a:r>
              <a:rPr lang="ru-RU" dirty="0" smtClean="0">
                <a:solidFill>
                  <a:srgbClr val="002060"/>
                </a:solidFill>
              </a:rPr>
              <a:t> заходи у </a:t>
            </a:r>
            <a:r>
              <a:rPr lang="ru-RU" dirty="0" err="1" smtClean="0">
                <a:solidFill>
                  <a:srgbClr val="002060"/>
                </a:solidFill>
              </a:rPr>
              <a:t>випадках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міжнародних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правопорушень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які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завдають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їй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шкоди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Documents and Settings\Миша\Рабочий стол\f98edf1b26_2190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214290"/>
            <a:ext cx="4064028" cy="27146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29058" y="2887682"/>
            <a:ext cx="48577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Вона </a:t>
            </a:r>
            <a:r>
              <a:rPr lang="ru-RU" dirty="0" err="1" smtClean="0">
                <a:solidFill>
                  <a:srgbClr val="002060"/>
                </a:solidFill>
              </a:rPr>
              <a:t>застосовує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свої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Збройні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Сили</a:t>
            </a:r>
            <a:r>
              <a:rPr lang="ru-RU" dirty="0" smtClean="0">
                <a:solidFill>
                  <a:srgbClr val="002060"/>
                </a:solidFill>
              </a:rPr>
              <a:t> у </a:t>
            </a:r>
            <a:r>
              <a:rPr lang="ru-RU" dirty="0" err="1" smtClean="0">
                <a:solidFill>
                  <a:srgbClr val="002060"/>
                </a:solidFill>
              </a:rPr>
              <a:t>випадках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актів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збройної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агресії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проти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неї</a:t>
            </a:r>
            <a:r>
              <a:rPr lang="ru-RU" dirty="0" smtClean="0">
                <a:solidFill>
                  <a:srgbClr val="002060"/>
                </a:solidFill>
              </a:rPr>
              <a:t> та </a:t>
            </a:r>
            <a:r>
              <a:rPr lang="ru-RU" dirty="0" err="1" smtClean="0">
                <a:solidFill>
                  <a:srgbClr val="002060"/>
                </a:solidFill>
              </a:rPr>
              <a:t>будь-яких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інших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збройних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зазіхань</a:t>
            </a:r>
            <a:r>
              <a:rPr lang="ru-RU" dirty="0" smtClean="0">
                <a:solidFill>
                  <a:srgbClr val="002060"/>
                </a:solidFill>
              </a:rPr>
              <a:t> на </a:t>
            </a:r>
            <a:r>
              <a:rPr lang="ru-RU" dirty="0" err="1" smtClean="0">
                <a:solidFill>
                  <a:srgbClr val="002060"/>
                </a:solidFill>
              </a:rPr>
              <a:t>її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територіальну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цілісність</a:t>
            </a:r>
            <a:r>
              <a:rPr lang="ru-RU" dirty="0" smtClean="0">
                <a:solidFill>
                  <a:srgbClr val="002060"/>
                </a:solidFill>
              </a:rPr>
              <a:t> та </a:t>
            </a:r>
            <a:r>
              <a:rPr lang="ru-RU" dirty="0" err="1" smtClean="0">
                <a:solidFill>
                  <a:srgbClr val="002060"/>
                </a:solidFill>
              </a:rPr>
              <a:t>недоторканість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державних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кордонів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або</a:t>
            </a:r>
            <a:r>
              <a:rPr lang="ru-RU" dirty="0" smtClean="0">
                <a:solidFill>
                  <a:srgbClr val="002060"/>
                </a:solidFill>
              </a:rPr>
              <a:t> для </a:t>
            </a:r>
            <a:r>
              <a:rPr lang="ru-RU" dirty="0" err="1" smtClean="0">
                <a:solidFill>
                  <a:srgbClr val="002060"/>
                </a:solidFill>
              </a:rPr>
              <a:t>виконання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своїх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міжнародних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зобов'язань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err="1" smtClean="0">
                <a:solidFill>
                  <a:srgbClr val="002060"/>
                </a:solidFill>
              </a:rPr>
              <a:t>Україна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вважає</a:t>
            </a:r>
            <a:r>
              <a:rPr lang="ru-RU" dirty="0" smtClean="0">
                <a:solidFill>
                  <a:srgbClr val="002060"/>
                </a:solidFill>
              </a:rPr>
              <a:t> себе, </a:t>
            </a:r>
            <a:r>
              <a:rPr lang="ru-RU" dirty="0" err="1" smtClean="0">
                <a:solidFill>
                  <a:srgbClr val="002060"/>
                </a:solidFill>
              </a:rPr>
              <a:t>нарівні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усіма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іншими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колишніми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радянськими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республіками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правонаступницею</a:t>
            </a:r>
            <a:r>
              <a:rPr lang="ru-RU" dirty="0" smtClean="0">
                <a:solidFill>
                  <a:srgbClr val="002060"/>
                </a:solidFill>
              </a:rPr>
              <a:t> Союзу РСР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не </a:t>
            </a:r>
            <a:r>
              <a:rPr lang="ru-RU" dirty="0" err="1" smtClean="0">
                <a:solidFill>
                  <a:srgbClr val="002060"/>
                </a:solidFill>
              </a:rPr>
              <a:t>визнає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переваг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винятків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цього</a:t>
            </a:r>
            <a:r>
              <a:rPr lang="ru-RU" dirty="0" smtClean="0">
                <a:solidFill>
                  <a:srgbClr val="002060"/>
                </a:solidFill>
              </a:rPr>
              <a:t> принципу для </a:t>
            </a:r>
            <a:r>
              <a:rPr lang="ru-RU" dirty="0" err="1" smtClean="0">
                <a:solidFill>
                  <a:srgbClr val="002060"/>
                </a:solidFill>
              </a:rPr>
              <a:t>жодної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держав-правонаступниць</a:t>
            </a:r>
            <a:r>
              <a:rPr lang="ru-RU" dirty="0" smtClean="0">
                <a:solidFill>
                  <a:srgbClr val="002060"/>
                </a:solidFill>
              </a:rPr>
              <a:t> без </a:t>
            </a:r>
            <a:r>
              <a:rPr lang="ru-RU" dirty="0" err="1" smtClean="0">
                <a:solidFill>
                  <a:srgbClr val="002060"/>
                </a:solidFill>
              </a:rPr>
              <a:t>офіційно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оформленої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згоди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всіх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цих</a:t>
            </a:r>
            <a:r>
              <a:rPr lang="ru-RU" dirty="0" smtClean="0">
                <a:solidFill>
                  <a:srgbClr val="002060"/>
                </a:solidFill>
              </a:rPr>
              <a:t> держав.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	</a:t>
            </a:r>
            <a:r>
              <a:rPr lang="ru-RU" dirty="0" err="1" smtClean="0">
                <a:solidFill>
                  <a:srgbClr val="002060"/>
                </a:solidFill>
              </a:rPr>
              <a:t>Географічно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близькі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держави</a:t>
            </a:r>
            <a:r>
              <a:rPr lang="ru-RU" dirty="0" smtClean="0">
                <a:solidFill>
                  <a:srgbClr val="002060"/>
                </a:solidFill>
              </a:rPr>
              <a:t> разом </a:t>
            </a:r>
            <a:r>
              <a:rPr lang="ru-RU" dirty="0" err="1" smtClean="0">
                <a:solidFill>
                  <a:srgbClr val="002060"/>
                </a:solidFill>
              </a:rPr>
              <a:t>із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деякими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прикордонними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країнами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є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своєрідним</a:t>
            </a:r>
            <a:r>
              <a:rPr lang="ru-RU" dirty="0" smtClean="0">
                <a:solidFill>
                  <a:srgbClr val="002060"/>
                </a:solidFill>
              </a:rPr>
              <a:t> мостом </a:t>
            </a:r>
            <a:r>
              <a:rPr lang="ru-RU" dirty="0" err="1" smtClean="0">
                <a:solidFill>
                  <a:srgbClr val="002060"/>
                </a:solidFill>
              </a:rPr>
              <a:t>між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Україною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заходом </a:t>
            </a:r>
            <a:r>
              <a:rPr lang="ru-RU" dirty="0" err="1" smtClean="0">
                <a:solidFill>
                  <a:srgbClr val="002060"/>
                </a:solidFill>
              </a:rPr>
              <a:t>Європи</a:t>
            </a:r>
            <a:r>
              <a:rPr lang="ru-RU" dirty="0" smtClean="0">
                <a:solidFill>
                  <a:srgbClr val="002060"/>
                </a:solidFill>
              </a:rPr>
              <a:t>. В </a:t>
            </a:r>
            <a:r>
              <a:rPr lang="ru-RU" dirty="0" err="1" smtClean="0">
                <a:solidFill>
                  <a:srgbClr val="002060"/>
                </a:solidFill>
              </a:rPr>
              <a:t>документі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зазначено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що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Україна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розвиватиме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</a:t>
            </a:r>
            <a:r>
              <a:rPr lang="ru-RU" dirty="0" smtClean="0">
                <a:solidFill>
                  <a:srgbClr val="002060"/>
                </a:solidFill>
              </a:rPr>
              <a:t> ними </a:t>
            </a:r>
            <a:r>
              <a:rPr lang="ru-RU" dirty="0" err="1" smtClean="0">
                <a:solidFill>
                  <a:srgbClr val="002060"/>
                </a:solidFill>
              </a:rPr>
              <a:t>пов-номасштабні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дружні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відносини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 err="1" smtClean="0">
                <a:solidFill>
                  <a:srgbClr val="002060"/>
                </a:solidFill>
              </a:rPr>
              <a:t>Така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співпраця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розширюватиме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смугу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стабільності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миру </a:t>
            </a:r>
            <a:r>
              <a:rPr lang="ru-RU" dirty="0" err="1" smtClean="0">
                <a:solidFill>
                  <a:srgbClr val="002060"/>
                </a:solidFill>
              </a:rPr>
              <a:t>навколо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України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сприятиме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її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утвердженню</a:t>
            </a:r>
            <a:r>
              <a:rPr lang="ru-RU" dirty="0" smtClean="0">
                <a:solidFill>
                  <a:srgbClr val="002060"/>
                </a:solidFill>
              </a:rPr>
              <a:t> як </a:t>
            </a:r>
            <a:r>
              <a:rPr lang="ru-RU" dirty="0" err="1" smtClean="0">
                <a:solidFill>
                  <a:srgbClr val="002060"/>
                </a:solidFill>
              </a:rPr>
              <a:t>впливової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європейської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держави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торуватиме</a:t>
            </a:r>
            <a:r>
              <a:rPr lang="ru-RU" dirty="0" smtClean="0">
                <a:solidFill>
                  <a:srgbClr val="002060"/>
                </a:solidFill>
              </a:rPr>
              <a:t> шляхи до широких </a:t>
            </a:r>
            <a:r>
              <a:rPr lang="ru-RU" dirty="0" err="1" smtClean="0">
                <a:solidFill>
                  <a:srgbClr val="002060"/>
                </a:solidFill>
              </a:rPr>
              <a:t>політичних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економічних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культурних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наукових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гуманітарних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стосунків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</a:t>
            </a:r>
            <a:r>
              <a:rPr lang="ru-RU" dirty="0" smtClean="0">
                <a:solidFill>
                  <a:srgbClr val="002060"/>
                </a:solidFill>
              </a:rPr>
              <a:t> Центральною, </a:t>
            </a:r>
            <a:r>
              <a:rPr lang="ru-RU" dirty="0" err="1" smtClean="0">
                <a:solidFill>
                  <a:srgbClr val="002060"/>
                </a:solidFill>
              </a:rPr>
              <a:t>Північно-Східною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Пів-денно-Східною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Європою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 err="1" smtClean="0">
                <a:solidFill>
                  <a:srgbClr val="002060"/>
                </a:solidFill>
              </a:rPr>
              <a:t>Розгалужені</a:t>
            </a:r>
            <a:r>
              <a:rPr lang="ru-RU" dirty="0" smtClean="0">
                <a:solidFill>
                  <a:srgbClr val="002060"/>
                </a:solidFill>
              </a:rPr>
              <a:t> та </a:t>
            </a:r>
            <a:r>
              <a:rPr lang="ru-RU" dirty="0" err="1" smtClean="0">
                <a:solidFill>
                  <a:srgbClr val="002060"/>
                </a:solidFill>
              </a:rPr>
              <a:t>стабільні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зв'язки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України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географічно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близькими</a:t>
            </a:r>
            <a:r>
              <a:rPr lang="ru-RU" dirty="0" smtClean="0">
                <a:solidFill>
                  <a:srgbClr val="002060"/>
                </a:solidFill>
              </a:rPr>
              <a:t> державами </a:t>
            </a:r>
            <a:r>
              <a:rPr lang="ru-RU" dirty="0" err="1" smtClean="0">
                <a:solidFill>
                  <a:srgbClr val="002060"/>
                </a:solidFill>
              </a:rPr>
              <a:t>є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необхідною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умовою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повноцінного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інтегрування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України</a:t>
            </a:r>
            <a:r>
              <a:rPr lang="ru-RU" dirty="0" smtClean="0">
                <a:solidFill>
                  <a:srgbClr val="002060"/>
                </a:solidFill>
              </a:rPr>
              <a:t> у </a:t>
            </a:r>
            <a:r>
              <a:rPr lang="ru-RU" dirty="0" err="1" smtClean="0">
                <a:solidFill>
                  <a:srgbClr val="002060"/>
                </a:solidFill>
              </a:rPr>
              <a:t>сім'ю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європейських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народів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її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активної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участі</a:t>
            </a:r>
            <a:r>
              <a:rPr lang="ru-RU" dirty="0" smtClean="0">
                <a:solidFill>
                  <a:srgbClr val="002060"/>
                </a:solidFill>
              </a:rPr>
              <a:t> в </a:t>
            </a:r>
            <a:r>
              <a:rPr lang="ru-RU" dirty="0" err="1" smtClean="0">
                <a:solidFill>
                  <a:srgbClr val="002060"/>
                </a:solidFill>
              </a:rPr>
              <a:t>регіональному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субрегіональному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співробітництві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err="1" smtClean="0">
                <a:solidFill>
                  <a:srgbClr val="002060"/>
                </a:solidFill>
              </a:rPr>
              <a:t>Україна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розвиватиме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також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двосторонні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відносини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азійськими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латиноамериканськими</a:t>
            </a:r>
            <a:r>
              <a:rPr lang="ru-RU" dirty="0" smtClean="0">
                <a:solidFill>
                  <a:srgbClr val="002060"/>
                </a:solidFill>
              </a:rPr>
              <a:t> державами та </a:t>
            </a:r>
            <a:r>
              <a:rPr lang="ru-RU" dirty="0" err="1" smtClean="0">
                <a:solidFill>
                  <a:srgbClr val="002060"/>
                </a:solidFill>
              </a:rPr>
              <a:t>країнами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Азійсько-Тихоокеанського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регіону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Documents and Settings\Миша\Рабочий стол\201011171550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4429132"/>
            <a:ext cx="4524375" cy="19034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5697559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	</a:t>
            </a:r>
            <a:r>
              <a:rPr lang="ru-RU" dirty="0" err="1" smtClean="0">
                <a:solidFill>
                  <a:srgbClr val="002060"/>
                </a:solidFill>
              </a:rPr>
              <a:t>Україна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як одна </a:t>
            </a:r>
            <a:r>
              <a:rPr lang="ru-RU" dirty="0" err="1" smtClean="0">
                <a:solidFill>
                  <a:srgbClr val="002060"/>
                </a:solidFill>
              </a:rPr>
              <a:t>зі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засновниць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Співдружності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незалежних</a:t>
            </a:r>
            <a:r>
              <a:rPr lang="ru-RU" dirty="0" smtClean="0">
                <a:solidFill>
                  <a:srgbClr val="002060"/>
                </a:solidFill>
              </a:rPr>
              <a:t> держав </a:t>
            </a:r>
            <a:r>
              <a:rPr lang="ru-RU" dirty="0" err="1" smtClean="0">
                <a:solidFill>
                  <a:srgbClr val="002060"/>
                </a:solidFill>
              </a:rPr>
              <a:t>розвиває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співпрацю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її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державами-учасницями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відповідно</a:t>
            </a:r>
            <a:r>
              <a:rPr lang="ru-RU" dirty="0" smtClean="0">
                <a:solidFill>
                  <a:srgbClr val="002060"/>
                </a:solidFill>
              </a:rPr>
              <a:t> до </a:t>
            </a:r>
            <a:r>
              <a:rPr lang="ru-RU" dirty="0" err="1" smtClean="0">
                <a:solidFill>
                  <a:srgbClr val="002060"/>
                </a:solidFill>
              </a:rPr>
              <a:t>положень</a:t>
            </a:r>
            <a:r>
              <a:rPr lang="ru-RU" dirty="0" smtClean="0">
                <a:solidFill>
                  <a:srgbClr val="002060"/>
                </a:solidFill>
              </a:rPr>
              <a:t> Угоди про </a:t>
            </a:r>
            <a:r>
              <a:rPr lang="ru-RU" dirty="0" err="1" smtClean="0">
                <a:solidFill>
                  <a:srgbClr val="002060"/>
                </a:solidFill>
              </a:rPr>
              <a:t>Співдружність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незалежних</a:t>
            </a:r>
            <a:r>
              <a:rPr lang="ru-RU" dirty="0" smtClean="0">
                <a:solidFill>
                  <a:srgbClr val="002060"/>
                </a:solidFill>
              </a:rPr>
              <a:t> держав </a:t>
            </a:r>
            <a:r>
              <a:rPr lang="ru-RU" dirty="0" err="1" smtClean="0">
                <a:solidFill>
                  <a:srgbClr val="002060"/>
                </a:solidFill>
              </a:rPr>
              <a:t>із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застереженнями</a:t>
            </a:r>
            <a:r>
              <a:rPr lang="ru-RU" dirty="0" smtClean="0">
                <a:solidFill>
                  <a:srgbClr val="002060"/>
                </a:solidFill>
              </a:rPr>
              <a:t> до </a:t>
            </a:r>
            <a:r>
              <a:rPr lang="ru-RU" dirty="0" err="1" smtClean="0">
                <a:solidFill>
                  <a:srgbClr val="002060"/>
                </a:solidFill>
              </a:rPr>
              <a:t>неї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зробленими</a:t>
            </a:r>
            <a:r>
              <a:rPr lang="ru-RU" dirty="0" smtClean="0">
                <a:solidFill>
                  <a:srgbClr val="002060"/>
                </a:solidFill>
              </a:rPr>
              <a:t> Верховною Радою </a:t>
            </a:r>
            <a:r>
              <a:rPr lang="ru-RU" dirty="0" err="1" smtClean="0">
                <a:solidFill>
                  <a:srgbClr val="002060"/>
                </a:solidFill>
              </a:rPr>
              <a:t>України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 err="1" smtClean="0">
                <a:solidFill>
                  <a:srgbClr val="002060"/>
                </a:solidFill>
              </a:rPr>
              <a:t>Україна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розглядає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Співдружність</a:t>
            </a:r>
            <a:r>
              <a:rPr lang="ru-RU" dirty="0" smtClean="0">
                <a:solidFill>
                  <a:srgbClr val="002060"/>
                </a:solidFill>
              </a:rPr>
              <a:t> як </a:t>
            </a:r>
            <a:r>
              <a:rPr lang="ru-RU" dirty="0" err="1" smtClean="0">
                <a:solidFill>
                  <a:srgbClr val="002060"/>
                </a:solidFill>
              </a:rPr>
              <a:t>міжнародний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механізм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багатосторонніх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консультацій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переговорів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що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доповнює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процес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формування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якісно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нових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повномасштабних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двосторонніх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відносин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між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державами-учасницями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має</a:t>
            </a:r>
            <a:r>
              <a:rPr lang="ru-RU" dirty="0" smtClean="0">
                <a:solidFill>
                  <a:srgbClr val="002060"/>
                </a:solidFill>
              </a:rPr>
              <a:t> на </a:t>
            </a:r>
            <a:r>
              <a:rPr lang="ru-RU" dirty="0" err="1" smtClean="0">
                <a:solidFill>
                  <a:srgbClr val="002060"/>
                </a:solidFill>
              </a:rPr>
              <a:t>меті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сприяти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розв'язанню</a:t>
            </a:r>
            <a:r>
              <a:rPr lang="ru-RU" dirty="0" smtClean="0">
                <a:solidFill>
                  <a:srgbClr val="002060"/>
                </a:solidFill>
              </a:rPr>
              <a:t> проблем, </a:t>
            </a:r>
            <a:r>
              <a:rPr lang="ru-RU" dirty="0" err="1" smtClean="0">
                <a:solidFill>
                  <a:srgbClr val="002060"/>
                </a:solidFill>
              </a:rPr>
              <a:t>які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постали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після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розпаду</a:t>
            </a:r>
            <a:r>
              <a:rPr lang="ru-RU" dirty="0" smtClean="0">
                <a:solidFill>
                  <a:srgbClr val="002060"/>
                </a:solidFill>
              </a:rPr>
              <a:t> Союзу РСР.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err="1" smtClean="0">
                <a:solidFill>
                  <a:srgbClr val="002060"/>
                </a:solidFill>
              </a:rPr>
              <a:t>Україна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виступає</a:t>
            </a:r>
            <a:r>
              <a:rPr lang="ru-RU" dirty="0" smtClean="0">
                <a:solidFill>
                  <a:srgbClr val="002060"/>
                </a:solidFill>
              </a:rPr>
              <a:t> за </a:t>
            </a:r>
            <a:r>
              <a:rPr lang="ru-RU" dirty="0" err="1" smtClean="0">
                <a:solidFill>
                  <a:srgbClr val="002060"/>
                </a:solidFill>
              </a:rPr>
              <a:t>розвиток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найширших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торговельно-економічних</a:t>
            </a:r>
            <a:r>
              <a:rPr lang="ru-RU" dirty="0" smtClean="0">
                <a:solidFill>
                  <a:srgbClr val="002060"/>
                </a:solidFill>
              </a:rPr>
              <a:t> та </a:t>
            </a:r>
            <a:r>
              <a:rPr lang="ru-RU" dirty="0" err="1" smtClean="0">
                <a:solidFill>
                  <a:srgbClr val="002060"/>
                </a:solidFill>
              </a:rPr>
              <a:t>інших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зв'язків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між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країнами</a:t>
            </a:r>
            <a:r>
              <a:rPr lang="ru-RU" dirty="0" smtClean="0">
                <a:solidFill>
                  <a:srgbClr val="002060"/>
                </a:solidFill>
              </a:rPr>
              <a:t> СНД на засадах суверенного партнерства, </a:t>
            </a:r>
            <a:r>
              <a:rPr lang="ru-RU" dirty="0" err="1" smtClean="0">
                <a:solidFill>
                  <a:srgbClr val="002060"/>
                </a:solidFill>
              </a:rPr>
              <a:t>рівноправності</a:t>
            </a:r>
            <a:r>
              <a:rPr lang="ru-RU" dirty="0" smtClean="0">
                <a:solidFill>
                  <a:srgbClr val="002060"/>
                </a:solidFill>
              </a:rPr>
              <a:t> та </a:t>
            </a:r>
            <a:r>
              <a:rPr lang="ru-RU" dirty="0" err="1" smtClean="0">
                <a:solidFill>
                  <a:srgbClr val="002060"/>
                </a:solidFill>
              </a:rPr>
              <a:t>взаємовигоди</a:t>
            </a:r>
            <a:r>
              <a:rPr lang="ru-RU" dirty="0" smtClean="0">
                <a:solidFill>
                  <a:srgbClr val="002060"/>
                </a:solidFill>
              </a:rPr>
              <a:t>. Вона </a:t>
            </a:r>
            <a:r>
              <a:rPr lang="ru-RU" dirty="0" err="1" smtClean="0">
                <a:solidFill>
                  <a:srgbClr val="002060"/>
                </a:solidFill>
              </a:rPr>
              <a:t>відстоюватиме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позицію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збалансованої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господарської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діяльності</a:t>
            </a:r>
            <a:r>
              <a:rPr lang="ru-RU" dirty="0" smtClean="0">
                <a:solidFill>
                  <a:srgbClr val="002060"/>
                </a:solidFill>
              </a:rPr>
              <a:t> в межах СНД як </a:t>
            </a:r>
            <a:r>
              <a:rPr lang="ru-RU" dirty="0" err="1" smtClean="0">
                <a:solidFill>
                  <a:srgbClr val="002060"/>
                </a:solidFill>
              </a:rPr>
              <a:t>необхідного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етапу</a:t>
            </a:r>
            <a:r>
              <a:rPr lang="ru-RU" dirty="0" smtClean="0">
                <a:solidFill>
                  <a:srgbClr val="002060"/>
                </a:solidFill>
              </a:rPr>
              <a:t> на шляху </a:t>
            </a:r>
            <a:r>
              <a:rPr lang="ru-RU" dirty="0" err="1" smtClean="0">
                <a:solidFill>
                  <a:srgbClr val="002060"/>
                </a:solidFill>
              </a:rPr>
              <a:t>впровадження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цивілізованих</a:t>
            </a:r>
            <a:r>
              <a:rPr lang="ru-RU" dirty="0" smtClean="0">
                <a:solidFill>
                  <a:srgbClr val="002060"/>
                </a:solidFill>
              </a:rPr>
              <a:t> форм </a:t>
            </a:r>
            <a:r>
              <a:rPr lang="ru-RU" dirty="0" err="1" smtClean="0">
                <a:solidFill>
                  <a:srgbClr val="002060"/>
                </a:solidFill>
              </a:rPr>
              <a:t>розвитку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інтеграційних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процесів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 err="1" smtClean="0">
                <a:solidFill>
                  <a:srgbClr val="002060"/>
                </a:solidFill>
              </a:rPr>
              <a:t>Визнаючи</a:t>
            </a:r>
            <a:r>
              <a:rPr lang="ru-RU" dirty="0" smtClean="0">
                <a:solidFill>
                  <a:srgbClr val="002060"/>
                </a:solidFill>
              </a:rPr>
              <a:t> потребу </a:t>
            </a:r>
            <a:r>
              <a:rPr lang="ru-RU" dirty="0" err="1" smtClean="0">
                <a:solidFill>
                  <a:srgbClr val="002060"/>
                </a:solidFill>
              </a:rPr>
              <a:t>тісної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економічної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взаємодії</a:t>
            </a:r>
            <a:r>
              <a:rPr lang="ru-RU" dirty="0" smtClean="0">
                <a:solidFill>
                  <a:srgbClr val="002060"/>
                </a:solidFill>
              </a:rPr>
              <a:t> в межах СНД, </a:t>
            </a:r>
            <a:r>
              <a:rPr lang="ru-RU" dirty="0" err="1" smtClean="0">
                <a:solidFill>
                  <a:srgbClr val="002060"/>
                </a:solidFill>
              </a:rPr>
              <a:t>Україна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зважає</a:t>
            </a:r>
            <a:r>
              <a:rPr lang="ru-RU" dirty="0" smtClean="0">
                <a:solidFill>
                  <a:srgbClr val="002060"/>
                </a:solidFill>
              </a:rPr>
              <a:t> на те, </a:t>
            </a:r>
            <a:r>
              <a:rPr lang="ru-RU" dirty="0" err="1" smtClean="0">
                <a:solidFill>
                  <a:srgbClr val="002060"/>
                </a:solidFill>
              </a:rPr>
              <a:t>що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нагальною</a:t>
            </a:r>
            <a:r>
              <a:rPr lang="ru-RU" dirty="0" smtClean="0">
                <a:solidFill>
                  <a:srgbClr val="002060"/>
                </a:solidFill>
              </a:rPr>
              <a:t> потребою </a:t>
            </a:r>
            <a:r>
              <a:rPr lang="ru-RU" dirty="0" err="1" smtClean="0">
                <a:solidFill>
                  <a:srgbClr val="002060"/>
                </a:solidFill>
              </a:rPr>
              <a:t>сучасного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етапу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є</a:t>
            </a:r>
            <a:r>
              <a:rPr lang="ru-RU" dirty="0" smtClean="0">
                <a:solidFill>
                  <a:srgbClr val="002060"/>
                </a:solidFill>
              </a:rPr>
              <a:t> перегляд </a:t>
            </a:r>
            <a:r>
              <a:rPr lang="ru-RU" dirty="0" err="1" smtClean="0">
                <a:solidFill>
                  <a:srgbClr val="002060"/>
                </a:solidFill>
              </a:rPr>
              <a:t>старих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перехід</a:t>
            </a:r>
            <a:r>
              <a:rPr lang="ru-RU" dirty="0" smtClean="0">
                <a:solidFill>
                  <a:srgbClr val="002060"/>
                </a:solidFill>
              </a:rPr>
              <a:t> до </a:t>
            </a:r>
            <a:r>
              <a:rPr lang="ru-RU" dirty="0" err="1" smtClean="0">
                <a:solidFill>
                  <a:srgbClr val="002060"/>
                </a:solidFill>
              </a:rPr>
              <a:t>нових</a:t>
            </a:r>
            <a:r>
              <a:rPr lang="ru-RU" dirty="0" smtClean="0">
                <a:solidFill>
                  <a:srgbClr val="002060"/>
                </a:solidFill>
              </a:rPr>
              <a:t> форм </a:t>
            </a:r>
            <a:r>
              <a:rPr lang="ru-RU" dirty="0" err="1" smtClean="0">
                <a:solidFill>
                  <a:srgbClr val="002060"/>
                </a:solidFill>
              </a:rPr>
              <a:t>інтеграції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які</a:t>
            </a:r>
            <a:r>
              <a:rPr lang="ru-RU" dirty="0" smtClean="0">
                <a:solidFill>
                  <a:srgbClr val="002060"/>
                </a:solidFill>
              </a:rPr>
              <a:t> б </a:t>
            </a:r>
            <a:r>
              <a:rPr lang="ru-RU" dirty="0" err="1" smtClean="0">
                <a:solidFill>
                  <a:srgbClr val="002060"/>
                </a:solidFill>
              </a:rPr>
              <a:t>сприяли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якнайшвидшому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входженню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України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інших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зацікавлених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країн</a:t>
            </a:r>
            <a:r>
              <a:rPr lang="ru-RU" dirty="0" smtClean="0">
                <a:solidFill>
                  <a:srgbClr val="002060"/>
                </a:solidFill>
              </a:rPr>
              <a:t> СНД в </a:t>
            </a:r>
            <a:r>
              <a:rPr lang="ru-RU" dirty="0" err="1" smtClean="0">
                <a:solidFill>
                  <a:srgbClr val="002060"/>
                </a:solidFill>
              </a:rPr>
              <a:t>європейську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світову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економічну</a:t>
            </a:r>
            <a:r>
              <a:rPr lang="ru-RU" dirty="0" smtClean="0">
                <a:solidFill>
                  <a:srgbClr val="002060"/>
                </a:solidFill>
              </a:rPr>
              <a:t> систему.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332037"/>
            <a:ext cx="8229600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	</a:t>
            </a:r>
            <a:r>
              <a:rPr lang="ru-RU" dirty="0" err="1" smtClean="0">
                <a:solidFill>
                  <a:srgbClr val="002060"/>
                </a:solidFill>
              </a:rPr>
              <a:t>Україна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виступає</a:t>
            </a:r>
            <a:r>
              <a:rPr lang="ru-RU" dirty="0" smtClean="0">
                <a:solidFill>
                  <a:srgbClr val="002060"/>
                </a:solidFill>
              </a:rPr>
              <a:t> за </a:t>
            </a:r>
            <a:r>
              <a:rPr lang="ru-RU" dirty="0" err="1" smtClean="0">
                <a:solidFill>
                  <a:srgbClr val="002060"/>
                </a:solidFill>
              </a:rPr>
              <a:t>створення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всеосяжних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міжнародних</a:t>
            </a:r>
            <a:r>
              <a:rPr lang="ru-RU" dirty="0" smtClean="0">
                <a:solidFill>
                  <a:srgbClr val="002060"/>
                </a:solidFill>
              </a:rPr>
              <a:t> систем, </a:t>
            </a:r>
            <a:r>
              <a:rPr lang="ru-RU" dirty="0" err="1" smtClean="0">
                <a:solidFill>
                  <a:srgbClr val="002060"/>
                </a:solidFill>
              </a:rPr>
              <a:t>універсальної</a:t>
            </a:r>
            <a:r>
              <a:rPr lang="ru-RU" dirty="0" smtClean="0">
                <a:solidFill>
                  <a:srgbClr val="002060"/>
                </a:solidFill>
              </a:rPr>
              <a:t> та </a:t>
            </a:r>
            <a:r>
              <a:rPr lang="ru-RU" dirty="0" err="1" smtClean="0">
                <a:solidFill>
                  <a:srgbClr val="002060"/>
                </a:solidFill>
              </a:rPr>
              <a:t>загальноєвропейської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безпеки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вважає</a:t>
            </a:r>
            <a:r>
              <a:rPr lang="ru-RU" dirty="0" smtClean="0">
                <a:solidFill>
                  <a:srgbClr val="002060"/>
                </a:solidFill>
              </a:rPr>
              <a:t> участь у них за </a:t>
            </a:r>
            <a:r>
              <a:rPr lang="ru-RU" dirty="0" err="1" smtClean="0">
                <a:solidFill>
                  <a:srgbClr val="002060"/>
                </a:solidFill>
              </a:rPr>
              <a:t>основний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складник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власної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національної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безпеки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 err="1" smtClean="0">
                <a:solidFill>
                  <a:srgbClr val="002060"/>
                </a:solidFill>
              </a:rPr>
              <a:t>Водночас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Україна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дбає</a:t>
            </a:r>
            <a:r>
              <a:rPr lang="ru-RU" dirty="0" smtClean="0">
                <a:solidFill>
                  <a:srgbClr val="002060"/>
                </a:solidFill>
              </a:rPr>
              <a:t> про </a:t>
            </a:r>
            <a:r>
              <a:rPr lang="ru-RU" dirty="0" err="1" smtClean="0">
                <a:solidFill>
                  <a:srgbClr val="002060"/>
                </a:solidFill>
              </a:rPr>
              <a:t>розбудову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власних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збройних</a:t>
            </a:r>
            <a:r>
              <a:rPr lang="ru-RU" dirty="0" smtClean="0">
                <a:solidFill>
                  <a:srgbClr val="002060"/>
                </a:solidFill>
              </a:rPr>
              <a:t> сил </a:t>
            </a:r>
            <a:r>
              <a:rPr lang="ru-RU" dirty="0" err="1" smtClean="0">
                <a:solidFill>
                  <a:srgbClr val="002060"/>
                </a:solidFill>
              </a:rPr>
              <a:t>відповідно</a:t>
            </a:r>
            <a:r>
              <a:rPr lang="ru-RU" dirty="0" smtClean="0">
                <a:solidFill>
                  <a:srgbClr val="002060"/>
                </a:solidFill>
              </a:rPr>
              <a:t> до принципу </a:t>
            </a:r>
            <a:r>
              <a:rPr lang="ru-RU" dirty="0" err="1" smtClean="0">
                <a:solidFill>
                  <a:srgbClr val="002060"/>
                </a:solidFill>
              </a:rPr>
              <a:t>необхідної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оборонної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достатності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Низка </a:t>
            </a:r>
            <a:r>
              <a:rPr lang="ru-RU" dirty="0" err="1" smtClean="0">
                <a:solidFill>
                  <a:srgbClr val="002060"/>
                </a:solidFill>
              </a:rPr>
              <a:t>положень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які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визначають</a:t>
            </a:r>
            <a:r>
              <a:rPr lang="ru-RU" dirty="0" smtClean="0">
                <a:solidFill>
                  <a:srgbClr val="002060"/>
                </a:solidFill>
              </a:rPr>
              <a:t> суть </a:t>
            </a:r>
            <a:r>
              <a:rPr lang="ru-RU" dirty="0" err="1" smtClean="0">
                <a:solidFill>
                  <a:srgbClr val="002060"/>
                </a:solidFill>
              </a:rPr>
              <a:t>зовнішньополітичної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діяльності</a:t>
            </a:r>
            <a:r>
              <a:rPr lang="ru-RU" dirty="0" smtClean="0">
                <a:solidFill>
                  <a:srgbClr val="002060"/>
                </a:solidFill>
              </a:rPr>
              <a:t>, порядок </a:t>
            </a:r>
            <a:r>
              <a:rPr lang="ru-RU" dirty="0" err="1" smtClean="0">
                <a:solidFill>
                  <a:srgbClr val="002060"/>
                </a:solidFill>
              </a:rPr>
              <a:t>імплементації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законодавства</a:t>
            </a:r>
            <a:r>
              <a:rPr lang="ru-RU" dirty="0" smtClean="0">
                <a:solidFill>
                  <a:srgbClr val="002060"/>
                </a:solidFill>
              </a:rPr>
              <a:t>, а </a:t>
            </a:r>
            <a:r>
              <a:rPr lang="ru-RU" dirty="0" err="1" smtClean="0">
                <a:solidFill>
                  <a:srgbClr val="002060"/>
                </a:solidFill>
              </a:rPr>
              <a:t>також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заборону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розміщення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іноземних</a:t>
            </a:r>
            <a:r>
              <a:rPr lang="ru-RU" dirty="0" smtClean="0">
                <a:solidFill>
                  <a:srgbClr val="002060"/>
                </a:solidFill>
              </a:rPr>
              <a:t> баз на </a:t>
            </a:r>
            <a:r>
              <a:rPr lang="ru-RU" dirty="0" err="1" smtClean="0">
                <a:solidFill>
                  <a:srgbClr val="002060"/>
                </a:solidFill>
              </a:rPr>
              <a:t>території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України</a:t>
            </a:r>
            <a:r>
              <a:rPr lang="ru-RU" dirty="0" smtClean="0">
                <a:solidFill>
                  <a:srgbClr val="002060"/>
                </a:solidFill>
              </a:rPr>
              <a:t> (</a:t>
            </a:r>
            <a:r>
              <a:rPr lang="ru-RU" dirty="0" err="1" smtClean="0">
                <a:solidFill>
                  <a:srgbClr val="002060"/>
                </a:solidFill>
              </a:rPr>
              <a:t>хоч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перехідні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положення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Конституції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України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допускають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таке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розташування</a:t>
            </a:r>
            <a:r>
              <a:rPr lang="ru-RU" dirty="0" smtClean="0">
                <a:solidFill>
                  <a:srgbClr val="002060"/>
                </a:solidFill>
              </a:rPr>
              <a:t>, як </a:t>
            </a:r>
            <a:r>
              <a:rPr lang="ru-RU" dirty="0" err="1" smtClean="0">
                <a:solidFill>
                  <a:srgbClr val="002060"/>
                </a:solidFill>
              </a:rPr>
              <a:t>тимчасове</a:t>
            </a:r>
            <a:r>
              <a:rPr lang="ru-RU" dirty="0" smtClean="0">
                <a:solidFill>
                  <a:srgbClr val="002060"/>
                </a:solidFill>
              </a:rPr>
              <a:t>, на </a:t>
            </a:r>
            <a:r>
              <a:rPr lang="ru-RU" dirty="0" err="1" smtClean="0">
                <a:solidFill>
                  <a:srgbClr val="002060"/>
                </a:solidFill>
              </a:rPr>
              <a:t>умовах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оренди</a:t>
            </a:r>
            <a:r>
              <a:rPr lang="ru-RU" dirty="0" smtClean="0">
                <a:solidFill>
                  <a:srgbClr val="002060"/>
                </a:solidFill>
              </a:rPr>
              <a:t>, в порядку, </a:t>
            </a:r>
            <a:r>
              <a:rPr lang="ru-RU" dirty="0" err="1" smtClean="0">
                <a:solidFill>
                  <a:srgbClr val="002060"/>
                </a:solidFill>
              </a:rPr>
              <a:t>визначеному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міжнародними</a:t>
            </a:r>
            <a:r>
              <a:rPr lang="ru-RU" dirty="0" smtClean="0">
                <a:solidFill>
                  <a:srgbClr val="002060"/>
                </a:solidFill>
              </a:rPr>
              <a:t> договорами </a:t>
            </a:r>
            <a:r>
              <a:rPr lang="ru-RU" dirty="0" err="1" smtClean="0">
                <a:solidFill>
                  <a:srgbClr val="002060"/>
                </a:solidFill>
              </a:rPr>
              <a:t>України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ратифікованими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українським</a:t>
            </a:r>
            <a:r>
              <a:rPr lang="ru-RU" dirty="0" smtClean="0">
                <a:solidFill>
                  <a:srgbClr val="002060"/>
                </a:solidFill>
              </a:rPr>
              <a:t> парламентом), </a:t>
            </a:r>
            <a:r>
              <a:rPr lang="ru-RU" dirty="0" err="1" smtClean="0">
                <a:solidFill>
                  <a:srgbClr val="002060"/>
                </a:solidFill>
              </a:rPr>
              <a:t>закріпила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Конституція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України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ухвалена</a:t>
            </a:r>
            <a:r>
              <a:rPr lang="ru-RU" dirty="0" smtClean="0">
                <a:solidFill>
                  <a:srgbClr val="002060"/>
                </a:solidFill>
              </a:rPr>
              <a:t> Верховною Радою </a:t>
            </a:r>
            <a:r>
              <a:rPr lang="ru-RU" dirty="0" err="1" smtClean="0">
                <a:solidFill>
                  <a:srgbClr val="002060"/>
                </a:solidFill>
              </a:rPr>
              <a:t>України</a:t>
            </a:r>
            <a:r>
              <a:rPr lang="ru-RU" dirty="0" smtClean="0">
                <a:solidFill>
                  <a:srgbClr val="002060"/>
                </a:solidFill>
              </a:rPr>
              <a:t> 28 </a:t>
            </a:r>
            <a:r>
              <a:rPr lang="ru-RU" dirty="0" err="1" smtClean="0">
                <a:solidFill>
                  <a:srgbClr val="002060"/>
                </a:solidFill>
              </a:rPr>
              <a:t>червня</a:t>
            </a:r>
            <a:r>
              <a:rPr lang="ru-RU" dirty="0" smtClean="0">
                <a:solidFill>
                  <a:srgbClr val="002060"/>
                </a:solidFill>
              </a:rPr>
              <a:t> 1996 р. </a:t>
            </a:r>
            <a:r>
              <a:rPr lang="ru-RU" dirty="0" err="1" smtClean="0">
                <a:solidFill>
                  <a:srgbClr val="002060"/>
                </a:solidFill>
              </a:rPr>
              <a:t>Відповідно</a:t>
            </a:r>
            <a:r>
              <a:rPr lang="ru-RU" dirty="0" smtClean="0">
                <a:solidFill>
                  <a:srgbClr val="002060"/>
                </a:solidFill>
              </a:rPr>
              <a:t> до Основного Закону, суть </a:t>
            </a:r>
            <a:r>
              <a:rPr lang="ru-RU" dirty="0" err="1" smtClean="0">
                <a:solidFill>
                  <a:srgbClr val="002060"/>
                </a:solidFill>
              </a:rPr>
              <a:t>зовнішньополітичної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діяльності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полягає</a:t>
            </a:r>
            <a:r>
              <a:rPr lang="ru-RU" dirty="0" smtClean="0">
                <a:solidFill>
                  <a:srgbClr val="002060"/>
                </a:solidFill>
              </a:rPr>
              <a:t> в тому, </a:t>
            </a:r>
            <a:r>
              <a:rPr lang="ru-RU" dirty="0" err="1" smtClean="0">
                <a:solidFill>
                  <a:srgbClr val="002060"/>
                </a:solidFill>
              </a:rPr>
              <a:t>що</a:t>
            </a:r>
            <a:r>
              <a:rPr lang="ru-RU" dirty="0" smtClean="0">
                <a:solidFill>
                  <a:srgbClr val="002060"/>
                </a:solidFill>
              </a:rPr>
              <a:t> вона "</a:t>
            </a:r>
            <a:r>
              <a:rPr lang="ru-RU" dirty="0" err="1" smtClean="0">
                <a:solidFill>
                  <a:srgbClr val="002060"/>
                </a:solidFill>
              </a:rPr>
              <a:t>спрямована</a:t>
            </a:r>
            <a:r>
              <a:rPr lang="ru-RU" dirty="0" smtClean="0">
                <a:solidFill>
                  <a:srgbClr val="002060"/>
                </a:solidFill>
              </a:rPr>
              <a:t> на </a:t>
            </a:r>
            <a:r>
              <a:rPr lang="ru-RU" dirty="0" err="1" smtClean="0">
                <a:solidFill>
                  <a:srgbClr val="002060"/>
                </a:solidFill>
              </a:rPr>
              <a:t>забезпечення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її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національних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інтересів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безпеки</a:t>
            </a:r>
            <a:r>
              <a:rPr lang="ru-RU" dirty="0" smtClean="0">
                <a:solidFill>
                  <a:srgbClr val="002060"/>
                </a:solidFill>
              </a:rPr>
              <a:t> шляхом </a:t>
            </a:r>
            <a:r>
              <a:rPr lang="ru-RU" dirty="0" err="1" smtClean="0">
                <a:solidFill>
                  <a:srgbClr val="002060"/>
                </a:solidFill>
              </a:rPr>
              <a:t>підтримання</a:t>
            </a:r>
            <a:r>
              <a:rPr lang="ru-RU" dirty="0" smtClean="0">
                <a:solidFill>
                  <a:srgbClr val="002060"/>
                </a:solidFill>
              </a:rPr>
              <a:t> мирного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взаємовигідного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співробітництва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</a:t>
            </a:r>
            <a:r>
              <a:rPr lang="ru-RU" dirty="0" smtClean="0">
                <a:solidFill>
                  <a:srgbClr val="002060"/>
                </a:solidFill>
              </a:rPr>
              <a:t> членами </a:t>
            </a:r>
            <a:r>
              <a:rPr lang="ru-RU" dirty="0" err="1" smtClean="0">
                <a:solidFill>
                  <a:srgbClr val="002060"/>
                </a:solidFill>
              </a:rPr>
              <a:t>міжнародного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співробітництва</a:t>
            </a:r>
            <a:r>
              <a:rPr lang="ru-RU" dirty="0" smtClean="0">
                <a:solidFill>
                  <a:srgbClr val="002060"/>
                </a:solidFill>
              </a:rPr>
              <a:t> за принципами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нормами </a:t>
            </a:r>
            <a:r>
              <a:rPr lang="ru-RU" dirty="0" err="1" smtClean="0">
                <a:solidFill>
                  <a:srgbClr val="002060"/>
                </a:solidFill>
              </a:rPr>
              <a:t>міжнародного</a:t>
            </a:r>
            <a:r>
              <a:rPr lang="ru-RU" dirty="0" smtClean="0">
                <a:solidFill>
                  <a:srgbClr val="002060"/>
                </a:solidFill>
              </a:rPr>
              <a:t> права".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Documents and Settings\Миша\Рабочий стол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428604"/>
            <a:ext cx="4284668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	Для </a:t>
            </a:r>
            <a:r>
              <a:rPr lang="ru-RU" dirty="0" err="1" smtClean="0">
                <a:solidFill>
                  <a:srgbClr val="002060"/>
                </a:solidFill>
              </a:rPr>
              <a:t>реалізації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зовнішньополітичної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діяльності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створювалася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внутрішньодержавна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правова</a:t>
            </a:r>
            <a:r>
              <a:rPr lang="ru-RU" dirty="0" smtClean="0">
                <a:solidFill>
                  <a:srgbClr val="002060"/>
                </a:solidFill>
              </a:rPr>
              <a:t> база. У 1992 р. </a:t>
            </a:r>
            <a:r>
              <a:rPr lang="ru-RU" dirty="0" err="1" smtClean="0">
                <a:solidFill>
                  <a:srgbClr val="002060"/>
                </a:solidFill>
              </a:rPr>
              <a:t>було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затверджено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Положення</a:t>
            </a:r>
            <a:r>
              <a:rPr lang="ru-RU" dirty="0" smtClean="0">
                <a:solidFill>
                  <a:srgbClr val="002060"/>
                </a:solidFill>
              </a:rPr>
              <a:t> "Про </a:t>
            </a:r>
            <a:r>
              <a:rPr lang="ru-RU" dirty="0" err="1" smtClean="0">
                <a:solidFill>
                  <a:srgbClr val="002060"/>
                </a:solidFill>
              </a:rPr>
              <a:t>дипломатичне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представництво</a:t>
            </a:r>
            <a:r>
              <a:rPr lang="ru-RU" dirty="0" smtClean="0">
                <a:solidFill>
                  <a:srgbClr val="002060"/>
                </a:solidFill>
              </a:rPr>
              <a:t> за кордоном". </a:t>
            </a:r>
            <a:r>
              <a:rPr lang="ru-RU" dirty="0" smtClean="0">
                <a:solidFill>
                  <a:srgbClr val="002060"/>
                </a:solidFill>
              </a:rPr>
              <a:t>Були </a:t>
            </a:r>
            <a:r>
              <a:rPr lang="ru-RU" dirty="0" err="1" smtClean="0">
                <a:solidFill>
                  <a:srgbClr val="002060"/>
                </a:solidFill>
              </a:rPr>
              <a:t>розроблені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правові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кредити</a:t>
            </a:r>
            <a:r>
              <a:rPr lang="ru-RU" dirty="0" smtClean="0">
                <a:solidFill>
                  <a:srgbClr val="002060"/>
                </a:solidFill>
              </a:rPr>
              <a:t>, за </a:t>
            </a:r>
            <a:r>
              <a:rPr lang="ru-RU" dirty="0" err="1" smtClean="0">
                <a:solidFill>
                  <a:srgbClr val="002060"/>
                </a:solidFill>
              </a:rPr>
              <a:t>якими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визначалася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доцільність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відкриття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закордонних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дипломатичних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установ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України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 err="1" smtClean="0">
                <a:solidFill>
                  <a:srgbClr val="002060"/>
                </a:solidFill>
              </a:rPr>
              <a:t>Визначальними</a:t>
            </a:r>
            <a:r>
              <a:rPr lang="ru-RU" dirty="0" smtClean="0">
                <a:solidFill>
                  <a:srgbClr val="002060"/>
                </a:solidFill>
              </a:rPr>
              <a:t> тут </a:t>
            </a:r>
            <a:r>
              <a:rPr lang="ru-RU" dirty="0" err="1" smtClean="0">
                <a:solidFill>
                  <a:srgbClr val="002060"/>
                </a:solidFill>
              </a:rPr>
              <a:t>були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обставини</a:t>
            </a:r>
            <a:r>
              <a:rPr lang="ru-RU" dirty="0" smtClean="0">
                <a:solidFill>
                  <a:srgbClr val="002060"/>
                </a:solidFill>
              </a:rPr>
              <a:t>: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1) теоретична </a:t>
            </a:r>
            <a:r>
              <a:rPr lang="ru-RU" dirty="0" err="1" smtClean="0">
                <a:solidFill>
                  <a:srgbClr val="002060"/>
                </a:solidFill>
              </a:rPr>
              <a:t>наближеність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країн</a:t>
            </a:r>
            <a:r>
              <a:rPr lang="ru-RU" dirty="0" smtClean="0">
                <a:solidFill>
                  <a:srgbClr val="002060"/>
                </a:solidFill>
              </a:rPr>
              <a:t> до </a:t>
            </a:r>
            <a:r>
              <a:rPr lang="ru-RU" dirty="0" err="1" smtClean="0">
                <a:solidFill>
                  <a:srgbClr val="002060"/>
                </a:solidFill>
              </a:rPr>
              <a:t>України</a:t>
            </a:r>
            <a:r>
              <a:rPr lang="ru-RU" dirty="0" smtClean="0">
                <a:solidFill>
                  <a:srgbClr val="002060"/>
                </a:solidFill>
              </a:rPr>
              <a:t> (</a:t>
            </a:r>
            <a:r>
              <a:rPr lang="ru-RU" dirty="0" err="1" smtClean="0">
                <a:solidFill>
                  <a:srgbClr val="002060"/>
                </a:solidFill>
              </a:rPr>
              <a:t>країни-сусіди</a:t>
            </a:r>
            <a:r>
              <a:rPr lang="ru-RU" dirty="0" smtClean="0">
                <a:solidFill>
                  <a:srgbClr val="002060"/>
                </a:solidFill>
              </a:rPr>
              <a:t>);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2) </a:t>
            </a:r>
            <a:r>
              <a:rPr lang="ru-RU" dirty="0" err="1" smtClean="0">
                <a:solidFill>
                  <a:srgbClr val="002060"/>
                </a:solidFill>
              </a:rPr>
              <a:t>ступінь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впливу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країни</a:t>
            </a:r>
            <a:r>
              <a:rPr lang="ru-RU" dirty="0" smtClean="0">
                <a:solidFill>
                  <a:srgbClr val="002060"/>
                </a:solidFill>
              </a:rPr>
              <a:t> на </a:t>
            </a:r>
            <a:r>
              <a:rPr lang="ru-RU" dirty="0" err="1" smtClean="0">
                <a:solidFill>
                  <a:srgbClr val="002060"/>
                </a:solidFill>
              </a:rPr>
              <a:t>міжнародній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арені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3) </a:t>
            </a:r>
            <a:r>
              <a:rPr lang="ru-RU" dirty="0" err="1" smtClean="0">
                <a:solidFill>
                  <a:srgbClr val="002060"/>
                </a:solidFill>
              </a:rPr>
              <a:t>наявність</a:t>
            </a:r>
            <a:r>
              <a:rPr lang="ru-RU" dirty="0" smtClean="0">
                <a:solidFill>
                  <a:srgbClr val="002060"/>
                </a:solidFill>
              </a:rPr>
              <a:t> у </a:t>
            </a:r>
            <a:r>
              <a:rPr lang="ru-RU" dirty="0" err="1" smtClean="0">
                <a:solidFill>
                  <a:srgbClr val="002060"/>
                </a:solidFill>
              </a:rPr>
              <a:t>країні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потужної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української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діаспори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4) </a:t>
            </a:r>
            <a:r>
              <a:rPr lang="ru-RU" dirty="0" err="1" smtClean="0">
                <a:solidFill>
                  <a:srgbClr val="002060"/>
                </a:solidFill>
              </a:rPr>
              <a:t>країни-центри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багатосторонньої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дипломатичної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діяльності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5) </a:t>
            </a:r>
            <a:r>
              <a:rPr lang="ru-RU" dirty="0" err="1" smtClean="0">
                <a:solidFill>
                  <a:srgbClr val="002060"/>
                </a:solidFill>
              </a:rPr>
              <a:t>країни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що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утворилися</a:t>
            </a:r>
            <a:r>
              <a:rPr lang="ru-RU" dirty="0" smtClean="0">
                <a:solidFill>
                  <a:srgbClr val="002060"/>
                </a:solidFill>
              </a:rPr>
              <a:t> на </a:t>
            </a:r>
            <a:r>
              <a:rPr lang="ru-RU" dirty="0" err="1" smtClean="0">
                <a:solidFill>
                  <a:srgbClr val="002060"/>
                </a:solidFill>
              </a:rPr>
              <a:t>території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колишнього</a:t>
            </a:r>
            <a:r>
              <a:rPr lang="ru-RU" dirty="0" smtClean="0">
                <a:solidFill>
                  <a:srgbClr val="002060"/>
                </a:solidFill>
              </a:rPr>
              <a:t> СРСР.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714412" y="0"/>
            <a:ext cx="1028707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Реалізація</a:t>
            </a:r>
            <a:endParaRPr lang="ru-RU" sz="5400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зовнішньої</a:t>
            </a:r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політики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71480"/>
            <a:ext cx="8229600" cy="382906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	</a:t>
            </a:r>
            <a:r>
              <a:rPr lang="ru-RU" dirty="0" err="1" smtClean="0">
                <a:solidFill>
                  <a:srgbClr val="002060"/>
                </a:solidFill>
              </a:rPr>
              <a:t>Реалізацією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зовнішньополітичних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пріоритетів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які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повинні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err="1" smtClean="0">
                <a:solidFill>
                  <a:srgbClr val="002060"/>
                </a:solidFill>
              </a:rPr>
              <a:t>були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якнайефективніше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забезпечити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національні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інтереси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України</a:t>
            </a:r>
            <a:r>
              <a:rPr lang="ru-RU" dirty="0" smtClean="0">
                <a:solidFill>
                  <a:srgbClr val="002060"/>
                </a:solidFill>
              </a:rPr>
              <a:t>, стало </a:t>
            </a:r>
            <a:r>
              <a:rPr lang="ru-RU" dirty="0" err="1" smtClean="0">
                <a:solidFill>
                  <a:srgbClr val="002060"/>
                </a:solidFill>
              </a:rPr>
              <a:t>продиктоване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відкриття</a:t>
            </a:r>
            <a:r>
              <a:rPr lang="ru-RU" dirty="0" smtClean="0">
                <a:solidFill>
                  <a:srgbClr val="002060"/>
                </a:solidFill>
              </a:rPr>
              <a:t> у 1992 р. 18 посольств, </a:t>
            </a:r>
            <a:r>
              <a:rPr lang="ru-RU" dirty="0" err="1" smtClean="0">
                <a:solidFill>
                  <a:srgbClr val="002060"/>
                </a:solidFill>
              </a:rPr>
              <a:t>насамперед</a:t>
            </a:r>
            <a:r>
              <a:rPr lang="ru-RU" dirty="0" smtClean="0">
                <a:solidFill>
                  <a:srgbClr val="002060"/>
                </a:solidFill>
              </a:rPr>
              <a:t>, у </a:t>
            </a:r>
            <a:r>
              <a:rPr lang="ru-RU" dirty="0" err="1" smtClean="0">
                <a:solidFill>
                  <a:srgbClr val="002060"/>
                </a:solidFill>
              </a:rPr>
              <a:t>п'яти</a:t>
            </a:r>
            <a:r>
              <a:rPr lang="ru-RU" dirty="0" smtClean="0">
                <a:solidFill>
                  <a:srgbClr val="002060"/>
                </a:solidFill>
              </a:rPr>
              <a:t> державах "</a:t>
            </a:r>
            <a:r>
              <a:rPr lang="ru-RU" dirty="0" err="1" smtClean="0">
                <a:solidFill>
                  <a:srgbClr val="002060"/>
                </a:solidFill>
              </a:rPr>
              <a:t>Великої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сімки</a:t>
            </a:r>
            <a:r>
              <a:rPr lang="ru-RU" dirty="0" smtClean="0">
                <a:solidFill>
                  <a:srgbClr val="002060"/>
                </a:solidFill>
              </a:rPr>
              <a:t>", в </a:t>
            </a:r>
            <a:r>
              <a:rPr lang="ru-RU" dirty="0" err="1" smtClean="0">
                <a:solidFill>
                  <a:srgbClr val="002060"/>
                </a:solidFill>
              </a:rPr>
              <a:t>Польщі</a:t>
            </a:r>
            <a:r>
              <a:rPr lang="ru-RU" dirty="0" smtClean="0">
                <a:solidFill>
                  <a:srgbClr val="002060"/>
                </a:solidFill>
              </a:rPr>
              <a:t> та </a:t>
            </a:r>
            <a:r>
              <a:rPr lang="ru-RU" dirty="0" err="1" smtClean="0">
                <a:solidFill>
                  <a:srgbClr val="002060"/>
                </a:solidFill>
              </a:rPr>
              <a:t>Росії</a:t>
            </a:r>
            <a:r>
              <a:rPr lang="ru-RU" dirty="0" smtClean="0">
                <a:solidFill>
                  <a:srgbClr val="002060"/>
                </a:solidFill>
              </a:rPr>
              <a:t> як </a:t>
            </a:r>
            <a:r>
              <a:rPr lang="ru-RU" dirty="0" err="1" smtClean="0">
                <a:solidFill>
                  <a:srgbClr val="002060"/>
                </a:solidFill>
              </a:rPr>
              <a:t>стратегічно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важливих</a:t>
            </a:r>
            <a:r>
              <a:rPr lang="ru-RU" dirty="0" smtClean="0">
                <a:solidFill>
                  <a:srgbClr val="002060"/>
                </a:solidFill>
              </a:rPr>
              <a:t> для </a:t>
            </a:r>
            <a:r>
              <a:rPr lang="ru-RU" dirty="0" err="1" smtClean="0">
                <a:solidFill>
                  <a:srgbClr val="002060"/>
                </a:solidFill>
              </a:rPr>
              <a:t>України</a:t>
            </a:r>
            <a:r>
              <a:rPr lang="ru-RU" dirty="0" smtClean="0">
                <a:solidFill>
                  <a:srgbClr val="002060"/>
                </a:solidFill>
              </a:rPr>
              <a:t> державах. </a:t>
            </a:r>
            <a:r>
              <a:rPr lang="ru-RU" dirty="0" err="1" smtClean="0">
                <a:solidFill>
                  <a:srgbClr val="002060"/>
                </a:solidFill>
              </a:rPr>
              <a:t>Розширювалася</a:t>
            </a:r>
            <a:r>
              <a:rPr lang="ru-RU" dirty="0" smtClean="0">
                <a:solidFill>
                  <a:srgbClr val="002060"/>
                </a:solidFill>
              </a:rPr>
              <a:t> мережа </a:t>
            </a:r>
            <a:r>
              <a:rPr lang="ru-RU" dirty="0" err="1" smtClean="0">
                <a:solidFill>
                  <a:srgbClr val="002060"/>
                </a:solidFill>
              </a:rPr>
              <a:t>консульських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установ</a:t>
            </a:r>
            <a:r>
              <a:rPr lang="ru-RU" dirty="0" smtClean="0">
                <a:solidFill>
                  <a:srgbClr val="002060"/>
                </a:solidFill>
              </a:rPr>
              <a:t>. У 1993 р. </a:t>
            </a:r>
            <a:r>
              <a:rPr lang="ru-RU" dirty="0" err="1" smtClean="0">
                <a:solidFill>
                  <a:srgbClr val="002060"/>
                </a:solidFill>
              </a:rPr>
              <a:t>було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відкрито</a:t>
            </a:r>
            <a:r>
              <a:rPr lang="ru-RU" dirty="0" smtClean="0">
                <a:solidFill>
                  <a:srgbClr val="002060"/>
                </a:solidFill>
              </a:rPr>
              <a:t> 15 </a:t>
            </a:r>
            <a:r>
              <a:rPr lang="ru-RU" dirty="0" err="1" smtClean="0">
                <a:solidFill>
                  <a:srgbClr val="002060"/>
                </a:solidFill>
              </a:rPr>
              <a:t>закордонних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представництв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 err="1" smtClean="0">
                <a:solidFill>
                  <a:srgbClr val="002060"/>
                </a:solidFill>
              </a:rPr>
              <a:t>Наприкінці</a:t>
            </a:r>
            <a:r>
              <a:rPr lang="ru-RU" dirty="0" smtClean="0">
                <a:solidFill>
                  <a:srgbClr val="002060"/>
                </a:solidFill>
              </a:rPr>
              <a:t> 1995 р. у </a:t>
            </a:r>
            <a:r>
              <a:rPr lang="ru-RU" dirty="0" err="1" smtClean="0">
                <a:solidFill>
                  <a:srgbClr val="002060"/>
                </a:solidFill>
              </a:rPr>
              <a:t>системі</a:t>
            </a:r>
            <a:r>
              <a:rPr lang="ru-RU" dirty="0" smtClean="0">
                <a:solidFill>
                  <a:srgbClr val="002060"/>
                </a:solidFill>
              </a:rPr>
              <a:t> МЗС </a:t>
            </a:r>
            <a:r>
              <a:rPr lang="ru-RU" dirty="0" err="1" smtClean="0">
                <a:solidFill>
                  <a:srgbClr val="002060"/>
                </a:solidFill>
              </a:rPr>
              <a:t>України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налічувалося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вже</a:t>
            </a:r>
            <a:r>
              <a:rPr lang="ru-RU" dirty="0" smtClean="0">
                <a:solidFill>
                  <a:srgbClr val="002060"/>
                </a:solidFill>
              </a:rPr>
              <a:t> 46 </a:t>
            </a:r>
            <a:r>
              <a:rPr lang="ru-RU" dirty="0" err="1" smtClean="0">
                <a:solidFill>
                  <a:srgbClr val="002060"/>
                </a:solidFill>
              </a:rPr>
              <a:t>закордонних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дипломатичних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установ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5123" name="Picture 3" descr="C:\Documents and Settings\Миша\Рабочий стол\unnamed_(3)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4143380"/>
            <a:ext cx="3743330" cy="2479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0F0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42</Words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SPA</cp:lastModifiedBy>
  <cp:revision>5</cp:revision>
  <dcterms:modified xsi:type="dcterms:W3CDTF">2014-05-20T19:58:21Z</dcterms:modified>
</cp:coreProperties>
</file>