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63" r:id="rId5"/>
    <p:sldId id="264" r:id="rId6"/>
    <p:sldId id="270" r:id="rId7"/>
    <p:sldId id="265" r:id="rId8"/>
    <p:sldId id="266" r:id="rId9"/>
    <p:sldId id="267" r:id="rId10"/>
    <p:sldId id="271" r:id="rId11"/>
    <p:sldId id="268" r:id="rId12"/>
    <p:sldId id="272" r:id="rId13"/>
    <p:sldId id="273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4F02"/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48" autoAdjust="0"/>
    <p:restoredTop sz="94660"/>
  </p:normalViewPr>
  <p:slideViewPr>
    <p:cSldViewPr>
      <p:cViewPr varScale="1">
        <p:scale>
          <a:sx n="78" d="100"/>
          <a:sy n="78" d="100"/>
        </p:scale>
        <p:origin x="-1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C5261A-5201-4590-9C80-ACD8083F0DB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417B670-A811-4B8C-B353-21441A39F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E%D1%80%D1%82%D1%83%D0%B3%D0%B0%D0%BB%D1%96%D1%8F" TargetMode="External"/><Relationship Id="rId13" Type="http://schemas.openxmlformats.org/officeDocument/2006/relationships/hyperlink" Target="http://uk.wikipedia.org/wiki/%D0%90%D1%80%D0%B3%D0%B5%D0%BD%D1%82%D0%B8%D0%BD%D0%B0" TargetMode="External"/><Relationship Id="rId18" Type="http://schemas.openxmlformats.org/officeDocument/2006/relationships/hyperlink" Target="http://uk.wikipedia.org/wiki/%D0%94%D0%B6%D0%B0%D0%BA%D0%BE%D0%BC%D0%BE_%D0%9C%D0%B5%D0%B9%D1%94%D1%80%D0%B1%D0%B5%D1%80" TargetMode="External"/><Relationship Id="rId26" Type="http://schemas.openxmlformats.org/officeDocument/2006/relationships/hyperlink" Target="http://uk.wikipedia.org/wiki/%D0%91%D1%83%D0%B5%D0%BD%D0%BE%D1%81-%D0%90%D0%B9%D1%80%D0%B5%D1%81" TargetMode="External"/><Relationship Id="rId3" Type="http://schemas.openxmlformats.org/officeDocument/2006/relationships/hyperlink" Target="http://uk.wikipedia.org/wiki/%D0%9B%D1%8C%D0%B2%D1%96%D0%B2%D1%81%D1%8C%D0%BA%D0%B8%D0%B9_%D0%BE%D0%BF%D0%B5%D1%80%D0%BD%D0%B8%D0%B9_%D1%82%D0%B5%D0%B0%D1%82%D1%80" TargetMode="External"/><Relationship Id="rId21" Type="http://schemas.openxmlformats.org/officeDocument/2006/relationships/hyperlink" Target="http://uk.wikipedia.org/wiki/%D0%91%D1%96%D0%B7%D0%B5_%D0%96%D0%BE%D1%80%D0%B6" TargetMode="External"/><Relationship Id="rId7" Type="http://schemas.openxmlformats.org/officeDocument/2006/relationships/hyperlink" Target="http://uk.wikipedia.org/wiki/%D0%A4%D1%80%D0%B0%D0%BD%D1%86%D1%96%D1%8F" TargetMode="External"/><Relationship Id="rId12" Type="http://schemas.openxmlformats.org/officeDocument/2006/relationships/hyperlink" Target="http://uk.wikipedia.org/wiki/%D0%84%D0%B3%D0%B8%D0%BF%D0%B5%D1%82" TargetMode="External"/><Relationship Id="rId17" Type="http://schemas.openxmlformats.org/officeDocument/2006/relationships/hyperlink" Target="http://uk.wikipedia.org/wiki/%D0%9C%D0%BE%D0%BD%D1%8E%D1%88%D0%BA%D0%BE_%D0%A1%D1%82%D0%B0%D0%BD%D1%96%D1%81%D0%BB%D0%B0%D0%B2" TargetMode="External"/><Relationship Id="rId25" Type="http://schemas.openxmlformats.org/officeDocument/2006/relationships/hyperlink" Target="http://uk.wikipedia.org/wiki/%D0%92'%D1%8F%D1%80%D0%B5%D0%B4%D0%B6%D0%BE" TargetMode="External"/><Relationship Id="rId2" Type="http://schemas.openxmlformats.org/officeDocument/2006/relationships/hyperlink" Target="http://uk.wikipedia.org/wiki/1894" TargetMode="External"/><Relationship Id="rId16" Type="http://schemas.openxmlformats.org/officeDocument/2006/relationships/hyperlink" Target="http://uk.wikipedia.org/wiki/%D0%94%D0%B6%D1%83%D0%B7%D0%B5%D0%BF%D0%BF%D0%B5_%D0%92%D0%B5%D1%80%D0%B4%D1%96" TargetMode="External"/><Relationship Id="rId20" Type="http://schemas.openxmlformats.org/officeDocument/2006/relationships/hyperlink" Target="http://uk.wikipedia.org/wiki/%D0%9A%D0%B0%D1%80%D0%BC%D0%B5%D0%BD_(%D0%BE%D0%BF%D0%B5%D1%80%D0%B0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86%D1%81%D0%BF%D0%B0%D0%BD%D1%96%D1%8F" TargetMode="External"/><Relationship Id="rId11" Type="http://schemas.openxmlformats.org/officeDocument/2006/relationships/hyperlink" Target="http://uk.wikipedia.org/wiki/%D0%90%D0%B2%D1%81%D1%82%D1%80%D1%96%D1%8F" TargetMode="External"/><Relationship Id="rId24" Type="http://schemas.openxmlformats.org/officeDocument/2006/relationships/hyperlink" Target="http://uk.wikipedia.org/wiki/1910" TargetMode="External"/><Relationship Id="rId5" Type="http://schemas.openxmlformats.org/officeDocument/2006/relationships/hyperlink" Target="http://uk.wikipedia.org/wiki/%D0%86%D1%82%D0%B0%D0%BB%D1%96%D1%8F" TargetMode="External"/><Relationship Id="rId15" Type="http://schemas.openxmlformats.org/officeDocument/2006/relationships/hyperlink" Target="http://uk.wikipedia.org/wiki/%D0%90%D1%97%D0%B4%D0%B0_(%D0%BE%D0%BF%D0%B5%D1%80%D0%B0)" TargetMode="External"/><Relationship Id="rId23" Type="http://schemas.openxmlformats.org/officeDocument/2006/relationships/hyperlink" Target="http://uk.wikipedia.org/wiki/%D0%A7%D0%B0%D0%B9%D0%BA%D0%BE%D0%B2%D1%81%D1%8C%D0%BA%D0%B8%D0%B9_%D0%9F%D0%B5%D1%82%D1%80%D0%BE_%D0%86%D0%BB%D0%BB%D1%96%D1%87" TargetMode="External"/><Relationship Id="rId10" Type="http://schemas.openxmlformats.org/officeDocument/2006/relationships/hyperlink" Target="http://uk.wikipedia.org/wiki/%D0%9F%D0%BE%D0%BB%D1%8C%D1%89%D0%B0" TargetMode="External"/><Relationship Id="rId19" Type="http://schemas.openxmlformats.org/officeDocument/2006/relationships/hyperlink" Target="http://uk.wikipedia.org/wiki/%D0%9F%D1%83%D1%87%D1%87%D1%96%D0%BD%D1%96_%D0%94%D0%B6%D0%B0%D0%BA%D0%BE%D0%BC%D0%BE" TargetMode="External"/><Relationship Id="rId4" Type="http://schemas.openxmlformats.org/officeDocument/2006/relationships/hyperlink" Target="http://uk.wikipedia.org/wiki/1890-%D1%82%D1%96" TargetMode="External"/><Relationship Id="rId9" Type="http://schemas.openxmlformats.org/officeDocument/2006/relationships/hyperlink" Target="http://uk.wikipedia.org/wiki/%D0%A0%D0%BE%D1%81%D1%96%D1%8F" TargetMode="External"/><Relationship Id="rId14" Type="http://schemas.openxmlformats.org/officeDocument/2006/relationships/hyperlink" Target="http://uk.wikipedia.org/wiki/%D0%A7%D0%B8%D0%BB%D1%96" TargetMode="External"/><Relationship Id="rId22" Type="http://schemas.openxmlformats.org/officeDocument/2006/relationships/hyperlink" Target="http://uk.wikipedia.org/wiki/%D0%A0%D1%96%D1%85%D0%B0%D1%80%D0%B4_%D0%A8%D1%82%D1%80%D0%B0%D1%83%D1%81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42;&#1080;&#1090;&#1072;\&#1052;&#1091;&#1079;&#1099;&#1082;&#1072;\&#1051;&#1086;&#1088;&#1077;&#1083;&#1077;&#1103;\60af86a0cbf9.mp3" TargetMode="External"/><Relationship Id="rId6" Type="http://schemas.openxmlformats.org/officeDocument/2006/relationships/image" Target="../media/image13.png"/><Relationship Id="rId5" Type="http://schemas.openxmlformats.org/officeDocument/2006/relationships/hyperlink" Target="http://uk.wikipedia.org/wiki/%D0%A4%D0%B0%D0%B9%D0%BB:Coin_of_Ukraine_Krushelnitska.jpg" TargetMode="External"/><Relationship Id="rId10" Type="http://schemas.openxmlformats.org/officeDocument/2006/relationships/image" Target="../media/image17.jpeg"/><Relationship Id="rId4" Type="http://schemas.openxmlformats.org/officeDocument/2006/relationships/image" Target="../media/image12.jpeg"/><Relationship Id="rId9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928802"/>
            <a:ext cx="9144000" cy="769441"/>
          </a:xfr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i="1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Солом</a:t>
            </a:r>
            <a:r>
              <a:rPr lang="uk-UA" sz="4400" i="1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ія Крушельницька</a:t>
            </a:r>
            <a:endParaRPr lang="ru-RU" sz="4400" i="1" dirty="0" smtClean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214422"/>
            <a:ext cx="3643306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i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І</a:t>
            </a:r>
            <a:r>
              <a:rPr lang="uk-UA" sz="2000" b="1" i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сторія</a:t>
            </a:r>
            <a:r>
              <a:rPr lang="uk-UA" sz="1600" b="1" i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uk-UA" sz="2000" b="1" i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України </a:t>
            </a:r>
            <a:endParaRPr lang="ru-RU" sz="1400" b="1" i="1" cap="all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4285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1600" b="1" i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Спеціалізована школа </a:t>
            </a:r>
            <a:r>
              <a:rPr lang="en-US" sz="1600" b="1" i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I-III</a:t>
            </a:r>
            <a:r>
              <a:rPr lang="ru-RU" sz="1600" b="1" i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ступен</a:t>
            </a:r>
            <a:r>
              <a:rPr lang="uk-UA" sz="1600" b="1" i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ів №273 з поглибленим вивченням української мови та літератури міста Києва  </a:t>
            </a:r>
            <a:endParaRPr lang="ru-RU" sz="1600" b="1" i="1" cap="all" dirty="0">
              <a:ln w="0"/>
              <a:solidFill>
                <a:schemeClr val="accent4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28652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2000" b="1" i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2012</a:t>
            </a:r>
            <a:endParaRPr lang="ru-RU" sz="2000" b="1" i="1" cap="all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7686" y="3786190"/>
            <a:ext cx="3143240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1600" b="1" i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Виконала</a:t>
            </a:r>
          </a:p>
          <a:p>
            <a:r>
              <a:rPr lang="uk-UA" sz="1600" b="1" i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учениця 10-А класу</a:t>
            </a:r>
          </a:p>
          <a:p>
            <a:r>
              <a:rPr lang="uk-UA" sz="1600" b="1" i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Данільченко Віталія.</a:t>
            </a:r>
          </a:p>
          <a:p>
            <a:r>
              <a:rPr lang="uk-UA" sz="1600" b="1" i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Перевірив Калита В. М.</a:t>
            </a:r>
            <a:endParaRPr lang="ru-RU" sz="1600" b="1" i="1" cap="all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3" name="Рисунок 12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642918"/>
            <a:ext cx="1643074" cy="1314459"/>
          </a:xfrm>
          <a:prstGeom prst="rect">
            <a:avLst/>
          </a:prstGeom>
        </p:spPr>
      </p:pic>
      <p:pic>
        <p:nvPicPr>
          <p:cNvPr id="17" name="Рисунок 16" descr="kruszelnic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3143248"/>
            <a:ext cx="2598420" cy="3017520"/>
          </a:xfrm>
          <a:prstGeom prst="rect">
            <a:avLst/>
          </a:prstGeom>
        </p:spPr>
      </p:pic>
      <p:pic>
        <p:nvPicPr>
          <p:cNvPr id="20" name="Рисунок 19" descr="5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15206" y="4071942"/>
            <a:ext cx="1785950" cy="2602478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81439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sz="1800" i="1" dirty="0" smtClean="0"/>
              <a:t>З </a:t>
            </a:r>
            <a:r>
              <a:rPr lang="ru-RU" sz="1800" i="1" dirty="0" smtClean="0">
                <a:hlinkClick r:id="rId2" tooltip="1894"/>
              </a:rPr>
              <a:t>1894</a:t>
            </a:r>
            <a:r>
              <a:rPr lang="ru-RU" sz="1800" i="1" dirty="0" smtClean="0"/>
              <a:t> року </a:t>
            </a:r>
            <a:r>
              <a:rPr lang="ru-RU" sz="1800" i="1" dirty="0" err="1" smtClean="0"/>
              <a:t>Крушельницька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виступає</a:t>
            </a:r>
            <a:r>
              <a:rPr lang="ru-RU" sz="1800" i="1" dirty="0" smtClean="0"/>
              <a:t> в </a:t>
            </a:r>
            <a:r>
              <a:rPr lang="ru-RU" sz="1800" i="1" dirty="0" err="1" smtClean="0">
                <a:hlinkClick r:id="rId3" tooltip="Львівський оперний театр"/>
              </a:rPr>
              <a:t>Львівській</a:t>
            </a:r>
            <a:r>
              <a:rPr lang="ru-RU" sz="1800" i="1" dirty="0" smtClean="0">
                <a:hlinkClick r:id="rId3" tooltip="Львівський оперний театр"/>
              </a:rPr>
              <a:t> </a:t>
            </a:r>
            <a:r>
              <a:rPr lang="ru-RU" sz="1800" i="1" dirty="0" err="1" smtClean="0">
                <a:hlinkClick r:id="rId3" tooltip="Львівський оперний театр"/>
              </a:rPr>
              <a:t>опері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завойовуючи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симпатії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глядачів</a:t>
            </a:r>
            <a:r>
              <a:rPr lang="ru-RU" sz="1800" i="1" dirty="0" smtClean="0"/>
              <a:t>.</a:t>
            </a:r>
          </a:p>
          <a:p>
            <a:pPr>
              <a:buNone/>
            </a:pPr>
            <a:r>
              <a:rPr lang="ru-RU" sz="1800" i="1" dirty="0" smtClean="0"/>
              <a:t>            У </a:t>
            </a:r>
            <a:r>
              <a:rPr lang="ru-RU" sz="1800" i="1" dirty="0" err="1" smtClean="0"/>
              <a:t>другій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половині</a:t>
            </a:r>
            <a:r>
              <a:rPr lang="ru-RU" sz="1800" i="1" dirty="0" smtClean="0"/>
              <a:t> </a:t>
            </a:r>
            <a:r>
              <a:rPr lang="ru-RU" sz="1800" i="1" dirty="0" smtClean="0">
                <a:hlinkClick r:id="rId4" tooltip="1890-ті"/>
              </a:rPr>
              <a:t>1890-х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років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почались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її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тріумфальні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виступи</a:t>
            </a:r>
            <a:r>
              <a:rPr lang="ru-RU" sz="1800" i="1" dirty="0" smtClean="0"/>
              <a:t> на сценах </a:t>
            </a:r>
            <a:r>
              <a:rPr lang="ru-RU" sz="1800" i="1" dirty="0" err="1" smtClean="0"/>
              <a:t>театрів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світу</a:t>
            </a:r>
            <a:r>
              <a:rPr lang="ru-RU" sz="1800" i="1" dirty="0" smtClean="0"/>
              <a:t>: </a:t>
            </a:r>
            <a:r>
              <a:rPr lang="ru-RU" sz="1800" i="1" dirty="0" err="1" smtClean="0">
                <a:hlinkClick r:id="rId5" tooltip="Італія"/>
              </a:rPr>
              <a:t>Італії</a:t>
            </a:r>
            <a:r>
              <a:rPr lang="ru-RU" sz="1800" i="1" dirty="0" smtClean="0"/>
              <a:t>, </a:t>
            </a:r>
            <a:r>
              <a:rPr lang="ru-RU" sz="1800" i="1" dirty="0" err="1" smtClean="0">
                <a:hlinkClick r:id="rId6" tooltip="Іспанія"/>
              </a:rPr>
              <a:t>Іспанії</a:t>
            </a:r>
            <a:r>
              <a:rPr lang="ru-RU" sz="1800" i="1" dirty="0" smtClean="0"/>
              <a:t>, </a:t>
            </a:r>
            <a:r>
              <a:rPr lang="ru-RU" sz="1800" i="1" dirty="0" err="1" smtClean="0">
                <a:hlinkClick r:id="rId7" tooltip="Франція"/>
              </a:rPr>
              <a:t>Франції</a:t>
            </a:r>
            <a:r>
              <a:rPr lang="ru-RU" sz="1800" i="1" dirty="0" smtClean="0"/>
              <a:t>, </a:t>
            </a:r>
            <a:r>
              <a:rPr lang="ru-RU" sz="1800" i="1" dirty="0" err="1" smtClean="0">
                <a:hlinkClick r:id="rId8" tooltip="Португалія"/>
              </a:rPr>
              <a:t>Португалії</a:t>
            </a:r>
            <a:r>
              <a:rPr lang="ru-RU" sz="1800" i="1" dirty="0" smtClean="0"/>
              <a:t>, </a:t>
            </a:r>
            <a:r>
              <a:rPr lang="ru-RU" sz="1800" i="1" dirty="0" err="1" smtClean="0">
                <a:hlinkClick r:id="rId9" tooltip="Росія"/>
              </a:rPr>
              <a:t>Росії</a:t>
            </a:r>
            <a:r>
              <a:rPr lang="ru-RU" sz="1800" i="1" dirty="0" smtClean="0"/>
              <a:t>, </a:t>
            </a:r>
            <a:r>
              <a:rPr lang="ru-RU" sz="1800" i="1" dirty="0" err="1" smtClean="0">
                <a:hlinkClick r:id="rId10" tooltip="Польща"/>
              </a:rPr>
              <a:t>Польщі</a:t>
            </a:r>
            <a:r>
              <a:rPr lang="ru-RU" sz="1800" i="1" dirty="0" smtClean="0"/>
              <a:t>, </a:t>
            </a:r>
            <a:r>
              <a:rPr lang="ru-RU" sz="1800" i="1" dirty="0" err="1" smtClean="0">
                <a:hlinkClick r:id="rId11" tooltip="Австрія"/>
              </a:rPr>
              <a:t>Австрії</a:t>
            </a:r>
            <a:r>
              <a:rPr lang="ru-RU" sz="1800" i="1" dirty="0" smtClean="0"/>
              <a:t>, </a:t>
            </a:r>
            <a:r>
              <a:rPr lang="ru-RU" sz="1800" i="1" dirty="0" err="1" smtClean="0">
                <a:hlinkClick r:id="rId12" tooltip="Єгипет"/>
              </a:rPr>
              <a:t>Єгипту</a:t>
            </a:r>
            <a:r>
              <a:rPr lang="ru-RU" sz="1800" i="1" dirty="0" smtClean="0"/>
              <a:t>, </a:t>
            </a:r>
            <a:r>
              <a:rPr lang="ru-RU" sz="1800" i="1" dirty="0" err="1" smtClean="0">
                <a:hlinkClick r:id="rId13" tooltip="Аргентина"/>
              </a:rPr>
              <a:t>Аргентини</a:t>
            </a:r>
            <a:r>
              <a:rPr lang="ru-RU" sz="1800" i="1" dirty="0" smtClean="0"/>
              <a:t>, </a:t>
            </a:r>
            <a:r>
              <a:rPr lang="ru-RU" sz="1800" i="1" dirty="0" err="1" smtClean="0">
                <a:hlinkClick r:id="rId14" tooltip="Чилі"/>
              </a:rPr>
              <a:t>Чилі</a:t>
            </a:r>
            <a:r>
              <a:rPr lang="ru-RU" sz="1800" i="1" dirty="0" smtClean="0"/>
              <a:t> в операх </a:t>
            </a:r>
            <a:r>
              <a:rPr lang="ru-RU" sz="1800" i="1" dirty="0" smtClean="0">
                <a:hlinkClick r:id="rId15" tooltip="Аїда (опера)"/>
              </a:rPr>
              <a:t>«</a:t>
            </a:r>
            <a:r>
              <a:rPr lang="ru-RU" sz="1800" i="1" dirty="0" err="1" smtClean="0">
                <a:hlinkClick r:id="rId15" tooltip="Аїда (опера)"/>
              </a:rPr>
              <a:t>Аїда</a:t>
            </a:r>
            <a:r>
              <a:rPr lang="ru-RU" sz="1800" i="1" dirty="0" smtClean="0">
                <a:hlinkClick r:id="rId15" tooltip="Аїда (опера)"/>
              </a:rPr>
              <a:t>»</a:t>
            </a:r>
            <a:r>
              <a:rPr lang="ru-RU" sz="1800" i="1" dirty="0" smtClean="0"/>
              <a:t>, «Трубадур» </a:t>
            </a:r>
            <a:r>
              <a:rPr lang="ru-RU" sz="1800" i="1" dirty="0" smtClean="0">
                <a:hlinkClick r:id="rId16" tooltip="Джузеппе Верді"/>
              </a:rPr>
              <a:t>Д. </a:t>
            </a:r>
            <a:r>
              <a:rPr lang="ru-RU" sz="1800" i="1" dirty="0" err="1" smtClean="0">
                <a:hlinkClick r:id="rId16" tooltip="Джузеппе Верді"/>
              </a:rPr>
              <a:t>Верді</a:t>
            </a:r>
            <a:r>
              <a:rPr lang="ru-RU" sz="1800" i="1" dirty="0" smtClean="0"/>
              <a:t>, «Фауст» Ш. </a:t>
            </a:r>
            <a:r>
              <a:rPr lang="ru-RU" sz="1800" i="1" dirty="0" err="1" smtClean="0"/>
              <a:t>Гуно</a:t>
            </a:r>
            <a:r>
              <a:rPr lang="ru-RU" sz="1800" i="1" dirty="0" smtClean="0"/>
              <a:t>, «</a:t>
            </a:r>
            <a:r>
              <a:rPr lang="ru-RU" sz="1800" i="1" dirty="0" err="1" smtClean="0"/>
              <a:t>Страшний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двір</a:t>
            </a:r>
            <a:r>
              <a:rPr lang="ru-RU" sz="1800" i="1" dirty="0" smtClean="0"/>
              <a:t>» </a:t>
            </a:r>
            <a:r>
              <a:rPr lang="ru-RU" sz="1800" i="1" dirty="0" smtClean="0">
                <a:hlinkClick r:id="rId17" tooltip="Монюшко Станіслав"/>
              </a:rPr>
              <a:t>С. </a:t>
            </a:r>
            <a:r>
              <a:rPr lang="ru-RU" sz="1800" i="1" dirty="0" err="1" smtClean="0">
                <a:hlinkClick r:id="rId17" tooltip="Монюшко Станіслав"/>
              </a:rPr>
              <a:t>Монюшка</a:t>
            </a:r>
            <a:r>
              <a:rPr lang="ru-RU" sz="1800" i="1" dirty="0" smtClean="0"/>
              <a:t>, «Африканка» </a:t>
            </a:r>
            <a:r>
              <a:rPr lang="ru-RU" sz="1800" i="1" dirty="0" smtClean="0">
                <a:hlinkClick r:id="rId18" tooltip="Джакомо Мейєрбер"/>
              </a:rPr>
              <a:t>Д. </a:t>
            </a:r>
            <a:r>
              <a:rPr lang="ru-RU" sz="1800" i="1" dirty="0" err="1" smtClean="0">
                <a:hlinkClick r:id="rId18" tooltip="Джакомо Мейєрбер"/>
              </a:rPr>
              <a:t>Мейєрбера</a:t>
            </a:r>
            <a:r>
              <a:rPr lang="ru-RU" sz="1800" i="1" dirty="0" smtClean="0"/>
              <a:t>, «</a:t>
            </a:r>
            <a:r>
              <a:rPr lang="ru-RU" sz="1800" i="1" dirty="0" err="1" smtClean="0"/>
              <a:t>Манон</a:t>
            </a:r>
            <a:r>
              <a:rPr lang="ru-RU" sz="1800" i="1" dirty="0" smtClean="0"/>
              <a:t> Леско» </a:t>
            </a:r>
            <a:r>
              <a:rPr lang="ru-RU" sz="1800" i="1" dirty="0" err="1" smtClean="0"/>
              <a:t>і</a:t>
            </a:r>
            <a:r>
              <a:rPr lang="ru-RU" sz="1800" i="1" dirty="0" smtClean="0"/>
              <a:t> «</a:t>
            </a:r>
            <a:r>
              <a:rPr lang="ru-RU" sz="1800" i="1" dirty="0" err="1" smtClean="0"/>
              <a:t>Чіо-Чіо-Сан</a:t>
            </a:r>
            <a:r>
              <a:rPr lang="ru-RU" sz="1800" i="1" dirty="0" smtClean="0"/>
              <a:t>» </a:t>
            </a:r>
            <a:r>
              <a:rPr lang="ru-RU" sz="1800" i="1" dirty="0" smtClean="0">
                <a:hlinkClick r:id="rId19" tooltip="Пуччіні Джакомо"/>
              </a:rPr>
              <a:t>Д. </a:t>
            </a:r>
            <a:r>
              <a:rPr lang="ru-RU" sz="1800" i="1" dirty="0" err="1" smtClean="0">
                <a:hlinkClick r:id="rId19" tooltip="Пуччіні Джакомо"/>
              </a:rPr>
              <a:t>Пуччіні</a:t>
            </a:r>
            <a:r>
              <a:rPr lang="ru-RU" sz="1800" i="1" dirty="0" smtClean="0"/>
              <a:t>, </a:t>
            </a:r>
            <a:r>
              <a:rPr lang="ru-RU" sz="1800" i="1" dirty="0" smtClean="0">
                <a:hlinkClick r:id="rId20" tooltip="Кармен (опера)"/>
              </a:rPr>
              <a:t>«</a:t>
            </a:r>
            <a:r>
              <a:rPr lang="ru-RU" sz="1800" i="1" dirty="0" err="1" smtClean="0">
                <a:hlinkClick r:id="rId20" tooltip="Кармен (опера)"/>
              </a:rPr>
              <a:t>Кармен</a:t>
            </a:r>
            <a:r>
              <a:rPr lang="ru-RU" sz="1800" i="1" dirty="0" smtClean="0">
                <a:hlinkClick r:id="rId20" tooltip="Кармен (опера)"/>
              </a:rPr>
              <a:t>»</a:t>
            </a:r>
            <a:r>
              <a:rPr lang="ru-RU" sz="1800" i="1" dirty="0" smtClean="0"/>
              <a:t> </a:t>
            </a:r>
            <a:r>
              <a:rPr lang="ru-RU" sz="1800" i="1" dirty="0" smtClean="0">
                <a:hlinkClick r:id="rId21" tooltip="Бізе Жорж"/>
              </a:rPr>
              <a:t>Ж. </a:t>
            </a:r>
            <a:r>
              <a:rPr lang="ru-RU" sz="1800" i="1" dirty="0" err="1" smtClean="0">
                <a:hlinkClick r:id="rId21" tooltip="Бізе Жорж"/>
              </a:rPr>
              <a:t>Бізе</a:t>
            </a:r>
            <a:r>
              <a:rPr lang="ru-RU" sz="1800" i="1" dirty="0" smtClean="0"/>
              <a:t>, «</a:t>
            </a:r>
            <a:r>
              <a:rPr lang="ru-RU" sz="1800" i="1" dirty="0" err="1" smtClean="0"/>
              <a:t>Електра</a:t>
            </a:r>
            <a:r>
              <a:rPr lang="ru-RU" sz="1800" i="1" dirty="0" smtClean="0"/>
              <a:t>» </a:t>
            </a:r>
            <a:r>
              <a:rPr lang="ru-RU" sz="1800" i="1" dirty="0" smtClean="0">
                <a:hlinkClick r:id="rId22" tooltip="Ріхард Штраус"/>
              </a:rPr>
              <a:t>Р. Штрауса</a:t>
            </a:r>
            <a:r>
              <a:rPr lang="ru-RU" sz="1800" i="1" dirty="0" smtClean="0"/>
              <a:t>, «</a:t>
            </a:r>
            <a:r>
              <a:rPr lang="ru-RU" sz="1800" i="1" dirty="0" err="1" smtClean="0"/>
              <a:t>Євгеній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Онєгін</a:t>
            </a:r>
            <a:r>
              <a:rPr lang="ru-RU" sz="1800" i="1" dirty="0" smtClean="0"/>
              <a:t>» </a:t>
            </a:r>
            <a:r>
              <a:rPr lang="ru-RU" sz="1800" i="1" dirty="0" err="1" smtClean="0"/>
              <a:t>і</a:t>
            </a:r>
            <a:r>
              <a:rPr lang="ru-RU" sz="1800" i="1" dirty="0" smtClean="0"/>
              <a:t> «</a:t>
            </a:r>
            <a:r>
              <a:rPr lang="ru-RU" sz="1800" i="1" dirty="0" err="1" smtClean="0"/>
              <a:t>Пікова</a:t>
            </a:r>
            <a:r>
              <a:rPr lang="ru-RU" sz="1800" i="1" dirty="0" smtClean="0"/>
              <a:t> дама» </a:t>
            </a:r>
            <a:r>
              <a:rPr lang="ru-RU" sz="1800" i="1" dirty="0" smtClean="0">
                <a:hlinkClick r:id="rId23" tooltip="Чайковський Петро Ілліч"/>
              </a:rPr>
              <a:t>П. </a:t>
            </a:r>
            <a:r>
              <a:rPr lang="ru-RU" sz="1800" i="1" dirty="0" err="1" smtClean="0">
                <a:hlinkClick r:id="rId23" tooltip="Чайковський Петро Ілліч"/>
              </a:rPr>
              <a:t>Чайковського</a:t>
            </a:r>
            <a:r>
              <a:rPr lang="ru-RU" sz="1800" i="1" dirty="0" smtClean="0"/>
              <a:t> та </a:t>
            </a:r>
            <a:r>
              <a:rPr lang="ru-RU" sz="1800" i="1" dirty="0" err="1" smtClean="0"/>
              <a:t>інших</a:t>
            </a:r>
            <a:r>
              <a:rPr lang="ru-RU" sz="1800" i="1" dirty="0" smtClean="0"/>
              <a:t>.</a:t>
            </a:r>
          </a:p>
          <a:p>
            <a:pPr>
              <a:buNone/>
            </a:pPr>
            <a:r>
              <a:rPr lang="ru-RU" sz="1800" i="1" dirty="0" smtClean="0"/>
              <a:t>           У </a:t>
            </a:r>
            <a:r>
              <a:rPr lang="ru-RU" sz="1800" i="1" dirty="0" smtClean="0">
                <a:hlinkClick r:id="rId24" tooltip="1910"/>
              </a:rPr>
              <a:t>1910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році</a:t>
            </a:r>
            <a:r>
              <a:rPr lang="ru-RU" sz="1800" i="1" dirty="0" smtClean="0"/>
              <a:t> С. </a:t>
            </a:r>
            <a:r>
              <a:rPr lang="ru-RU" sz="1800" i="1" dirty="0" err="1" smtClean="0"/>
              <a:t>Крушельницька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одружилася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відомим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італійським</a:t>
            </a:r>
            <a:r>
              <a:rPr lang="ru-RU" sz="1800" i="1" dirty="0" smtClean="0"/>
              <a:t> адвокатом, </a:t>
            </a:r>
            <a:r>
              <a:rPr lang="ru-RU" sz="1800" i="1" dirty="0" err="1" smtClean="0"/>
              <a:t>мером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міста</a:t>
            </a:r>
            <a:r>
              <a:rPr lang="ru-RU" sz="1800" i="1" dirty="0" smtClean="0"/>
              <a:t> </a:t>
            </a:r>
            <a:r>
              <a:rPr lang="ru-RU" sz="1800" i="1" dirty="0" err="1" smtClean="0">
                <a:hlinkClick r:id="rId25" tooltip="В'яреджо"/>
              </a:rPr>
              <a:t>В'яреджо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Чезаре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Річчоні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який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був</a:t>
            </a:r>
            <a:r>
              <a:rPr lang="ru-RU" sz="1800" i="1" dirty="0" smtClean="0"/>
              <a:t> тонким </a:t>
            </a:r>
            <a:r>
              <a:rPr lang="ru-RU" sz="1800" i="1" dirty="0" err="1" smtClean="0"/>
              <a:t>знавцем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музики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ерудованим</a:t>
            </a:r>
            <a:r>
              <a:rPr lang="ru-RU" sz="1800" i="1" dirty="0" smtClean="0"/>
              <a:t> аристократом. Вони взяли </a:t>
            </a:r>
            <a:r>
              <a:rPr lang="ru-RU" sz="1800" i="1" dirty="0" err="1" smtClean="0"/>
              <a:t>шлюб</a:t>
            </a:r>
            <a:r>
              <a:rPr lang="ru-RU" sz="1800" i="1" dirty="0" smtClean="0"/>
              <a:t> в одному </a:t>
            </a:r>
            <a:r>
              <a:rPr lang="ru-RU" sz="1800" i="1" dirty="0" err="1" smtClean="0"/>
              <a:t>з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храмів</a:t>
            </a:r>
            <a:r>
              <a:rPr lang="ru-RU" sz="1800" i="1" dirty="0" smtClean="0"/>
              <a:t> </a:t>
            </a:r>
            <a:r>
              <a:rPr lang="ru-RU" sz="1800" i="1" dirty="0" err="1" smtClean="0">
                <a:hlinkClick r:id="rId26" tooltip="Буенос-Айрес"/>
              </a:rPr>
              <a:t>Буенос-Айреса</a:t>
            </a:r>
            <a:r>
              <a:rPr lang="ru-RU" sz="1800" i="1" dirty="0" smtClean="0"/>
              <a:t>. </a:t>
            </a:r>
            <a:r>
              <a:rPr lang="ru-RU" sz="1800" i="1" dirty="0" err="1" smtClean="0"/>
              <a:t>Після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одруження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Чезаре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Соломія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оселилися</a:t>
            </a:r>
            <a:r>
              <a:rPr lang="ru-RU" sz="1800" i="1" dirty="0" smtClean="0"/>
              <a:t> у </a:t>
            </a:r>
            <a:r>
              <a:rPr lang="ru-RU" sz="1800" i="1" dirty="0" err="1" smtClean="0"/>
              <a:t>В'яреджо</a:t>
            </a:r>
            <a:r>
              <a:rPr lang="ru-RU" sz="1800" i="1" dirty="0" smtClean="0"/>
              <a:t>. Тут </a:t>
            </a:r>
            <a:r>
              <a:rPr lang="ru-RU" sz="1800" i="1" dirty="0" err="1" smtClean="0"/>
              <a:t>Соломія</a:t>
            </a:r>
            <a:r>
              <a:rPr lang="ru-RU" sz="1800" i="1" dirty="0" smtClean="0"/>
              <a:t> купила </a:t>
            </a:r>
            <a:r>
              <a:rPr lang="ru-RU" sz="1800" i="1" dirty="0" err="1" smtClean="0"/>
              <a:t>віллу</a:t>
            </a:r>
            <a:r>
              <a:rPr lang="ru-RU" sz="1800" i="1" dirty="0" smtClean="0"/>
              <a:t>, яку назвала «</a:t>
            </a:r>
            <a:r>
              <a:rPr lang="ru-RU" sz="1800" i="1" dirty="0" err="1" smtClean="0"/>
              <a:t>Саломеа</a:t>
            </a:r>
            <a:r>
              <a:rPr lang="ru-RU" sz="1800" i="1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6215074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       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У 1936 </a:t>
            </a:r>
            <a:r>
              <a:rPr lang="ru-RU" sz="2000" i="1" dirty="0" err="1" smtClean="0"/>
              <a:t>році</a:t>
            </a:r>
            <a:r>
              <a:rPr lang="ru-RU" sz="2000" i="1" dirty="0" smtClean="0"/>
              <a:t> дала концерт у </a:t>
            </a:r>
            <a:r>
              <a:rPr lang="ru-RU" sz="2000" i="1" dirty="0" err="1" smtClean="0"/>
              <a:t>Львові</a:t>
            </a:r>
            <a:r>
              <a:rPr lang="ru-RU" sz="2000" i="1" dirty="0" smtClean="0"/>
              <a:t>. 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У 1939 </a:t>
            </a:r>
            <a:r>
              <a:rPr lang="ru-RU" sz="2000" i="1" dirty="0" err="1" smtClean="0"/>
              <a:t>році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знову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приїхала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сюди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щоб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відвідати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родичів</a:t>
            </a:r>
            <a:r>
              <a:rPr lang="ru-RU" sz="2000" i="1" dirty="0" smtClean="0"/>
              <a:t>. У </a:t>
            </a:r>
            <a:r>
              <a:rPr lang="ru-RU" sz="2000" i="1" dirty="0" err="1" smtClean="0"/>
              <a:t>цей</a:t>
            </a:r>
            <a:r>
              <a:rPr lang="ru-RU" sz="2000" i="1" dirty="0" smtClean="0"/>
              <a:t> час </a:t>
            </a:r>
            <a:r>
              <a:rPr lang="ru-RU" sz="2000" i="1" dirty="0" err="1" smtClean="0"/>
              <a:t>Львів</a:t>
            </a:r>
            <a:r>
              <a:rPr lang="ru-RU" sz="2000" i="1" dirty="0" smtClean="0"/>
              <a:t> став </a:t>
            </a:r>
            <a:r>
              <a:rPr lang="ru-RU" sz="2000" i="1" dirty="0" err="1" smtClean="0"/>
              <a:t>радянським</a:t>
            </a:r>
            <a:r>
              <a:rPr lang="ru-RU" sz="2000" i="1" dirty="0" smtClean="0"/>
              <a:t>. Хвороба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війна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почалася</a:t>
            </a:r>
            <a:r>
              <a:rPr lang="ru-RU" sz="2000" i="1" dirty="0" smtClean="0"/>
              <a:t>, привели до того,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вона </a:t>
            </a:r>
            <a:r>
              <a:rPr lang="ru-RU" sz="2000" i="1" dirty="0" err="1" smtClean="0"/>
              <a:t>залишилася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Україні</a:t>
            </a:r>
            <a:r>
              <a:rPr lang="ru-RU" sz="2000" i="1" dirty="0" smtClean="0"/>
              <a:t>. 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У 1944 </a:t>
            </a:r>
            <a:r>
              <a:rPr lang="ru-RU" sz="2000" i="1" dirty="0" err="1" smtClean="0"/>
              <a:t>році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почалася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її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викладацька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діяльність</a:t>
            </a:r>
            <a:r>
              <a:rPr lang="ru-RU" sz="2000" i="1" dirty="0" smtClean="0"/>
              <a:t> у </a:t>
            </a:r>
            <a:r>
              <a:rPr lang="ru-RU" sz="2000" i="1" dirty="0" err="1" smtClean="0"/>
              <a:t>Львівській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консерваторії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ім.М.В.Лисенка</a:t>
            </a:r>
            <a:r>
              <a:rPr lang="ru-RU" sz="2000" i="1" dirty="0" smtClean="0"/>
              <a:t>. 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В 1949 </a:t>
            </a:r>
            <a:r>
              <a:rPr lang="ru-RU" sz="2000" i="1" dirty="0" err="1" smtClean="0"/>
              <a:t>році</a:t>
            </a:r>
            <a:r>
              <a:rPr lang="ru-RU" sz="2000" i="1" dirty="0" smtClean="0"/>
              <a:t> в 77 </a:t>
            </a:r>
            <a:r>
              <a:rPr lang="ru-RU" sz="2000" i="1" dirty="0" err="1" smtClean="0"/>
              <a:t>років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Крушельницька</a:t>
            </a:r>
            <a:r>
              <a:rPr lang="ru-RU" sz="2000" i="1" dirty="0" smtClean="0"/>
              <a:t> дала </a:t>
            </a:r>
            <a:r>
              <a:rPr lang="ru-RU" sz="2000" i="1" dirty="0" err="1" smtClean="0"/>
              <a:t>свій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останній</a:t>
            </a:r>
            <a:r>
              <a:rPr lang="ru-RU" sz="2000" i="1" dirty="0" smtClean="0"/>
              <a:t> концерт. </a:t>
            </a:r>
            <a:r>
              <a:rPr lang="ru-RU" sz="2000" i="1" dirty="0" err="1" smtClean="0"/>
              <a:t>Їй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було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присвоєне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звання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Заслуженого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діяча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мистецтв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України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професора</a:t>
            </a:r>
            <a:r>
              <a:rPr lang="ru-RU" sz="2000" i="1" dirty="0" smtClean="0"/>
              <a:t> 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(1951). 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 descr="pst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2214554"/>
            <a:ext cx="2343522" cy="3777757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285728"/>
            <a:ext cx="7286644" cy="207170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i="1" dirty="0" smtClean="0"/>
              <a:t>          Померла велика </a:t>
            </a:r>
            <a:r>
              <a:rPr lang="ru-RU" i="1" dirty="0" err="1" smtClean="0"/>
              <a:t>українська</a:t>
            </a:r>
            <a:r>
              <a:rPr lang="ru-RU" i="1" dirty="0" smtClean="0"/>
              <a:t> </a:t>
            </a:r>
            <a:r>
              <a:rPr lang="ru-RU" i="1" dirty="0" err="1" smtClean="0"/>
              <a:t>діва</a:t>
            </a:r>
            <a:r>
              <a:rPr lang="ru-RU" i="1" dirty="0" smtClean="0"/>
              <a:t>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16 листопада 1952 року </a:t>
            </a:r>
            <a:r>
              <a:rPr lang="ru-RU" i="1" dirty="0" err="1" smtClean="0"/>
              <a:t>від</a:t>
            </a:r>
            <a:r>
              <a:rPr lang="ru-RU" i="1" dirty="0" smtClean="0"/>
              <a:t> раку горла.  </a:t>
            </a:r>
            <a:r>
              <a:rPr lang="ru-RU" i="1" dirty="0" err="1" smtClean="0"/>
              <a:t>Довідавшись</a:t>
            </a:r>
            <a:r>
              <a:rPr lang="ru-RU" i="1" dirty="0" smtClean="0"/>
              <a:t> про смерть </a:t>
            </a:r>
            <a:r>
              <a:rPr lang="ru-RU" i="1" dirty="0" err="1" smtClean="0"/>
              <a:t>Крушельницької</a:t>
            </a:r>
            <a:r>
              <a:rPr lang="ru-RU" i="1" dirty="0" smtClean="0"/>
              <a:t>, </a:t>
            </a:r>
            <a:r>
              <a:rPr lang="ru-RU" i="1" dirty="0" err="1" smtClean="0"/>
              <a:t>Тосканіні</a:t>
            </a:r>
            <a:r>
              <a:rPr lang="ru-RU" i="1" dirty="0" smtClean="0"/>
              <a:t> в </a:t>
            </a:r>
            <a:r>
              <a:rPr lang="ru-RU" i="1" dirty="0" err="1" smtClean="0"/>
              <a:t>листі</a:t>
            </a:r>
            <a:r>
              <a:rPr lang="ru-RU" i="1" dirty="0" smtClean="0"/>
              <a:t> до </a:t>
            </a:r>
            <a:r>
              <a:rPr lang="ru-RU" i="1" dirty="0" err="1" smtClean="0"/>
              <a:t>піаністки</a:t>
            </a:r>
            <a:r>
              <a:rPr lang="ru-RU" i="1" dirty="0" smtClean="0"/>
              <a:t> </a:t>
            </a:r>
            <a:r>
              <a:rPr lang="ru-RU" i="1" dirty="0" err="1" smtClean="0"/>
              <a:t>Джулиани</a:t>
            </a:r>
            <a:r>
              <a:rPr lang="ru-RU" i="1" dirty="0" smtClean="0"/>
              <a:t> </a:t>
            </a:r>
            <a:r>
              <a:rPr lang="ru-RU" i="1" dirty="0" err="1" smtClean="0"/>
              <a:t>Вентуре</a:t>
            </a:r>
            <a:r>
              <a:rPr lang="ru-RU" i="1" dirty="0" smtClean="0"/>
              <a:t>, подруги </a:t>
            </a:r>
            <a:r>
              <a:rPr lang="ru-RU" i="1" dirty="0" err="1" smtClean="0"/>
              <a:t>співачки</a:t>
            </a:r>
            <a:r>
              <a:rPr lang="ru-RU" i="1" dirty="0" smtClean="0"/>
              <a:t>, </a:t>
            </a:r>
            <a:r>
              <a:rPr lang="ru-RU" i="1" dirty="0" err="1" smtClean="0"/>
              <a:t>викликнув</a:t>
            </a:r>
            <a:r>
              <a:rPr lang="ru-RU" i="1" dirty="0" smtClean="0"/>
              <a:t>: «Смерть </a:t>
            </a:r>
            <a:r>
              <a:rPr lang="ru-RU" i="1" dirty="0" err="1" smtClean="0"/>
              <a:t>Крушельницької</a:t>
            </a:r>
            <a:r>
              <a:rPr lang="ru-RU" i="1" dirty="0" smtClean="0"/>
              <a:t> вбила мене... </a:t>
            </a:r>
            <a:r>
              <a:rPr lang="ru-RU" i="1" dirty="0" err="1" smtClean="0"/>
              <a:t>Неперевершена</a:t>
            </a:r>
            <a:r>
              <a:rPr lang="ru-RU" i="1" dirty="0" smtClean="0"/>
              <a:t> </a:t>
            </a:r>
            <a:r>
              <a:rPr lang="ru-RU" i="1" dirty="0" err="1" smtClean="0"/>
              <a:t>співачка</a:t>
            </a:r>
            <a:r>
              <a:rPr lang="ru-RU" i="1" dirty="0" smtClean="0"/>
              <a:t>, дивна </a:t>
            </a:r>
            <a:r>
              <a:rPr lang="ru-RU" i="1" dirty="0" err="1" smtClean="0"/>
              <a:t>жінка</a:t>
            </a:r>
            <a:r>
              <a:rPr lang="ru-RU" i="1" dirty="0" smtClean="0"/>
              <a:t>... у </a:t>
            </a:r>
            <a:r>
              <a:rPr lang="ru-RU" i="1" dirty="0" err="1" smtClean="0"/>
              <a:t>тисячний</a:t>
            </a:r>
            <a:r>
              <a:rPr lang="ru-RU" i="1" dirty="0" smtClean="0"/>
              <a:t> раз </a:t>
            </a:r>
            <a:r>
              <a:rPr lang="ru-RU" i="1" dirty="0" err="1" smtClean="0"/>
              <a:t>дивлюся</a:t>
            </a:r>
            <a:r>
              <a:rPr lang="ru-RU" i="1" dirty="0" smtClean="0"/>
              <a:t> на </a:t>
            </a:r>
            <a:r>
              <a:rPr lang="ru-RU" i="1" dirty="0" err="1" smtClean="0"/>
              <a:t>її</a:t>
            </a:r>
            <a:r>
              <a:rPr lang="ru-RU" i="1" dirty="0" smtClean="0"/>
              <a:t> </a:t>
            </a:r>
            <a:r>
              <a:rPr lang="ru-RU" i="1" dirty="0" err="1" smtClean="0"/>
              <a:t>чудесну</a:t>
            </a:r>
            <a:r>
              <a:rPr lang="ru-RU" i="1" dirty="0" smtClean="0"/>
              <a:t> </a:t>
            </a:r>
            <a:r>
              <a:rPr lang="ru-RU" i="1" dirty="0" err="1" smtClean="0"/>
              <a:t>фотографію</a:t>
            </a:r>
            <a:r>
              <a:rPr lang="ru-RU" i="1" dirty="0" smtClean="0"/>
              <a:t>... Яка </a:t>
            </a:r>
            <a:r>
              <a:rPr lang="ru-RU" i="1" dirty="0" err="1" smtClean="0"/>
              <a:t>дивовижна</a:t>
            </a:r>
            <a:r>
              <a:rPr lang="ru-RU" i="1" dirty="0" smtClean="0"/>
              <a:t> </a:t>
            </a:r>
            <a:r>
              <a:rPr lang="ru-RU" i="1" dirty="0" err="1" smtClean="0"/>
              <a:t>Лорелея</a:t>
            </a:r>
            <a:r>
              <a:rPr lang="ru-RU" i="1" dirty="0" smtClean="0"/>
              <a:t>! </a:t>
            </a:r>
            <a:r>
              <a:rPr lang="ru-RU" i="1" dirty="0" err="1" smtClean="0"/>
              <a:t>Якою</a:t>
            </a:r>
            <a:r>
              <a:rPr lang="ru-RU" i="1" dirty="0" smtClean="0"/>
              <a:t> вона </a:t>
            </a:r>
            <a:r>
              <a:rPr lang="ru-RU" i="1" dirty="0" err="1" smtClean="0"/>
              <a:t>була</a:t>
            </a:r>
            <a:r>
              <a:rPr lang="ru-RU" i="1" dirty="0" smtClean="0"/>
              <a:t> милою </a:t>
            </a:r>
            <a:r>
              <a:rPr lang="ru-RU" i="1" dirty="0" err="1" smtClean="0"/>
              <a:t>і</a:t>
            </a:r>
            <a:r>
              <a:rPr lang="ru-RU" i="1" dirty="0" smtClean="0"/>
              <a:t> прекрасною!..».</a:t>
            </a:r>
          </a:p>
          <a:p>
            <a:pPr>
              <a:buNone/>
            </a:pPr>
            <a:r>
              <a:rPr lang="ru-RU" dirty="0" smtClean="0"/>
              <a:t>          </a:t>
            </a:r>
            <a:r>
              <a:rPr lang="ru-RU" i="1" dirty="0" err="1" smtClean="0"/>
              <a:t>Поховали</a:t>
            </a:r>
            <a:r>
              <a:rPr lang="ru-RU" i="1" dirty="0" smtClean="0"/>
              <a:t> С. А. </a:t>
            </a:r>
            <a:r>
              <a:rPr lang="ru-RU" i="1" dirty="0" err="1" smtClean="0"/>
              <a:t>Крушельницьку</a:t>
            </a:r>
            <a:r>
              <a:rPr lang="ru-RU" i="1" dirty="0" smtClean="0"/>
              <a:t> у </a:t>
            </a:r>
            <a:r>
              <a:rPr lang="ru-RU" i="1" dirty="0" err="1" smtClean="0"/>
              <a:t>Львові</a:t>
            </a:r>
            <a:r>
              <a:rPr lang="ru-RU" i="1" dirty="0" smtClean="0"/>
              <a:t> на </a:t>
            </a:r>
            <a:r>
              <a:rPr lang="ru-RU" i="1" dirty="0" err="1" smtClean="0"/>
              <a:t>Личаківському</a:t>
            </a:r>
            <a:r>
              <a:rPr lang="ru-RU" i="1" dirty="0" smtClean="0"/>
              <a:t> </a:t>
            </a:r>
            <a:r>
              <a:rPr lang="ru-RU" i="1" dirty="0" err="1" smtClean="0"/>
              <a:t>кладовищі</a:t>
            </a:r>
            <a:r>
              <a:rPr lang="ru-RU" i="1" dirty="0" smtClean="0"/>
              <a:t> </a:t>
            </a:r>
            <a:r>
              <a:rPr lang="ru-RU" i="1" dirty="0" err="1" smtClean="0"/>
              <a:t>поруч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могилою друга </a:t>
            </a:r>
            <a:r>
              <a:rPr lang="ru-RU" i="1" dirty="0" err="1" smtClean="0"/>
              <a:t>і</a:t>
            </a:r>
            <a:r>
              <a:rPr lang="ru-RU" i="1" dirty="0" smtClean="0"/>
              <a:t> наставника — </a:t>
            </a:r>
            <a:r>
              <a:rPr lang="ru-RU" i="1" dirty="0" err="1" smtClean="0"/>
              <a:t>Івана</a:t>
            </a:r>
            <a:r>
              <a:rPr lang="ru-RU" i="1" dirty="0" smtClean="0"/>
              <a:t> Франка</a:t>
            </a:r>
            <a:r>
              <a:rPr lang="ru-RU" dirty="0" smtClean="0"/>
              <a:t>.</a:t>
            </a:r>
            <a:endParaRPr lang="uk-UA" i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Pamjatnyk_Kryshelnycki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2428868"/>
            <a:ext cx="4572000" cy="34061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86248" y="592933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Могила </a:t>
            </a:r>
            <a:r>
              <a:rPr lang="ru-RU" sz="1400" dirty="0" err="1" smtClean="0"/>
              <a:t>Соломії</a:t>
            </a:r>
            <a:r>
              <a:rPr lang="ru-RU" sz="1400" dirty="0" smtClean="0"/>
              <a:t> </a:t>
            </a:r>
            <a:r>
              <a:rPr lang="ru-RU" sz="1400" dirty="0" err="1" smtClean="0"/>
              <a:t>Крушельницької</a:t>
            </a:r>
            <a:r>
              <a:rPr lang="ru-RU" sz="1400" dirty="0" smtClean="0"/>
              <a:t> у </a:t>
            </a:r>
            <a:r>
              <a:rPr lang="ru-RU" sz="1400" dirty="0" err="1" smtClean="0"/>
              <a:t>Львові</a:t>
            </a:r>
            <a:r>
              <a:rPr lang="ru-RU" sz="1400" dirty="0" smtClean="0"/>
              <a:t> на </a:t>
            </a:r>
            <a:r>
              <a:rPr lang="ru-RU" sz="1400" dirty="0" err="1" smtClean="0"/>
              <a:t>Личаківському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кладовищі</a:t>
            </a:r>
            <a:endParaRPr lang="ru-RU" sz="1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50px-Krushelnuz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142852"/>
            <a:ext cx="3429024" cy="45720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43504" y="4714884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/>
              <a:t>Пам`ятник</a:t>
            </a:r>
            <a:r>
              <a:rPr lang="ru-RU" sz="1200" dirty="0" smtClean="0"/>
              <a:t> </a:t>
            </a:r>
            <a:r>
              <a:rPr lang="ru-RU" sz="1200" dirty="0" err="1" smtClean="0"/>
              <a:t>Соломії</a:t>
            </a:r>
            <a:r>
              <a:rPr lang="ru-RU" sz="1200" dirty="0" smtClean="0"/>
              <a:t> </a:t>
            </a:r>
            <a:r>
              <a:rPr lang="ru-RU" sz="1200" dirty="0" err="1" smtClean="0"/>
              <a:t>Крушельницькій</a:t>
            </a:r>
            <a:r>
              <a:rPr lang="ru-RU" sz="1200" dirty="0" smtClean="0"/>
              <a:t> у </a:t>
            </a:r>
            <a:r>
              <a:rPr lang="ru-RU" sz="1200" dirty="0" err="1" smtClean="0"/>
              <a:t>Тернополі</a:t>
            </a:r>
            <a:endParaRPr lang="ru-RU" sz="1200" dirty="0"/>
          </a:p>
        </p:txBody>
      </p:sp>
      <p:pic>
        <p:nvPicPr>
          <p:cNvPr id="6" name="Рисунок 5" descr="Coin_of_Ukraine_Krushelnits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142852"/>
            <a:ext cx="3714776" cy="1871424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1729876"/>
            <a:ext cx="371477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5" tooltip="Збільшити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Пам'ятна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монета</a:t>
            </a:r>
          </a:p>
        </p:txBody>
      </p:sp>
      <p:pic>
        <p:nvPicPr>
          <p:cNvPr id="1026" name="Picture 2" descr="http://bits.wikimedia.org/static-1.21wmf1/skins/common/images/magnify-clip.png">
            <a:hlinkClick r:id="rId5" tooltip="Збільшити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75" y="-274638"/>
            <a:ext cx="142875" cy="104775"/>
          </a:xfrm>
          <a:prstGeom prst="rect">
            <a:avLst/>
          </a:prstGeom>
          <a:noFill/>
        </p:spPr>
      </p:pic>
      <p:pic>
        <p:nvPicPr>
          <p:cNvPr id="10" name="Рисунок 9" descr="407px-Solomiya_Krushelnytsk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57422" y="2214554"/>
            <a:ext cx="2714644" cy="4001932"/>
          </a:xfrm>
          <a:prstGeom prst="rect">
            <a:avLst/>
          </a:prstGeom>
        </p:spPr>
      </p:pic>
      <p:pic>
        <p:nvPicPr>
          <p:cNvPr id="11" name="Рисунок 10" descr="136747_html_m7258aef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14282" y="4071942"/>
            <a:ext cx="1975164" cy="2571768"/>
          </a:xfrm>
          <a:prstGeom prst="rect">
            <a:avLst/>
          </a:prstGeom>
        </p:spPr>
      </p:pic>
      <p:pic>
        <p:nvPicPr>
          <p:cNvPr id="13" name="60af86a0cbf9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142844" y="214290"/>
            <a:ext cx="244475" cy="244475"/>
          </a:xfrm>
          <a:prstGeom prst="rect">
            <a:avLst/>
          </a:prstGeom>
        </p:spPr>
      </p:pic>
      <p:pic>
        <p:nvPicPr>
          <p:cNvPr id="12" name="Рисунок 11" descr="krush04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007194" y="4786322"/>
            <a:ext cx="1136805" cy="2071678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320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2852"/>
            <a:ext cx="9144000" cy="121444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i="1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Список використаної літератури</a:t>
            </a:r>
            <a:endParaRPr lang="ru-RU" sz="4400" i="1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9144000" cy="5572140"/>
          </a:xfrm>
        </p:spPr>
        <p:txBody>
          <a:bodyPr/>
          <a:lstStyle/>
          <a:p>
            <a:pPr algn="l"/>
            <a:r>
              <a:rPr lang="en-US" dirty="0" smtClean="0"/>
              <a:t>http://uk.wikipedia.org/wiki/%D0%9A%D1%80%D1%83%D1%88%D0%B5%D0%BB%D1%8C%D0%BD%D0%B8%D1%86%D1%8C%D0%BA%D0%B0_%D0%A1%D0%BE%D0%BB%D0%BE%D0%BC%D1%96%D1%8F_%D0%90%D0%BC%D0%B2%D1%80%D0%BE%D1%81%D1%96%D1%97%D0%B2%D0%BD%D0%B0</a:t>
            </a:r>
            <a:endParaRPr lang="uk-UA" dirty="0" smtClean="0"/>
          </a:p>
          <a:p>
            <a:pPr algn="ctr"/>
            <a:endParaRPr lang="uk-UA" dirty="0" smtClean="0"/>
          </a:p>
          <a:p>
            <a:pPr algn="l"/>
            <a:r>
              <a:rPr lang="en-US" dirty="0" smtClean="0"/>
              <a:t>http://www.refine.org.ua/pageid-3325-1.html</a:t>
            </a:r>
            <a:endParaRPr lang="uk-UA" dirty="0" smtClean="0"/>
          </a:p>
          <a:p>
            <a:pPr algn="ctr"/>
            <a:endParaRPr lang="uk-UA" dirty="0" smtClean="0"/>
          </a:p>
          <a:p>
            <a:pPr algn="l"/>
            <a:r>
              <a:rPr lang="en-US" dirty="0" smtClean="0"/>
              <a:t>http://www.pisni.org.ua/persons/435.html</a:t>
            </a:r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6143636" cy="53578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vi-VN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Солом</a:t>
            </a:r>
            <a:r>
              <a:rPr lang="uk-UA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і</a:t>
            </a:r>
            <a:r>
              <a:rPr lang="vi-VN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я Амвр</a:t>
            </a:r>
            <a:r>
              <a:rPr lang="uk-UA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о</a:t>
            </a:r>
            <a:r>
              <a:rPr lang="vi-VN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сіївна Крушельн</a:t>
            </a:r>
            <a:r>
              <a:rPr lang="uk-UA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и</a:t>
            </a:r>
            <a:r>
              <a:rPr lang="vi-VN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цька (23</a:t>
            </a:r>
            <a:r>
              <a:rPr lang="uk-UA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.09.</a:t>
            </a:r>
            <a:r>
              <a:rPr lang="vi-VN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1872, село Білявинці, Бучацького району Тернопільської області —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померла </a:t>
            </a:r>
            <a:r>
              <a:rPr lang="vi-VN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16</a:t>
            </a:r>
            <a:r>
              <a:rPr lang="uk-UA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.11.</a:t>
            </a:r>
            <a:r>
              <a:rPr lang="vi-VN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1952, Львів) — українська оперна співачка, педагог</a:t>
            </a:r>
            <a:r>
              <a:rPr lang="uk-UA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Ще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за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життя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Соломія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Крушельницька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була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визнана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найвидатнішою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співачкою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світу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Серед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її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численних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нагород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та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відзнак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зокрема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звання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«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Вагнерівська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примадонна» ХХ </a:t>
            </a:r>
            <a:r>
              <a:rPr lang="ru-RU" sz="28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століття</a:t>
            </a:r>
            <a:r>
              <a:rPr lang="ru-RU" sz="28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ru-RU" sz="2800" i="1" dirty="0">
              <a:solidFill>
                <a:srgbClr val="844F02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Рисунок 6" descr="krushelnyts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928670"/>
            <a:ext cx="2720140" cy="428628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357142"/>
            <a:ext cx="7572396" cy="65008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Народилася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вона 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сім'ї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священика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Амвросія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Крушельницького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Дитинство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Соломії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пройшло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у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селі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Біла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під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Тернополем. Маленькою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навчилася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грати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фортепіано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Знала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дуже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багато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народних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пісень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які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вона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вивчала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безпосередньо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від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селян. В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десятирічному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віці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співала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в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хорі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"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Руської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бесіди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" у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Тернополі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uk-UA" sz="2600" i="1" dirty="0" smtClean="0">
              <a:solidFill>
                <a:srgbClr val="844F02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       Про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дитячі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роки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Соломії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Крушельницької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згадує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Марія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Михайлівна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Цибульська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 —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знайома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Крушельницьких</a:t>
            </a:r>
            <a:r>
              <a:rPr lang="ru-RU" sz="26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None/>
            </a:pP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           У нас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пам'ятають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молоду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Соломію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як вона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вечорами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співала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в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гурті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дівчат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десь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садку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чи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майдані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Вже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тоді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голос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її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був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сильний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гарний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дуже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відрізнявся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від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інших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endParaRPr lang="ru-RU" sz="2600" i="1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2400" i="1" dirty="0" smtClean="0"/>
              <a:t>         </a:t>
            </a:r>
            <a:endParaRPr lang="ru-RU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uk-UA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7858148" cy="47149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  <a:t>         </a:t>
            </a:r>
            <a:r>
              <a:rPr lang="ru-RU" sz="3200" i="1" dirty="0" err="1" smtClean="0">
                <a:solidFill>
                  <a:srgbClr val="844F02"/>
                </a:solidFill>
              </a:rPr>
              <a:t>Соломія</a:t>
            </a:r>
            <a:r>
              <a:rPr lang="ru-RU" sz="3200" i="1" dirty="0" smtClean="0">
                <a:solidFill>
                  <a:srgbClr val="844F02"/>
                </a:solidFill>
              </a:rPr>
              <a:t> завжди </a:t>
            </a:r>
            <a:r>
              <a:rPr lang="ru-RU" sz="3200" i="1" dirty="0" err="1" smtClean="0">
                <a:solidFill>
                  <a:srgbClr val="844F02"/>
                </a:solidFill>
              </a:rPr>
              <a:t>вміла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настояти</a:t>
            </a:r>
            <a:r>
              <a:rPr lang="ru-RU" sz="3200" i="1" dirty="0" smtClean="0">
                <a:solidFill>
                  <a:srgbClr val="844F02"/>
                </a:solidFill>
              </a:rPr>
              <a:t> на </a:t>
            </a:r>
            <a:r>
              <a:rPr lang="ru-RU" sz="3200" i="1" dirty="0" err="1" smtClean="0">
                <a:solidFill>
                  <a:srgbClr val="844F02"/>
                </a:solidFill>
              </a:rPr>
              <a:t>своєму</a:t>
            </a:r>
            <a:r>
              <a:rPr lang="ru-RU" sz="3200" i="1" dirty="0" smtClean="0">
                <a:solidFill>
                  <a:srgbClr val="844F02"/>
                </a:solidFill>
              </a:rPr>
              <a:t>, </a:t>
            </a:r>
            <a:r>
              <a:rPr lang="ru-RU" sz="3200" i="1" dirty="0" err="1" smtClean="0">
                <a:solidFill>
                  <a:srgbClr val="844F02"/>
                </a:solidFill>
              </a:rPr>
              <a:t>захистити</a:t>
            </a:r>
            <a:r>
              <a:rPr lang="ru-RU" sz="3200" i="1" dirty="0" smtClean="0">
                <a:solidFill>
                  <a:srgbClr val="844F02"/>
                </a:solidFill>
              </a:rPr>
              <a:t> себе. </a:t>
            </a:r>
            <a:r>
              <a:rPr lang="ru-RU" sz="3200" i="1" dirty="0" err="1" smtClean="0">
                <a:solidFill>
                  <a:srgbClr val="844F02"/>
                </a:solidFill>
              </a:rPr>
              <a:t>Ще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зовсім</a:t>
            </a:r>
            <a:r>
              <a:rPr lang="ru-RU" sz="3200" i="1" dirty="0" smtClean="0">
                <a:solidFill>
                  <a:srgbClr val="844F02"/>
                </a:solidFill>
              </a:rPr>
              <a:t> малою вона </a:t>
            </a:r>
            <a:r>
              <a:rPr lang="ru-RU" sz="3200" i="1" dirty="0" err="1" smtClean="0">
                <a:solidFill>
                  <a:srgbClr val="844F02"/>
                </a:solidFill>
              </a:rPr>
              <a:t>відвоювала</a:t>
            </a:r>
            <a:r>
              <a:rPr lang="ru-RU" sz="3200" i="1" dirty="0" smtClean="0">
                <a:solidFill>
                  <a:srgbClr val="844F02"/>
                </a:solidFill>
              </a:rPr>
              <a:t> у </a:t>
            </a:r>
            <a:r>
              <a:rPr lang="ru-RU" sz="3200" i="1" dirty="0" err="1" smtClean="0">
                <a:solidFill>
                  <a:srgbClr val="844F02"/>
                </a:solidFill>
              </a:rPr>
              <a:t>матері</a:t>
            </a:r>
            <a:r>
              <a:rPr lang="ru-RU" sz="3200" i="1" dirty="0" smtClean="0">
                <a:solidFill>
                  <a:srgbClr val="844F02"/>
                </a:solidFill>
              </a:rPr>
              <a:t> право </a:t>
            </a:r>
            <a:r>
              <a:rPr lang="ru-RU" sz="3200" i="1" dirty="0" err="1" smtClean="0">
                <a:solidFill>
                  <a:srgbClr val="844F02"/>
                </a:solidFill>
              </a:rPr>
              <a:t>гратися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з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сусідським</a:t>
            </a:r>
            <a:r>
              <a:rPr lang="ru-RU" sz="3200" i="1" dirty="0" smtClean="0">
                <a:solidFill>
                  <a:srgbClr val="844F02"/>
                </a:solidFill>
              </a:rPr>
              <a:t> Владиком, а не </a:t>
            </a:r>
            <a:r>
              <a:rPr lang="ru-RU" sz="3200" i="1" dirty="0" err="1" smtClean="0">
                <a:solidFill>
                  <a:srgbClr val="844F02"/>
                </a:solidFill>
              </a:rPr>
              <a:t>з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панським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нудним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Геником</a:t>
            </a:r>
            <a:r>
              <a:rPr lang="ru-RU" sz="3200" i="1" dirty="0" smtClean="0">
                <a:solidFill>
                  <a:srgbClr val="844F02"/>
                </a:solidFill>
              </a:rPr>
              <a:t>. </a:t>
            </a:r>
            <a:r>
              <a:rPr lang="ru-RU" sz="3200" i="1" dirty="0" err="1" smtClean="0">
                <a:solidFill>
                  <a:srgbClr val="844F02"/>
                </a:solidFill>
              </a:rPr>
              <a:t>Пізніше</a:t>
            </a:r>
            <a:r>
              <a:rPr lang="ru-RU" sz="3200" i="1" dirty="0" smtClean="0">
                <a:solidFill>
                  <a:srgbClr val="844F02"/>
                </a:solidFill>
              </a:rPr>
              <a:t> — "</a:t>
            </a:r>
            <a:r>
              <a:rPr lang="ru-RU" sz="3200" i="1" dirty="0" err="1" smtClean="0">
                <a:solidFill>
                  <a:srgbClr val="844F02"/>
                </a:solidFill>
              </a:rPr>
              <a:t>виспівала</a:t>
            </a:r>
            <a:r>
              <a:rPr lang="ru-RU" sz="3200" i="1" dirty="0" smtClean="0">
                <a:solidFill>
                  <a:srgbClr val="844F02"/>
                </a:solidFill>
              </a:rPr>
              <a:t> долю" на </a:t>
            </a:r>
            <a:r>
              <a:rPr lang="ru-RU" sz="3200" i="1" dirty="0" err="1" smtClean="0">
                <a:solidFill>
                  <a:srgbClr val="844F02"/>
                </a:solidFill>
              </a:rPr>
              <a:t>іспиті</a:t>
            </a:r>
            <a:r>
              <a:rPr lang="ru-RU" sz="3200" i="1" dirty="0" smtClean="0">
                <a:solidFill>
                  <a:srgbClr val="844F02"/>
                </a:solidFill>
              </a:rPr>
              <a:t> у </a:t>
            </a:r>
            <a:r>
              <a:rPr lang="ru-RU" sz="3200" i="1" dirty="0" err="1" smtClean="0">
                <a:solidFill>
                  <a:srgbClr val="844F02"/>
                </a:solidFill>
              </a:rPr>
              <a:t>професора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Львівської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консерваторії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Валерія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Висоцького</a:t>
            </a:r>
            <a:r>
              <a:rPr lang="ru-RU" sz="3200" i="1" dirty="0" smtClean="0">
                <a:solidFill>
                  <a:srgbClr val="844F02"/>
                </a:solidFill>
              </a:rPr>
              <a:t>, не </a:t>
            </a:r>
            <a:r>
              <a:rPr lang="ru-RU" sz="3200" i="1" dirty="0" err="1" smtClean="0">
                <a:solidFill>
                  <a:srgbClr val="844F02"/>
                </a:solidFill>
              </a:rPr>
              <a:t>зважаючи</a:t>
            </a:r>
            <a:r>
              <a:rPr lang="ru-RU" sz="3200" i="1" dirty="0" smtClean="0">
                <a:solidFill>
                  <a:srgbClr val="844F02"/>
                </a:solidFill>
              </a:rPr>
              <a:t> на те, </a:t>
            </a:r>
            <a:r>
              <a:rPr lang="ru-RU" sz="3200" i="1" dirty="0" err="1" smtClean="0">
                <a:solidFill>
                  <a:srgbClr val="844F02"/>
                </a:solidFill>
              </a:rPr>
              <a:t>що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зі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здачею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документів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запізнилася</a:t>
            </a:r>
            <a:r>
              <a:rPr lang="ru-RU" sz="3200" i="1" dirty="0" smtClean="0">
                <a:solidFill>
                  <a:srgbClr val="844F02"/>
                </a:solidFill>
              </a:rPr>
              <a:t>. Вона </a:t>
            </a:r>
            <a:r>
              <a:rPr lang="ru-RU" sz="3200" i="1" dirty="0" err="1" smtClean="0">
                <a:solidFill>
                  <a:srgbClr val="844F02"/>
                </a:solidFill>
              </a:rPr>
              <a:t>зуміла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захистити</a:t>
            </a:r>
            <a:r>
              <a:rPr lang="ru-RU" sz="3200" i="1" dirty="0" smtClean="0">
                <a:solidFill>
                  <a:srgbClr val="844F02"/>
                </a:solidFill>
              </a:rPr>
              <a:t> себе </a:t>
            </a:r>
            <a:r>
              <a:rPr lang="ru-RU" sz="3200" i="1" dirty="0" err="1" smtClean="0">
                <a:solidFill>
                  <a:srgbClr val="844F02"/>
                </a:solidFill>
              </a:rPr>
              <a:t>й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тоді</a:t>
            </a:r>
            <a:r>
              <a:rPr lang="ru-RU" sz="3200" i="1" dirty="0" smtClean="0">
                <a:solidFill>
                  <a:srgbClr val="844F02"/>
                </a:solidFill>
              </a:rPr>
              <a:t>, коли написала </a:t>
            </a:r>
            <a:r>
              <a:rPr lang="ru-RU" sz="3200" i="1" dirty="0" err="1" smtClean="0">
                <a:solidFill>
                  <a:srgbClr val="844F02"/>
                </a:solidFill>
              </a:rPr>
              <a:t>відкритого</a:t>
            </a:r>
            <a:r>
              <a:rPr lang="ru-RU" sz="3200" i="1" dirty="0" smtClean="0">
                <a:solidFill>
                  <a:srgbClr val="844F02"/>
                </a:solidFill>
              </a:rPr>
              <a:t>, гордого </a:t>
            </a:r>
            <a:r>
              <a:rPr lang="ru-RU" sz="3200" i="1" dirty="0" err="1" smtClean="0">
                <a:solidFill>
                  <a:srgbClr val="844F02"/>
                </a:solidFill>
              </a:rPr>
              <a:t>і</a:t>
            </a:r>
            <a:r>
              <a:rPr lang="ru-RU" sz="3200" i="1" dirty="0" smtClean="0">
                <a:solidFill>
                  <a:srgbClr val="844F02"/>
                </a:solidFill>
              </a:rPr>
              <a:t> буквально </a:t>
            </a:r>
            <a:r>
              <a:rPr lang="ru-RU" sz="3200" i="1" dirty="0" err="1" smtClean="0">
                <a:solidFill>
                  <a:srgbClr val="844F02"/>
                </a:solidFill>
              </a:rPr>
              <a:t>розгромного</a:t>
            </a:r>
            <a:r>
              <a:rPr lang="ru-RU" sz="3200" i="1" dirty="0" smtClean="0">
                <a:solidFill>
                  <a:srgbClr val="844F02"/>
                </a:solidFill>
              </a:rPr>
              <a:t> листа </a:t>
            </a:r>
            <a:r>
              <a:rPr lang="ru-RU" sz="3200" i="1" dirty="0" err="1" smtClean="0">
                <a:solidFill>
                  <a:srgbClr val="844F02"/>
                </a:solidFill>
              </a:rPr>
              <a:t>польській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пресі</a:t>
            </a:r>
            <a:r>
              <a:rPr lang="ru-RU" sz="3200" i="1" dirty="0" smtClean="0">
                <a:solidFill>
                  <a:srgbClr val="844F02"/>
                </a:solidFill>
              </a:rPr>
              <a:t>, </a:t>
            </a:r>
            <a:r>
              <a:rPr lang="ru-RU" sz="3200" i="1" dirty="0" err="1" smtClean="0">
                <a:solidFill>
                  <a:srgbClr val="844F02"/>
                </a:solidFill>
              </a:rPr>
              <a:t>що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намагалася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принизити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її</a:t>
            </a:r>
            <a:r>
              <a:rPr lang="ru-RU" sz="3200" i="1" dirty="0" smtClean="0">
                <a:solidFill>
                  <a:srgbClr val="844F02"/>
                </a:solidFill>
              </a:rPr>
              <a:t>, </a:t>
            </a:r>
            <a:r>
              <a:rPr lang="ru-RU" sz="3200" i="1" dirty="0" err="1" smtClean="0">
                <a:solidFill>
                  <a:srgbClr val="844F02"/>
                </a:solidFill>
              </a:rPr>
              <a:t>вже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відому</a:t>
            </a:r>
            <a:r>
              <a:rPr lang="ru-RU" sz="3200" i="1" dirty="0" smtClean="0">
                <a:solidFill>
                  <a:srgbClr val="844F02"/>
                </a:solidFill>
              </a:rPr>
              <a:t> </a:t>
            </a:r>
            <a:r>
              <a:rPr lang="ru-RU" sz="3200" i="1" dirty="0" err="1" smtClean="0">
                <a:solidFill>
                  <a:srgbClr val="844F02"/>
                </a:solidFill>
              </a:rPr>
              <a:t>і</a:t>
            </a:r>
            <a:r>
              <a:rPr lang="ru-RU" sz="3200" i="1" dirty="0" smtClean="0">
                <a:solidFill>
                  <a:srgbClr val="844F02"/>
                </a:solidFill>
              </a:rPr>
              <a:t> вельми </a:t>
            </a:r>
            <a:r>
              <a:rPr lang="ru-RU" sz="3200" i="1" dirty="0" err="1" smtClean="0">
                <a:solidFill>
                  <a:srgbClr val="844F02"/>
                </a:solidFill>
              </a:rPr>
              <a:t>шановану</a:t>
            </a:r>
            <a:r>
              <a:rPr lang="ru-RU" sz="3200" i="1" dirty="0" smtClean="0">
                <a:solidFill>
                  <a:srgbClr val="844F02"/>
                </a:solidFill>
              </a:rPr>
              <a:t> у </a:t>
            </a:r>
            <a:r>
              <a:rPr lang="ru-RU" sz="3200" i="1" dirty="0" err="1" smtClean="0">
                <a:solidFill>
                  <a:srgbClr val="844F02"/>
                </a:solidFill>
              </a:rPr>
              <a:t>світі</a:t>
            </a:r>
            <a:r>
              <a:rPr lang="ru-RU" sz="3200" i="1" dirty="0" smtClean="0">
                <a:solidFill>
                  <a:srgbClr val="844F02"/>
                </a:solidFill>
              </a:rPr>
              <a:t>.</a:t>
            </a:r>
          </a:p>
          <a:p>
            <a:pPr>
              <a:buNone/>
            </a:pPr>
            <a:endParaRPr lang="ru-RU" sz="3600" i="1" dirty="0" smtClean="0">
              <a:solidFill>
                <a:srgbClr val="844F02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844F02"/>
                </a:solidFill>
              </a:rPr>
              <a:t>        </a:t>
            </a:r>
            <a:r>
              <a:rPr lang="ru-RU" i="1" dirty="0" err="1" smtClean="0">
                <a:solidFill>
                  <a:srgbClr val="844F02"/>
                </a:solidFill>
              </a:rPr>
              <a:t>Мати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Соломії</a:t>
            </a:r>
            <a:r>
              <a:rPr lang="ru-RU" i="1" dirty="0" smtClean="0">
                <a:solidFill>
                  <a:srgbClr val="844F02"/>
                </a:solidFill>
              </a:rPr>
              <a:t>, Теодора </a:t>
            </a:r>
            <a:r>
              <a:rPr lang="ru-RU" i="1" dirty="0" err="1" smtClean="0">
                <a:solidFill>
                  <a:srgbClr val="844F02"/>
                </a:solidFill>
              </a:rPr>
              <a:t>Савчинська</a:t>
            </a:r>
            <a:r>
              <a:rPr lang="ru-RU" i="1" dirty="0" smtClean="0">
                <a:solidFill>
                  <a:srgbClr val="844F02"/>
                </a:solidFill>
              </a:rPr>
              <a:t>, </a:t>
            </a:r>
            <a:r>
              <a:rPr lang="ru-RU" i="1" dirty="0" err="1" smtClean="0">
                <a:solidFill>
                  <a:srgbClr val="844F02"/>
                </a:solidFill>
              </a:rPr>
              <a:t>енергійна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і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дуже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працьовита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жінка</a:t>
            </a:r>
            <a:r>
              <a:rPr lang="ru-RU" i="1" dirty="0" smtClean="0">
                <a:solidFill>
                  <a:srgbClr val="844F02"/>
                </a:solidFill>
              </a:rPr>
              <a:t>, </a:t>
            </a:r>
            <a:r>
              <a:rPr lang="ru-RU" i="1" dirty="0" err="1" smtClean="0">
                <a:solidFill>
                  <a:srgbClr val="844F02"/>
                </a:solidFill>
              </a:rPr>
              <a:t>привчила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дітей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своїх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любити</a:t>
            </a:r>
            <a:r>
              <a:rPr lang="ru-RU" i="1" dirty="0" smtClean="0">
                <a:solidFill>
                  <a:srgbClr val="844F02"/>
                </a:solidFill>
              </a:rPr>
              <a:t>, </a:t>
            </a:r>
            <a:r>
              <a:rPr lang="ru-RU" i="1" dirty="0" err="1" smtClean="0">
                <a:solidFill>
                  <a:srgbClr val="844F02"/>
                </a:solidFill>
              </a:rPr>
              <a:t>цінувати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будь-яку</a:t>
            </a:r>
            <a:r>
              <a:rPr lang="ru-RU" i="1" dirty="0" smtClean="0">
                <a:solidFill>
                  <a:srgbClr val="844F02"/>
                </a:solidFill>
              </a:rPr>
              <a:t> роботу </a:t>
            </a:r>
            <a:r>
              <a:rPr lang="ru-RU" i="1" dirty="0" err="1" smtClean="0">
                <a:solidFill>
                  <a:srgbClr val="844F02"/>
                </a:solidFill>
              </a:rPr>
              <a:t>і</a:t>
            </a:r>
            <a:r>
              <a:rPr lang="ru-RU" i="1" dirty="0" smtClean="0">
                <a:solidFill>
                  <a:srgbClr val="844F02"/>
                </a:solidFill>
              </a:rPr>
              <a:t>, </a:t>
            </a:r>
            <a:r>
              <a:rPr lang="ru-RU" i="1" dirty="0" err="1" smtClean="0">
                <a:solidFill>
                  <a:srgbClr val="844F02"/>
                </a:solidFill>
              </a:rPr>
              <a:t>можливо</a:t>
            </a:r>
            <a:r>
              <a:rPr lang="ru-RU" i="1" dirty="0" smtClean="0">
                <a:solidFill>
                  <a:srgbClr val="844F02"/>
                </a:solidFill>
              </a:rPr>
              <a:t>, </a:t>
            </a:r>
            <a:r>
              <a:rPr lang="ru-RU" i="1" dirty="0" err="1" smtClean="0">
                <a:solidFill>
                  <a:srgbClr val="844F02"/>
                </a:solidFill>
              </a:rPr>
              <a:t>саме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їй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Соломія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завдячувала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своїм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умінням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трудитися</a:t>
            </a:r>
            <a:r>
              <a:rPr lang="ru-RU" i="1" dirty="0" smtClean="0">
                <a:solidFill>
                  <a:srgbClr val="844F02"/>
                </a:solidFill>
              </a:rPr>
              <a:t> </a:t>
            </a:r>
            <a:r>
              <a:rPr lang="ru-RU" i="1" dirty="0" err="1" smtClean="0">
                <a:solidFill>
                  <a:srgbClr val="844F02"/>
                </a:solidFill>
              </a:rPr>
              <a:t>постійно</a:t>
            </a:r>
            <a:r>
              <a:rPr lang="ru-RU" i="1" dirty="0" smtClean="0">
                <a:solidFill>
                  <a:srgbClr val="844F02"/>
                </a:solidFill>
              </a:rPr>
              <a:t>, </a:t>
            </a:r>
            <a:r>
              <a:rPr lang="ru-RU" i="1" dirty="0" err="1" smtClean="0">
                <a:solidFill>
                  <a:srgbClr val="844F02"/>
                </a:solidFill>
              </a:rPr>
              <a:t>наполегливо</a:t>
            </a:r>
            <a:r>
              <a:rPr lang="ru-RU" i="1" dirty="0" smtClean="0">
                <a:solidFill>
                  <a:srgbClr val="844F02"/>
                </a:solidFill>
              </a:rPr>
              <a:t>, "до </a:t>
            </a:r>
            <a:r>
              <a:rPr lang="ru-RU" i="1" dirty="0" err="1" smtClean="0">
                <a:solidFill>
                  <a:srgbClr val="844F02"/>
                </a:solidFill>
              </a:rPr>
              <a:t>памороків</a:t>
            </a:r>
            <a:r>
              <a:rPr lang="ru-RU" i="1" dirty="0" smtClean="0">
                <a:solidFill>
                  <a:srgbClr val="844F02"/>
                </a:solidFill>
              </a:rPr>
              <a:t>".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8396262" cy="3929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       </a:t>
            </a:r>
            <a:r>
              <a:rPr lang="ru-RU" sz="2000" i="1" dirty="0" smtClean="0">
                <a:solidFill>
                  <a:srgbClr val="844F02"/>
                </a:solidFill>
              </a:rPr>
              <a:t>У 17 </a:t>
            </a:r>
            <a:r>
              <a:rPr lang="ru-RU" sz="2000" i="1" dirty="0" err="1" smtClean="0">
                <a:solidFill>
                  <a:srgbClr val="844F02"/>
                </a:solidFill>
              </a:rPr>
              <a:t>років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Соломія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постала</a:t>
            </a:r>
            <a:r>
              <a:rPr lang="ru-RU" sz="2000" i="1" dirty="0" smtClean="0">
                <a:solidFill>
                  <a:srgbClr val="844F02"/>
                </a:solidFill>
              </a:rPr>
              <a:t> перед першим </a:t>
            </a:r>
            <a:r>
              <a:rPr lang="ru-RU" sz="2000" i="1" dirty="0" err="1" smtClean="0">
                <a:solidFill>
                  <a:srgbClr val="844F02"/>
                </a:solidFill>
              </a:rPr>
              <a:t>вибором</a:t>
            </a:r>
            <a:r>
              <a:rPr lang="ru-RU" sz="2000" i="1" dirty="0" smtClean="0">
                <a:solidFill>
                  <a:srgbClr val="844F02"/>
                </a:solidFill>
              </a:rPr>
              <a:t>. </a:t>
            </a:r>
            <a:r>
              <a:rPr lang="ru-RU" sz="2000" i="1" dirty="0" err="1" smtClean="0">
                <a:solidFill>
                  <a:srgbClr val="844F02"/>
                </a:solidFill>
              </a:rPr>
              <a:t>Тодішні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галицькі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закони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визначали</a:t>
            </a:r>
            <a:r>
              <a:rPr lang="ru-RU" sz="2000" i="1" dirty="0" smtClean="0">
                <a:solidFill>
                  <a:srgbClr val="844F02"/>
                </a:solidFill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</a:rPr>
              <a:t>що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доньці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священика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і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нареченій</a:t>
            </a:r>
            <a:r>
              <a:rPr lang="ru-RU" sz="2000" i="1" dirty="0" smtClean="0">
                <a:solidFill>
                  <a:srgbClr val="844F02"/>
                </a:solidFill>
              </a:rPr>
              <a:t> поповича не </a:t>
            </a:r>
            <a:r>
              <a:rPr lang="ru-RU" sz="2000" i="1" dirty="0" err="1" smtClean="0">
                <a:solidFill>
                  <a:srgbClr val="844F02"/>
                </a:solidFill>
              </a:rPr>
              <a:t>випадає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марити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співом</a:t>
            </a:r>
            <a:r>
              <a:rPr lang="ru-RU" sz="2000" i="1" dirty="0" smtClean="0">
                <a:solidFill>
                  <a:srgbClr val="844F02"/>
                </a:solidFill>
              </a:rPr>
              <a:t> та </a:t>
            </a:r>
            <a:r>
              <a:rPr lang="ru-RU" sz="2000" i="1" dirty="0" err="1" smtClean="0">
                <a:solidFill>
                  <a:srgbClr val="844F02"/>
                </a:solidFill>
              </a:rPr>
              <a:t>музикою</a:t>
            </a:r>
            <a:r>
              <a:rPr lang="ru-RU" sz="2000" i="1" dirty="0" smtClean="0">
                <a:solidFill>
                  <a:srgbClr val="844F02"/>
                </a:solidFill>
              </a:rPr>
              <a:t>; треба </a:t>
            </a:r>
            <a:r>
              <a:rPr lang="ru-RU" sz="2000" i="1" dirty="0" err="1" smtClean="0">
                <a:solidFill>
                  <a:srgbClr val="844F02"/>
                </a:solidFill>
              </a:rPr>
              <a:t>думати</a:t>
            </a:r>
            <a:r>
              <a:rPr lang="ru-RU" sz="2000" i="1" dirty="0" smtClean="0">
                <a:solidFill>
                  <a:srgbClr val="844F02"/>
                </a:solidFill>
              </a:rPr>
              <a:t> про </a:t>
            </a:r>
            <a:r>
              <a:rPr lang="ru-RU" sz="2000" i="1" dirty="0" err="1" smtClean="0">
                <a:solidFill>
                  <a:srgbClr val="844F02"/>
                </a:solidFill>
              </a:rPr>
              <a:t>господарство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і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жити</a:t>
            </a:r>
            <a:r>
              <a:rPr lang="ru-RU" sz="2000" i="1" dirty="0" smtClean="0">
                <a:solidFill>
                  <a:srgbClr val="844F02"/>
                </a:solidFill>
              </a:rPr>
              <a:t> як </a:t>
            </a:r>
            <a:r>
              <a:rPr lang="ru-RU" sz="2000" i="1" dirty="0" err="1" smtClean="0">
                <a:solidFill>
                  <a:srgbClr val="844F02"/>
                </a:solidFill>
              </a:rPr>
              <a:t>належиться</a:t>
            </a:r>
            <a:r>
              <a:rPr lang="ru-RU" sz="2000" i="1" dirty="0" smtClean="0">
                <a:solidFill>
                  <a:srgbClr val="844F02"/>
                </a:solidFill>
              </a:rPr>
              <a:t>.</a:t>
            </a:r>
          </a:p>
          <a:p>
            <a:pPr>
              <a:buNone/>
            </a:pPr>
            <a:r>
              <a:rPr lang="ru-RU" sz="2000" i="1" dirty="0" smtClean="0">
                <a:solidFill>
                  <a:srgbClr val="844F02"/>
                </a:solidFill>
              </a:rPr>
              <a:t>         Коли </a:t>
            </a:r>
            <a:r>
              <a:rPr lang="ru-RU" sz="2000" i="1" dirty="0" err="1" smtClean="0">
                <a:solidFill>
                  <a:srgbClr val="844F02"/>
                </a:solidFill>
              </a:rPr>
              <a:t>дівчина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зрозуміла</a:t>
            </a:r>
            <a:r>
              <a:rPr lang="ru-RU" sz="2000" i="1" dirty="0" smtClean="0">
                <a:solidFill>
                  <a:srgbClr val="844F02"/>
                </a:solidFill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</a:rPr>
              <a:t>що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її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майбутній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чоловік</a:t>
            </a:r>
            <a:r>
              <a:rPr lang="ru-RU" sz="2000" i="1" dirty="0" smtClean="0">
                <a:solidFill>
                  <a:srgbClr val="844F02"/>
                </a:solidFill>
              </a:rPr>
              <a:t>, Зенон </a:t>
            </a:r>
            <a:r>
              <a:rPr lang="ru-RU" sz="2000" i="1" dirty="0" err="1" smtClean="0">
                <a:solidFill>
                  <a:srgbClr val="844F02"/>
                </a:solidFill>
              </a:rPr>
              <a:t>Гутковський</a:t>
            </a:r>
            <a:r>
              <a:rPr lang="ru-RU" sz="2000" i="1" dirty="0" smtClean="0">
                <a:solidFill>
                  <a:srgbClr val="844F02"/>
                </a:solidFill>
              </a:rPr>
              <a:t>, не </a:t>
            </a:r>
            <a:r>
              <a:rPr lang="ru-RU" sz="2000" i="1" dirty="0" err="1" smtClean="0">
                <a:solidFill>
                  <a:srgbClr val="844F02"/>
                </a:solidFill>
              </a:rPr>
              <a:t>поділяє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її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захоплень</a:t>
            </a:r>
            <a:r>
              <a:rPr lang="ru-RU" sz="2000" i="1" dirty="0" smtClean="0">
                <a:solidFill>
                  <a:srgbClr val="844F02"/>
                </a:solidFill>
              </a:rPr>
              <a:t> та </a:t>
            </a:r>
            <a:r>
              <a:rPr lang="ru-RU" sz="2000" i="1" dirty="0" err="1" smtClean="0">
                <a:solidFill>
                  <a:srgbClr val="844F02"/>
                </a:solidFill>
              </a:rPr>
              <a:t>поглядів</a:t>
            </a:r>
            <a:r>
              <a:rPr lang="ru-RU" sz="2000" i="1" dirty="0" smtClean="0">
                <a:solidFill>
                  <a:srgbClr val="844F02"/>
                </a:solidFill>
              </a:rPr>
              <a:t> на </a:t>
            </a:r>
            <a:r>
              <a:rPr lang="ru-RU" sz="2000" i="1" dirty="0" err="1" smtClean="0">
                <a:solidFill>
                  <a:srgbClr val="844F02"/>
                </a:solidFill>
              </a:rPr>
              <a:t>світ</a:t>
            </a:r>
            <a:r>
              <a:rPr lang="ru-RU" sz="2000" i="1" dirty="0" smtClean="0">
                <a:solidFill>
                  <a:srgbClr val="844F02"/>
                </a:solidFill>
              </a:rPr>
              <a:t>, вона, </a:t>
            </a:r>
            <a:r>
              <a:rPr lang="ru-RU" sz="2000" i="1" dirty="0" err="1" smtClean="0">
                <a:solidFill>
                  <a:srgbClr val="844F02"/>
                </a:solidFill>
              </a:rPr>
              <a:t>гірко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плачучи</a:t>
            </a:r>
            <a:r>
              <a:rPr lang="ru-RU" sz="2000" i="1" dirty="0" smtClean="0">
                <a:solidFill>
                  <a:srgbClr val="844F02"/>
                </a:solidFill>
              </a:rPr>
              <a:t>, призналась </a:t>
            </a:r>
            <a:r>
              <a:rPr lang="ru-RU" sz="2000" i="1" dirty="0" err="1" smtClean="0">
                <a:solidFill>
                  <a:srgbClr val="844F02"/>
                </a:solidFill>
              </a:rPr>
              <a:t>братові</a:t>
            </a:r>
            <a:r>
              <a:rPr lang="ru-RU" sz="2000" i="1" dirty="0" smtClean="0">
                <a:solidFill>
                  <a:srgbClr val="844F02"/>
                </a:solidFill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</a:rPr>
              <a:t>що</a:t>
            </a:r>
            <a:r>
              <a:rPr lang="ru-RU" sz="2000" i="1" dirty="0" smtClean="0">
                <a:solidFill>
                  <a:srgbClr val="844F02"/>
                </a:solidFill>
              </a:rPr>
              <a:t> не </a:t>
            </a:r>
            <a:r>
              <a:rPr lang="ru-RU" sz="2000" i="1" dirty="0" err="1" smtClean="0">
                <a:solidFill>
                  <a:srgbClr val="844F02"/>
                </a:solidFill>
              </a:rPr>
              <a:t>хоче</a:t>
            </a:r>
            <a:r>
              <a:rPr lang="ru-RU" sz="2000" i="1" dirty="0" smtClean="0">
                <a:solidFill>
                  <a:srgbClr val="844F02"/>
                </a:solidFill>
              </a:rPr>
              <a:t> того </a:t>
            </a:r>
            <a:r>
              <a:rPr lang="ru-RU" sz="2000" i="1" dirty="0" err="1" smtClean="0">
                <a:solidFill>
                  <a:srgbClr val="844F02"/>
                </a:solidFill>
              </a:rPr>
              <a:t>весілля</a:t>
            </a:r>
            <a:r>
              <a:rPr lang="ru-RU" sz="2000" i="1" dirty="0" smtClean="0">
                <a:solidFill>
                  <a:srgbClr val="844F02"/>
                </a:solidFill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</a:rPr>
              <a:t>але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боїться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зганьбити</a:t>
            </a:r>
            <a:r>
              <a:rPr lang="ru-RU" sz="2000" i="1" dirty="0" smtClean="0">
                <a:solidFill>
                  <a:srgbClr val="844F02"/>
                </a:solidFill>
              </a:rPr>
              <a:t> родину. </a:t>
            </a:r>
            <a:r>
              <a:rPr lang="ru-RU" sz="2000" i="1" dirty="0" err="1" smtClean="0">
                <a:solidFill>
                  <a:srgbClr val="844F02"/>
                </a:solidFill>
              </a:rPr>
              <a:t>Батько</a:t>
            </a:r>
            <a:r>
              <a:rPr lang="ru-RU" sz="2000" i="1" dirty="0" smtClean="0">
                <a:solidFill>
                  <a:srgbClr val="844F02"/>
                </a:solidFill>
              </a:rPr>
              <a:t> не дав </a:t>
            </a:r>
            <a:r>
              <a:rPr lang="ru-RU" sz="2000" i="1" dirty="0" err="1" smtClean="0">
                <a:solidFill>
                  <a:srgbClr val="844F02"/>
                </a:solidFill>
              </a:rPr>
              <a:t>занапастити</a:t>
            </a:r>
            <a:r>
              <a:rPr lang="ru-RU" sz="2000" i="1" dirty="0" smtClean="0">
                <a:solidFill>
                  <a:srgbClr val="844F02"/>
                </a:solidFill>
              </a:rPr>
              <a:t> свою </a:t>
            </a:r>
            <a:r>
              <a:rPr lang="ru-RU" sz="2000" i="1" dirty="0" err="1" smtClean="0">
                <a:solidFill>
                  <a:srgbClr val="844F02"/>
                </a:solidFill>
              </a:rPr>
              <a:t>дитину</a:t>
            </a:r>
            <a:r>
              <a:rPr lang="ru-RU" sz="2000" i="1" dirty="0" smtClean="0">
                <a:solidFill>
                  <a:srgbClr val="844F02"/>
                </a:solidFill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</a:rPr>
              <a:t>наважився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піти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проти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загальної</a:t>
            </a:r>
            <a:r>
              <a:rPr lang="ru-RU" sz="2000" i="1" dirty="0" smtClean="0">
                <a:solidFill>
                  <a:srgbClr val="844F02"/>
                </a:solidFill>
              </a:rPr>
              <a:t> думки, не </a:t>
            </a:r>
            <a:r>
              <a:rPr lang="ru-RU" sz="2000" i="1" dirty="0" err="1" smtClean="0">
                <a:solidFill>
                  <a:srgbClr val="844F02"/>
                </a:solidFill>
              </a:rPr>
              <a:t>побоявся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осуду</a:t>
            </a:r>
            <a:r>
              <a:rPr lang="ru-RU" sz="2000" i="1" dirty="0" smtClean="0">
                <a:solidFill>
                  <a:srgbClr val="844F02"/>
                </a:solidFill>
              </a:rPr>
              <a:t> та </a:t>
            </a:r>
            <a:r>
              <a:rPr lang="ru-RU" sz="2000" i="1" dirty="0" err="1" smtClean="0">
                <a:solidFill>
                  <a:srgbClr val="844F02"/>
                </a:solidFill>
              </a:rPr>
              <a:t>пліток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і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відправив</a:t>
            </a:r>
            <a:r>
              <a:rPr lang="ru-RU" sz="2000" i="1" dirty="0" smtClean="0">
                <a:solidFill>
                  <a:srgbClr val="844F02"/>
                </a:solidFill>
              </a:rPr>
              <a:t> дочку до </a:t>
            </a:r>
            <a:r>
              <a:rPr lang="ru-RU" sz="2000" i="1" dirty="0" err="1" smtClean="0">
                <a:solidFill>
                  <a:srgbClr val="844F02"/>
                </a:solidFill>
              </a:rPr>
              <a:t>старшої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сестри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Осипи</a:t>
            </a:r>
            <a:r>
              <a:rPr lang="ru-RU" sz="2000" i="1" dirty="0" smtClean="0">
                <a:solidFill>
                  <a:srgbClr val="844F02"/>
                </a:solidFill>
              </a:rPr>
              <a:t>, в </a:t>
            </a:r>
            <a:r>
              <a:rPr lang="ru-RU" sz="2000" i="1" dirty="0" err="1" smtClean="0">
                <a:solidFill>
                  <a:srgbClr val="844F02"/>
                </a:solidFill>
              </a:rPr>
              <a:t>польське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місто</a:t>
            </a:r>
            <a:r>
              <a:rPr lang="ru-RU" sz="2000" i="1" dirty="0" smtClean="0">
                <a:solidFill>
                  <a:srgbClr val="844F02"/>
                </a:solidFill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</a:rPr>
              <a:t>Ниськ</a:t>
            </a:r>
            <a:r>
              <a:rPr lang="ru-RU" sz="2000" i="1" dirty="0" smtClean="0">
                <a:solidFill>
                  <a:srgbClr val="844F02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56(2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4214818"/>
            <a:ext cx="3452001" cy="2285992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857884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sz="1800" i="1" dirty="0" err="1" smtClean="0">
                <a:solidFill>
                  <a:srgbClr val="844F02"/>
                </a:solidFill>
              </a:rPr>
              <a:t>Основи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музичної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підготовки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отримала</a:t>
            </a:r>
            <a:r>
              <a:rPr lang="ru-RU" sz="1800" i="1" dirty="0" smtClean="0">
                <a:solidFill>
                  <a:srgbClr val="844F02"/>
                </a:solidFill>
              </a:rPr>
              <a:t> в </a:t>
            </a:r>
            <a:r>
              <a:rPr lang="ru-RU" sz="1800" i="1" dirty="0" err="1" smtClean="0">
                <a:solidFill>
                  <a:srgbClr val="844F02"/>
                </a:solidFill>
              </a:rPr>
              <a:t>Тернопільській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гімназії</a:t>
            </a:r>
            <a:r>
              <a:rPr lang="ru-RU" sz="1800" i="1" dirty="0" smtClean="0">
                <a:solidFill>
                  <a:srgbClr val="844F02"/>
                </a:solidFill>
              </a:rPr>
              <a:t>, </a:t>
            </a:r>
            <a:r>
              <a:rPr lang="ru-RU" sz="1800" i="1" dirty="0" err="1" smtClean="0">
                <a:solidFill>
                  <a:srgbClr val="844F02"/>
                </a:solidFill>
              </a:rPr>
              <a:t>в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якій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здавала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іспити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екстерном</a:t>
            </a:r>
            <a:r>
              <a:rPr lang="ru-RU" sz="1800" i="1" dirty="0" smtClean="0">
                <a:solidFill>
                  <a:srgbClr val="844F02"/>
                </a:solidFill>
              </a:rPr>
              <a:t>. Тут вона </a:t>
            </a:r>
            <a:r>
              <a:rPr lang="ru-RU" sz="1800" i="1" dirty="0" err="1" smtClean="0">
                <a:solidFill>
                  <a:srgbClr val="844F02"/>
                </a:solidFill>
              </a:rPr>
              <a:t>зблизилася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з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музичним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гуртком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гімназистів</a:t>
            </a:r>
            <a:r>
              <a:rPr lang="ru-RU" sz="1800" i="1" dirty="0" smtClean="0">
                <a:solidFill>
                  <a:srgbClr val="844F02"/>
                </a:solidFill>
              </a:rPr>
              <a:t>, членом </a:t>
            </a:r>
            <a:r>
              <a:rPr lang="ru-RU" sz="1800" i="1" dirty="0" err="1" smtClean="0">
                <a:solidFill>
                  <a:srgbClr val="844F02"/>
                </a:solidFill>
              </a:rPr>
              <a:t>якого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був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також</a:t>
            </a:r>
            <a:r>
              <a:rPr lang="ru-RU" sz="1800" i="1" dirty="0" smtClean="0">
                <a:solidFill>
                  <a:srgbClr val="844F02"/>
                </a:solidFill>
              </a:rPr>
              <a:t> Денис </a:t>
            </a:r>
            <a:r>
              <a:rPr lang="ru-RU" sz="1800" i="1" dirty="0" err="1" smtClean="0">
                <a:solidFill>
                  <a:srgbClr val="844F02"/>
                </a:solidFill>
              </a:rPr>
              <a:t>Січинський</a:t>
            </a:r>
            <a:r>
              <a:rPr lang="ru-RU" sz="1800" i="1" dirty="0" smtClean="0">
                <a:solidFill>
                  <a:srgbClr val="844F02"/>
                </a:solidFill>
              </a:rPr>
              <a:t> — </a:t>
            </a:r>
            <a:r>
              <a:rPr lang="ru-RU" sz="1800" i="1" dirty="0" err="1" smtClean="0">
                <a:solidFill>
                  <a:srgbClr val="844F02"/>
                </a:solidFill>
              </a:rPr>
              <a:t>згодом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відомий</a:t>
            </a:r>
            <a:r>
              <a:rPr lang="ru-RU" sz="1800" i="1" dirty="0" smtClean="0">
                <a:solidFill>
                  <a:srgbClr val="844F02"/>
                </a:solidFill>
              </a:rPr>
              <a:t> композитор, перший в </a:t>
            </a:r>
            <a:r>
              <a:rPr lang="ru-RU" sz="1800" i="1" dirty="0" err="1" smtClean="0">
                <a:solidFill>
                  <a:srgbClr val="844F02"/>
                </a:solidFill>
              </a:rPr>
              <a:t>Галичині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музикант-професіонал</a:t>
            </a:r>
            <a:r>
              <a:rPr lang="ru-RU" sz="1800" i="1" dirty="0" smtClean="0">
                <a:solidFill>
                  <a:srgbClr val="844F02"/>
                </a:solidFill>
              </a:rPr>
              <a:t>.</a:t>
            </a:r>
          </a:p>
          <a:p>
            <a:pPr>
              <a:buNone/>
            </a:pPr>
            <a:r>
              <a:rPr lang="ru-RU" sz="1800" i="1" dirty="0" smtClean="0">
                <a:solidFill>
                  <a:srgbClr val="844F02"/>
                </a:solidFill>
              </a:rPr>
              <a:t>           У 1883 </a:t>
            </a:r>
            <a:r>
              <a:rPr lang="ru-RU" sz="1800" i="1" dirty="0" err="1" smtClean="0">
                <a:solidFill>
                  <a:srgbClr val="844F02"/>
                </a:solidFill>
              </a:rPr>
              <a:t>році</a:t>
            </a:r>
            <a:r>
              <a:rPr lang="ru-RU" sz="1800" i="1" dirty="0" smtClean="0">
                <a:solidFill>
                  <a:srgbClr val="844F02"/>
                </a:solidFill>
              </a:rPr>
              <a:t> на </a:t>
            </a:r>
            <a:r>
              <a:rPr lang="ru-RU" sz="1800" i="1" dirty="0" err="1" smtClean="0">
                <a:solidFill>
                  <a:srgbClr val="844F02"/>
                </a:solidFill>
              </a:rPr>
              <a:t>Шевченківському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концерті</a:t>
            </a:r>
            <a:r>
              <a:rPr lang="ru-RU" sz="1800" i="1" dirty="0" smtClean="0">
                <a:solidFill>
                  <a:srgbClr val="844F02"/>
                </a:solidFill>
              </a:rPr>
              <a:t> у </a:t>
            </a:r>
            <a:r>
              <a:rPr lang="ru-RU" sz="1800" i="1" dirty="0" err="1" smtClean="0">
                <a:solidFill>
                  <a:srgbClr val="844F02"/>
                </a:solidFill>
              </a:rPr>
              <a:t>Тернополі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відбувся</a:t>
            </a:r>
            <a:r>
              <a:rPr lang="ru-RU" sz="1800" i="1" dirty="0" smtClean="0">
                <a:solidFill>
                  <a:srgbClr val="844F02"/>
                </a:solidFill>
              </a:rPr>
              <a:t> перший </a:t>
            </a:r>
            <a:r>
              <a:rPr lang="ru-RU" sz="1800" i="1" dirty="0" err="1" smtClean="0">
                <a:solidFill>
                  <a:srgbClr val="844F02"/>
                </a:solidFill>
              </a:rPr>
              <a:t>прилюдний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виступ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Соломії</a:t>
            </a:r>
            <a:r>
              <a:rPr lang="ru-RU" sz="1800" i="1" dirty="0" smtClean="0">
                <a:solidFill>
                  <a:srgbClr val="844F02"/>
                </a:solidFill>
              </a:rPr>
              <a:t>, яка </a:t>
            </a:r>
            <a:r>
              <a:rPr lang="ru-RU" sz="1800" i="1" dirty="0" err="1" smtClean="0">
                <a:solidFill>
                  <a:srgbClr val="844F02"/>
                </a:solidFill>
              </a:rPr>
              <a:t>співала</a:t>
            </a:r>
            <a:r>
              <a:rPr lang="ru-RU" sz="1800" i="1" dirty="0" smtClean="0">
                <a:solidFill>
                  <a:srgbClr val="844F02"/>
                </a:solidFill>
              </a:rPr>
              <a:t> в </a:t>
            </a:r>
            <a:r>
              <a:rPr lang="ru-RU" sz="1800" i="1" dirty="0" err="1" smtClean="0">
                <a:solidFill>
                  <a:srgbClr val="844F02"/>
                </a:solidFill>
              </a:rPr>
              <a:t>хорі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товариства</a:t>
            </a:r>
            <a:r>
              <a:rPr lang="ru-RU" sz="1800" i="1" dirty="0" smtClean="0">
                <a:solidFill>
                  <a:srgbClr val="844F02"/>
                </a:solidFill>
              </a:rPr>
              <a:t> «</a:t>
            </a:r>
            <a:r>
              <a:rPr lang="ru-RU" sz="1800" i="1" dirty="0" err="1" smtClean="0">
                <a:solidFill>
                  <a:srgbClr val="844F02"/>
                </a:solidFill>
              </a:rPr>
              <a:t>Руська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бесіда</a:t>
            </a:r>
            <a:r>
              <a:rPr lang="ru-RU" sz="1800" i="1" dirty="0" smtClean="0">
                <a:solidFill>
                  <a:srgbClr val="844F02"/>
                </a:solidFill>
              </a:rPr>
              <a:t>».</a:t>
            </a:r>
          </a:p>
          <a:p>
            <a:pPr>
              <a:buNone/>
            </a:pPr>
            <a:r>
              <a:rPr lang="ru-RU" sz="1800" i="1" dirty="0" smtClean="0">
                <a:solidFill>
                  <a:srgbClr val="844F02"/>
                </a:solidFill>
              </a:rPr>
              <a:t>          У </a:t>
            </a:r>
            <a:r>
              <a:rPr lang="ru-RU" sz="1800" i="1" dirty="0" err="1" smtClean="0">
                <a:solidFill>
                  <a:srgbClr val="844F02"/>
                </a:solidFill>
              </a:rPr>
              <a:t>Тернополі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Соломія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Крушельницька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вперше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познайомилася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із</a:t>
            </a:r>
            <a:r>
              <a:rPr lang="ru-RU" sz="1800" i="1" dirty="0" smtClean="0">
                <a:solidFill>
                  <a:srgbClr val="844F02"/>
                </a:solidFill>
              </a:rPr>
              <a:t> театром. Тут час </a:t>
            </a:r>
            <a:r>
              <a:rPr lang="ru-RU" sz="1800" i="1" dirty="0" err="1" smtClean="0">
                <a:solidFill>
                  <a:srgbClr val="844F02"/>
                </a:solidFill>
              </a:rPr>
              <a:t>від</a:t>
            </a:r>
            <a:r>
              <a:rPr lang="ru-RU" sz="1800" i="1" dirty="0" smtClean="0">
                <a:solidFill>
                  <a:srgbClr val="844F02"/>
                </a:solidFill>
              </a:rPr>
              <a:t> часу </a:t>
            </a:r>
            <a:r>
              <a:rPr lang="ru-RU" sz="1800" i="1" dirty="0" err="1" smtClean="0">
                <a:solidFill>
                  <a:srgbClr val="844F02"/>
                </a:solidFill>
              </a:rPr>
              <a:t>виступав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львівський</a:t>
            </a:r>
            <a:r>
              <a:rPr lang="ru-RU" sz="1800" i="1" dirty="0" smtClean="0">
                <a:solidFill>
                  <a:srgbClr val="844F02"/>
                </a:solidFill>
              </a:rPr>
              <a:t> театр </a:t>
            </a:r>
            <a:r>
              <a:rPr lang="ru-RU" sz="1800" i="1" dirty="0" err="1" smtClean="0">
                <a:solidFill>
                  <a:srgbClr val="844F02"/>
                </a:solidFill>
              </a:rPr>
              <a:t>товариства</a:t>
            </a:r>
            <a:r>
              <a:rPr lang="ru-RU" sz="1800" i="1" dirty="0" smtClean="0">
                <a:solidFill>
                  <a:srgbClr val="844F02"/>
                </a:solidFill>
              </a:rPr>
              <a:t> «</a:t>
            </a:r>
            <a:r>
              <a:rPr lang="ru-RU" sz="1800" i="1" dirty="0" err="1" smtClean="0">
                <a:solidFill>
                  <a:srgbClr val="844F02"/>
                </a:solidFill>
              </a:rPr>
              <a:t>Руська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бесіда</a:t>
            </a:r>
            <a:r>
              <a:rPr lang="ru-RU" sz="1800" i="1" dirty="0" smtClean="0">
                <a:solidFill>
                  <a:srgbClr val="844F02"/>
                </a:solidFill>
              </a:rPr>
              <a:t>», у </a:t>
            </a:r>
            <a:r>
              <a:rPr lang="ru-RU" sz="1800" i="1" dirty="0" err="1" smtClean="0">
                <a:solidFill>
                  <a:srgbClr val="844F02"/>
                </a:solidFill>
              </a:rPr>
              <a:t>репертуарі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якого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були</a:t>
            </a:r>
            <a:r>
              <a:rPr lang="ru-RU" sz="1800" i="1" dirty="0" smtClean="0">
                <a:solidFill>
                  <a:srgbClr val="844F02"/>
                </a:solidFill>
              </a:rPr>
              <a:t> опери С. </a:t>
            </a:r>
            <a:r>
              <a:rPr lang="ru-RU" sz="1800" i="1" dirty="0" err="1" smtClean="0">
                <a:solidFill>
                  <a:srgbClr val="844F02"/>
                </a:solidFill>
              </a:rPr>
              <a:t>Гулака-Артемовського</a:t>
            </a:r>
            <a:r>
              <a:rPr lang="ru-RU" sz="1800" i="1" dirty="0" smtClean="0">
                <a:solidFill>
                  <a:srgbClr val="844F02"/>
                </a:solidFill>
              </a:rPr>
              <a:t> та М. Лисенка. Вона мала </a:t>
            </a:r>
            <a:r>
              <a:rPr lang="ru-RU" sz="1800" i="1" dirty="0" err="1" smtClean="0">
                <a:solidFill>
                  <a:srgbClr val="844F02"/>
                </a:solidFill>
              </a:rPr>
              <a:t>можливість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спостерігати</a:t>
            </a:r>
            <a:r>
              <a:rPr lang="ru-RU" sz="1800" i="1" dirty="0" smtClean="0">
                <a:solidFill>
                  <a:srgbClr val="844F02"/>
                </a:solidFill>
              </a:rPr>
              <a:t> за </a:t>
            </a:r>
            <a:r>
              <a:rPr lang="ru-RU" sz="1800" i="1" dirty="0" err="1" smtClean="0">
                <a:solidFill>
                  <a:srgbClr val="844F02"/>
                </a:solidFill>
              </a:rPr>
              <a:t>грою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драматичних</a:t>
            </a:r>
            <a:r>
              <a:rPr lang="ru-RU" sz="1800" i="1" dirty="0" smtClean="0">
                <a:solidFill>
                  <a:srgbClr val="844F02"/>
                </a:solidFill>
              </a:rPr>
              <a:t> </a:t>
            </a:r>
            <a:r>
              <a:rPr lang="ru-RU" sz="1800" i="1" dirty="0" err="1" smtClean="0">
                <a:solidFill>
                  <a:srgbClr val="844F02"/>
                </a:solidFill>
              </a:rPr>
              <a:t>акторів</a:t>
            </a:r>
            <a:r>
              <a:rPr lang="ru-RU" sz="1800" i="1" dirty="0" smtClean="0">
                <a:solidFill>
                  <a:srgbClr val="844F02"/>
                </a:solidFill>
              </a:rPr>
              <a:t> К. </a:t>
            </a:r>
            <a:r>
              <a:rPr lang="ru-RU" sz="1800" i="1" dirty="0" err="1" smtClean="0">
                <a:solidFill>
                  <a:srgbClr val="844F02"/>
                </a:solidFill>
              </a:rPr>
              <a:t>Клішевської</a:t>
            </a:r>
            <a:r>
              <a:rPr lang="ru-RU" sz="1800" i="1" dirty="0" smtClean="0">
                <a:solidFill>
                  <a:srgbClr val="844F02"/>
                </a:solidFill>
              </a:rPr>
              <a:t>, Ф. </a:t>
            </a:r>
            <a:r>
              <a:rPr lang="ru-RU" sz="1800" i="1" dirty="0" err="1" smtClean="0">
                <a:solidFill>
                  <a:srgbClr val="844F02"/>
                </a:solidFill>
              </a:rPr>
              <a:t>Лопатинської</a:t>
            </a:r>
            <a:r>
              <a:rPr lang="ru-RU" sz="1800" i="1" dirty="0" smtClean="0">
                <a:solidFill>
                  <a:srgbClr val="844F02"/>
                </a:solidFill>
              </a:rPr>
              <a:t>, А. </a:t>
            </a:r>
            <a:r>
              <a:rPr lang="ru-RU" sz="1800" i="1" dirty="0" err="1" smtClean="0">
                <a:solidFill>
                  <a:srgbClr val="844F02"/>
                </a:solidFill>
              </a:rPr>
              <a:t>Осиповичевої</a:t>
            </a:r>
            <a:r>
              <a:rPr lang="ru-RU" sz="1800" i="1" dirty="0" smtClean="0">
                <a:solidFill>
                  <a:srgbClr val="844F02"/>
                </a:solidFill>
              </a:rPr>
              <a:t>, М. </a:t>
            </a:r>
            <a:r>
              <a:rPr lang="ru-RU" sz="1800" i="1" dirty="0" err="1" smtClean="0">
                <a:solidFill>
                  <a:srgbClr val="844F02"/>
                </a:solidFill>
              </a:rPr>
              <a:t>Ольшанського</a:t>
            </a:r>
            <a:r>
              <a:rPr lang="ru-RU" sz="1800" i="1" dirty="0" smtClean="0">
                <a:solidFill>
                  <a:srgbClr val="844F02"/>
                </a:solidFill>
              </a:rPr>
              <a:t>, С. Яновича, А. </a:t>
            </a:r>
            <a:r>
              <a:rPr lang="ru-RU" sz="1800" i="1" dirty="0" err="1" smtClean="0">
                <a:solidFill>
                  <a:srgbClr val="844F02"/>
                </a:solidFill>
              </a:rPr>
              <a:t>Мужик-Стечинського</a:t>
            </a:r>
            <a:r>
              <a:rPr lang="ru-RU" sz="1800" i="1" dirty="0" smtClean="0">
                <a:solidFill>
                  <a:srgbClr val="844F02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5" name="Рисунок 4" descr="RTEmagicC_DSC_1808_2.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4700" y="571480"/>
            <a:ext cx="3289300" cy="50292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757242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У 1891-1893 роках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навчалася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у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Львівській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консерваторії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Вона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була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старанною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дисциплінованою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студенткою,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суворим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внутрішнім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самоконтролем.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Соломія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завжди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пам'ятала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що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вчиться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позичені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батьком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гроші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які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він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віддав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їй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відриваючи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від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інших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дітей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Вона ж могла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віддячити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тільки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справжнім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успіхом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і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тому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працювала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невтомно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працювала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а в талант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свій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вірила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щиро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Під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час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навчання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в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консерваторії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Соломія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познайомилася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адвокатом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Теофілом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Окуневським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Вони часто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зустрічались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якось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він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запросив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її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вечірку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а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згодом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—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освідчився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Але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Соломія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не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була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певна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що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Т.Окуневський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до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кінця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розуміє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її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одержимість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співом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Коли ж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наступного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дня вона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збилась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виконуючи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арію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чим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викликала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гнів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професора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, то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більше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не дозволила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собі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дати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волю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почуттям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Львівську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консерваторію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вона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закінчила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зі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срібною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медаллю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та дипломом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з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err="1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відзнакою</a:t>
            </a:r>
            <a:r>
              <a:rPr lang="ru-RU" sz="2000" i="1" dirty="0" smtClean="0">
                <a:solidFill>
                  <a:srgbClr val="844F02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ru-RU" sz="2000" i="1" dirty="0">
              <a:solidFill>
                <a:srgbClr val="844F0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5786446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2400" i="1" dirty="0" err="1" smtClean="0"/>
              <a:t>Пізніше</a:t>
            </a:r>
            <a:r>
              <a:rPr lang="ru-RU" sz="2400" i="1" dirty="0" smtClean="0"/>
              <a:t>, в </a:t>
            </a:r>
            <a:r>
              <a:rPr lang="ru-RU" sz="2400" i="1" dirty="0" err="1" smtClean="0"/>
              <a:t>листі</a:t>
            </a:r>
            <a:r>
              <a:rPr lang="ru-RU" sz="2400" i="1" dirty="0" smtClean="0"/>
              <a:t> до М.Павлика вона, </a:t>
            </a:r>
            <a:r>
              <a:rPr lang="ru-RU" sz="2400" i="1" dirty="0" err="1" smtClean="0"/>
              <a:t>вагаючись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напише</a:t>
            </a:r>
            <a:r>
              <a:rPr lang="ru-RU" sz="2400" i="1" dirty="0" smtClean="0"/>
              <a:t>: "... без </a:t>
            </a:r>
            <a:r>
              <a:rPr lang="ru-RU" sz="2400" i="1" dirty="0" err="1" smtClean="0"/>
              <a:t>праці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жити</a:t>
            </a:r>
            <a:r>
              <a:rPr lang="ru-RU" sz="2400" i="1" dirty="0" smtClean="0"/>
              <a:t> не </a:t>
            </a:r>
            <a:r>
              <a:rPr lang="ru-RU" sz="2400" i="1" dirty="0" err="1" smtClean="0"/>
              <a:t>можу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але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жити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мені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хочеться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тобто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ужити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всього</a:t>
            </a:r>
            <a:r>
              <a:rPr lang="ru-RU" sz="2400" i="1" dirty="0" smtClean="0"/>
              <a:t> на </a:t>
            </a:r>
            <a:r>
              <a:rPr lang="ru-RU" sz="2400" i="1" dirty="0" err="1" smtClean="0"/>
              <a:t>цім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світі</a:t>
            </a:r>
            <a:r>
              <a:rPr lang="ru-RU" sz="2400" i="1" dirty="0" smtClean="0"/>
              <a:t>... як </a:t>
            </a:r>
            <a:r>
              <a:rPr lang="ru-RU" sz="2400" i="1" dirty="0" err="1" smtClean="0"/>
              <a:t>погодити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дві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крайності</a:t>
            </a:r>
            <a:r>
              <a:rPr lang="ru-RU" sz="2400" i="1" dirty="0" smtClean="0"/>
              <a:t>...". На </a:t>
            </a:r>
            <a:r>
              <a:rPr lang="ru-RU" sz="2400" i="1" dirty="0" err="1" smtClean="0"/>
              <a:t>що</a:t>
            </a:r>
            <a:r>
              <a:rPr lang="ru-RU" sz="2400" i="1" dirty="0" smtClean="0"/>
              <a:t> М.Павлик </a:t>
            </a:r>
            <a:r>
              <a:rPr lang="ru-RU" sz="2400" i="1" dirty="0" err="1" smtClean="0"/>
              <a:t>відповість</a:t>
            </a:r>
            <a:r>
              <a:rPr lang="ru-RU" sz="2400" i="1" dirty="0" smtClean="0"/>
              <a:t>: "... </a:t>
            </a:r>
            <a:r>
              <a:rPr lang="ru-RU" sz="2400" i="1" dirty="0" err="1" smtClean="0"/>
              <a:t>Ви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маєте</a:t>
            </a:r>
            <a:r>
              <a:rPr lang="ru-RU" sz="2400" i="1" dirty="0" smtClean="0"/>
              <a:t> пронести славу </a:t>
            </a:r>
            <a:r>
              <a:rPr lang="ru-RU" sz="2400" i="1" dirty="0" err="1" smtClean="0"/>
              <a:t>нашої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пісні</a:t>
            </a:r>
            <a:r>
              <a:rPr lang="ru-RU" sz="2400" i="1" dirty="0" smtClean="0"/>
              <a:t>... До </a:t>
            </a:r>
            <a:r>
              <a:rPr lang="ru-RU" sz="2400" i="1" dirty="0" err="1" smtClean="0"/>
              <a:t>дітороддя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є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мільйони</a:t>
            </a:r>
            <a:r>
              <a:rPr lang="ru-RU" sz="2400" i="1" dirty="0" smtClean="0"/>
              <a:t>, а велика </a:t>
            </a:r>
            <a:r>
              <a:rPr lang="ru-RU" sz="2400" i="1" dirty="0" err="1" smtClean="0"/>
              <a:t>співачка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Соломія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Крушельницька</a:t>
            </a:r>
            <a:r>
              <a:rPr lang="ru-RU" sz="2400" i="1" dirty="0" smtClean="0"/>
              <a:t> — одна".</a:t>
            </a:r>
            <a:endParaRPr lang="ru-RU" sz="2400" i="1" dirty="0"/>
          </a:p>
        </p:txBody>
      </p:sp>
      <p:pic>
        <p:nvPicPr>
          <p:cNvPr id="4" name="Рисунок 3" descr="451px-Соломія_Крушельниць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857232"/>
            <a:ext cx="2958297" cy="392909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714356"/>
            <a:ext cx="6858048" cy="512605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100" dirty="0" smtClean="0"/>
              <a:t>          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Ще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під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час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навчання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в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консерваторії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Соломія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Крушельницька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отримала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запрошення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від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польського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Львівського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оперного театру</a:t>
            </a:r>
            <a:r>
              <a:rPr lang="ru-RU" sz="3600" i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Від</a:t>
            </a:r>
            <a:r>
              <a:rPr lang="ru-RU" sz="23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дебюту</a:t>
            </a:r>
            <a:r>
              <a:rPr lang="ru-RU" sz="23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С.Крушельницької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у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ньому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всі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були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в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захопленні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родина —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щаслива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а сама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Соломія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хоч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дуже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раділа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похвалам,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розуміла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що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не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вистачає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їй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знань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техніки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відчувала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що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її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артистичні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здібності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вартують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більшого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Восени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1893 року вона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поїхала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вчитися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до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Італії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. Там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чекала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Соломію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несподіванка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       Знаменита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фауста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Креспі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визначила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що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у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п.Крушельницької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не меццо-сопрано, як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вважалось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а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лірико-драматичне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сопрано.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Це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був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удар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долі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це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означало,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що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треба все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починати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спочатку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все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якщо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звичайно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голос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ще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не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втратив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своїх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природних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можливостей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.</a:t>
            </a:r>
            <a:endParaRPr lang="uk-UA" sz="2600" i="1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Соломія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почала,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змогла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почати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чим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на все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життя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вразила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, полонила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серце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фаусти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Креспі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і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стала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її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i="1" dirty="0" err="1" smtClean="0">
                <a:latin typeface="Calibri" pitchFamily="34" charset="0"/>
                <a:cs typeface="Calibri" pitchFamily="34" charset="0"/>
              </a:rPr>
              <a:t>найулюбленішою</a:t>
            </a:r>
            <a:r>
              <a:rPr lang="ru-RU" sz="2600" i="1" dirty="0" smtClean="0">
                <a:latin typeface="Calibri" pitchFamily="34" charset="0"/>
                <a:cs typeface="Calibri" pitchFamily="34" charset="0"/>
              </a:rPr>
              <a:t> ученицею.</a:t>
            </a:r>
            <a:endParaRPr lang="ru-RU" i="1" dirty="0" smtClean="0"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  <p:pic>
        <p:nvPicPr>
          <p:cNvPr id="4" name="Рисунок 3" descr="img_18903_2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85926"/>
            <a:ext cx="1914894" cy="3086809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Другая 105">
      <a:dk1>
        <a:srgbClr val="D37F03"/>
      </a:dk1>
      <a:lt1>
        <a:srgbClr val="993300"/>
      </a:lt1>
      <a:dk2>
        <a:srgbClr val="FFC000"/>
      </a:dk2>
      <a:lt2>
        <a:srgbClr val="FFC000"/>
      </a:lt2>
      <a:accent1>
        <a:srgbClr val="DA813E"/>
      </a:accent1>
      <a:accent2>
        <a:srgbClr val="753F16"/>
      </a:accent2>
      <a:accent3>
        <a:srgbClr val="753F16"/>
      </a:accent3>
      <a:accent4>
        <a:srgbClr val="753F16"/>
      </a:accent4>
      <a:accent5>
        <a:srgbClr val="753F16"/>
      </a:accent5>
      <a:accent6>
        <a:srgbClr val="753F16"/>
      </a:accent6>
      <a:hlink>
        <a:srgbClr val="753F16"/>
      </a:hlink>
      <a:folHlink>
        <a:srgbClr val="753F16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341</TotalTime>
  <Words>1097</Words>
  <Application>Microsoft Office PowerPoint</Application>
  <PresentationFormat>Экран (4:3)</PresentationFormat>
  <Paragraphs>49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Соломія Крушельницька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використаної літератури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Соломія Крушельницька</dc:title>
  <dc:creator>Ludmila</dc:creator>
  <cp:lastModifiedBy>SAMSUNG</cp:lastModifiedBy>
  <cp:revision>57</cp:revision>
  <dcterms:created xsi:type="dcterms:W3CDTF">2012-10-24T14:36:34Z</dcterms:created>
  <dcterms:modified xsi:type="dcterms:W3CDTF">2014-06-02T15:01:52Z</dcterms:modified>
</cp:coreProperties>
</file>