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6" r:id="rId6"/>
    <p:sldId id="267" r:id="rId7"/>
    <p:sldId id="261" r:id="rId8"/>
    <p:sldId id="262" r:id="rId9"/>
    <p:sldId id="268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642918"/>
            <a:ext cx="6480048" cy="2301240"/>
          </a:xfrm>
        </p:spPr>
        <p:txBody>
          <a:bodyPr>
            <a:noAutofit/>
          </a:bodyPr>
          <a:lstStyle/>
          <a:p>
            <a:r>
              <a:rPr lang="uk-UA" sz="3200" dirty="0" smtClean="0"/>
              <a:t>Презентація</a:t>
            </a:r>
            <a:br>
              <a:rPr lang="uk-UA" sz="3200" dirty="0" smtClean="0"/>
            </a:br>
            <a:r>
              <a:rPr lang="uk-UA" sz="3200" dirty="0" smtClean="0"/>
              <a:t>з історії України</a:t>
            </a:r>
            <a:br>
              <a:rPr lang="uk-UA" sz="3200" dirty="0" smtClean="0"/>
            </a:br>
            <a:r>
              <a:rPr lang="uk-UA" sz="3200" dirty="0" smtClean="0"/>
              <a:t>на тему: </a:t>
            </a:r>
            <a:r>
              <a:rPr lang="uk-UA" sz="3200" dirty="0" err="1" smtClean="0"/>
              <a:t>“Наука</a:t>
            </a:r>
            <a:r>
              <a:rPr lang="uk-UA" sz="3200" dirty="0" smtClean="0"/>
              <a:t> і культура України в роки Другої світової </a:t>
            </a:r>
            <a:r>
              <a:rPr lang="uk-UA" sz="3200" dirty="0" err="1" smtClean="0"/>
              <a:t>війни”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72547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Образотворче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мистецтво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     </a:t>
            </a:r>
            <a:r>
              <a:rPr lang="uk-UA" sz="2000" dirty="0" smtClean="0"/>
              <a:t>Умови воєнного часу вимагали перебудови всього художнього життя, підвищеної уваги до агітаційно-масових форм. Бригади художників виїжджали на фронт, заводи, у колгоспи, вели активну художню пропаганду і збирали матеріали для майбутніх творів. Кореспондентами фронтових газет, авторами бойових листків були </a:t>
            </a:r>
            <a:r>
              <a:rPr lang="uk-UA" sz="2000" dirty="0" smtClean="0">
                <a:solidFill>
                  <a:srgbClr val="FF0000"/>
                </a:solidFill>
              </a:rPr>
              <a:t>О.Будников, М. </a:t>
            </a:r>
            <a:r>
              <a:rPr lang="uk-UA" sz="2000" dirty="0" err="1" smtClean="0">
                <a:solidFill>
                  <a:srgbClr val="FF0000"/>
                </a:solidFill>
              </a:rPr>
              <a:t>Огнівцев</a:t>
            </a:r>
            <a:r>
              <a:rPr lang="uk-UA" sz="2000" dirty="0" smtClean="0">
                <a:solidFill>
                  <a:srgbClr val="FF0000"/>
                </a:solidFill>
              </a:rPr>
              <a:t>, П. </a:t>
            </a:r>
            <a:r>
              <a:rPr lang="uk-UA" sz="2000" dirty="0" err="1" smtClean="0">
                <a:solidFill>
                  <a:srgbClr val="FF0000"/>
                </a:solidFill>
              </a:rPr>
              <a:t>Пархет</a:t>
            </a:r>
            <a:r>
              <a:rPr lang="uk-UA" sz="2000" dirty="0" smtClean="0"/>
              <a:t>. Багато художників працювали безпосередньо у військових частинах, у редакціях фронтових газет, зі зброєю в руках боролися проти ворога. Нелегкими шляхами війни пройшли відомі українські   художники </a:t>
            </a:r>
            <a:r>
              <a:rPr lang="uk-UA" sz="2000" dirty="0" smtClean="0">
                <a:solidFill>
                  <a:srgbClr val="FF0000"/>
                </a:solidFill>
              </a:rPr>
              <a:t>І. </a:t>
            </a:r>
            <a:r>
              <a:rPr lang="uk-UA" sz="2000" dirty="0" err="1" smtClean="0">
                <a:solidFill>
                  <a:srgbClr val="FF0000"/>
                </a:solidFill>
              </a:rPr>
              <a:t>Макогон</a:t>
            </a:r>
            <a:r>
              <a:rPr lang="uk-UA" sz="2000" dirty="0" smtClean="0">
                <a:solidFill>
                  <a:srgbClr val="FF0000"/>
                </a:solidFill>
              </a:rPr>
              <a:t>, С. Григор'єв, С.</a:t>
            </a:r>
            <a:r>
              <a:rPr lang="uk-UA" sz="2000" dirty="0" err="1" smtClean="0">
                <a:solidFill>
                  <a:srgbClr val="FF0000"/>
                </a:solidFill>
              </a:rPr>
              <a:t>Єржиковський</a:t>
            </a:r>
            <a:r>
              <a:rPr lang="uk-UA" sz="2000" dirty="0" smtClean="0">
                <a:solidFill>
                  <a:srgbClr val="FF0000"/>
                </a:solidFill>
              </a:rPr>
              <a:t>, О. </a:t>
            </a:r>
            <a:r>
              <a:rPr lang="uk-UA" sz="2000" dirty="0" err="1" smtClean="0">
                <a:solidFill>
                  <a:srgbClr val="FF0000"/>
                </a:solidFill>
              </a:rPr>
              <a:t>Любимський</a:t>
            </a:r>
            <a:r>
              <a:rPr lang="uk-UA" sz="2000" dirty="0" smtClean="0"/>
              <a:t> та майбутні майстри українського  образотворчого мистецтва </a:t>
            </a:r>
            <a:r>
              <a:rPr lang="uk-UA" sz="2000" dirty="0" smtClean="0">
                <a:solidFill>
                  <a:srgbClr val="FF0000"/>
                </a:solidFill>
              </a:rPr>
              <a:t>В. Бородай, В. Задорожний, І. </a:t>
            </a:r>
            <a:r>
              <a:rPr lang="uk-UA" sz="2000" dirty="0" err="1" smtClean="0">
                <a:solidFill>
                  <a:srgbClr val="FF0000"/>
                </a:solidFill>
              </a:rPr>
              <a:t>Гуторов</a:t>
            </a:r>
            <a:r>
              <a:rPr lang="uk-UA" sz="2000" dirty="0" smtClean="0">
                <a:solidFill>
                  <a:srgbClr val="FF0000"/>
                </a:solidFill>
              </a:rPr>
              <a:t> </a:t>
            </a:r>
            <a:r>
              <a:rPr lang="uk-UA" sz="2000" dirty="0" smtClean="0"/>
              <a:t>та ін.</a:t>
            </a:r>
            <a:r>
              <a:rPr lang="ru-RU" sz="2000" dirty="0" smtClean="0"/>
              <a:t> 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Рисунок 3" descr="12436043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19622"/>
            <a:ext cx="2410699" cy="23383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043758" cy="71438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Образотворче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мистецтво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200" dirty="0" smtClean="0"/>
              <a:t>Смертю хоробрих полягли в боях за Батьківщину скульптори </a:t>
            </a:r>
            <a:r>
              <a:rPr lang="uk-UA" sz="2200" dirty="0" smtClean="0">
                <a:solidFill>
                  <a:srgbClr val="FF0000"/>
                </a:solidFill>
              </a:rPr>
              <a:t>Б. Іванов </a:t>
            </a:r>
            <a:r>
              <a:rPr lang="uk-UA" sz="2200" dirty="0" smtClean="0"/>
              <a:t>та </a:t>
            </a:r>
            <a:r>
              <a:rPr lang="uk-UA" sz="2200" dirty="0" smtClean="0">
                <a:solidFill>
                  <a:srgbClr val="FF0000"/>
                </a:solidFill>
              </a:rPr>
              <a:t>Г. </a:t>
            </a:r>
            <a:r>
              <a:rPr lang="uk-UA" sz="2200" dirty="0" err="1" smtClean="0">
                <a:solidFill>
                  <a:srgbClr val="FF0000"/>
                </a:solidFill>
              </a:rPr>
              <a:t>Пивоваров</a:t>
            </a:r>
            <a:r>
              <a:rPr lang="uk-UA" sz="2200" dirty="0" smtClean="0"/>
              <a:t>, живописці </a:t>
            </a:r>
            <a:r>
              <a:rPr lang="uk-UA" sz="2200" dirty="0" smtClean="0">
                <a:solidFill>
                  <a:srgbClr val="FF0000"/>
                </a:solidFill>
              </a:rPr>
              <a:t>Ф.Кличко, П. </a:t>
            </a:r>
            <a:r>
              <a:rPr lang="uk-UA" sz="2200" dirty="0" err="1" smtClean="0">
                <a:solidFill>
                  <a:srgbClr val="FF0000"/>
                </a:solidFill>
              </a:rPr>
              <a:t>Сударик</a:t>
            </a:r>
            <a:r>
              <a:rPr lang="uk-UA" sz="2200" dirty="0" smtClean="0">
                <a:solidFill>
                  <a:srgbClr val="FF0000"/>
                </a:solidFill>
              </a:rPr>
              <a:t>, О. Нестеренко</a:t>
            </a:r>
            <a:r>
              <a:rPr lang="uk-UA" sz="2200" dirty="0" smtClean="0"/>
              <a:t>, графіки </a:t>
            </a:r>
            <a:r>
              <a:rPr lang="uk-UA" sz="2200" dirty="0" smtClean="0">
                <a:solidFill>
                  <a:srgbClr val="FF0000"/>
                </a:solidFill>
              </a:rPr>
              <a:t>В.</a:t>
            </a:r>
            <a:r>
              <a:rPr lang="uk-UA" sz="2200" dirty="0" err="1" smtClean="0">
                <a:solidFill>
                  <a:srgbClr val="FF0000"/>
                </a:solidFill>
              </a:rPr>
              <a:t>Нерубенко</a:t>
            </a:r>
            <a:r>
              <a:rPr lang="uk-UA" sz="2200" dirty="0" smtClean="0">
                <a:solidFill>
                  <a:srgbClr val="FF0000"/>
                </a:solidFill>
              </a:rPr>
              <a:t>, Л. Вербицький, П. Горілий</a:t>
            </a:r>
            <a:r>
              <a:rPr lang="uk-UA" sz="2200" dirty="0" smtClean="0"/>
              <a:t>. З усіх жанрів образотворчого мистецтва в цей період найінтенсивніше розвивається графіка. Тут перше місце посідають агітаційні види — плакат і сатиричний малюнок. У сатиричних жанрах працювали художники </a:t>
            </a:r>
            <a:r>
              <a:rPr lang="uk-UA" sz="2200" dirty="0" smtClean="0">
                <a:solidFill>
                  <a:srgbClr val="FF0000"/>
                </a:solidFill>
              </a:rPr>
              <a:t>К. </a:t>
            </a:r>
            <a:r>
              <a:rPr lang="uk-UA" sz="2200" dirty="0" err="1" smtClean="0">
                <a:solidFill>
                  <a:srgbClr val="FF0000"/>
                </a:solidFill>
              </a:rPr>
              <a:t>Агніт-Скледзевський</a:t>
            </a:r>
            <a:r>
              <a:rPr lang="uk-UA" sz="2200" dirty="0" smtClean="0">
                <a:solidFill>
                  <a:srgbClr val="FF0000"/>
                </a:solidFill>
              </a:rPr>
              <a:t>, В.</a:t>
            </a:r>
            <a:r>
              <a:rPr lang="uk-UA" sz="2200" dirty="0" err="1" smtClean="0">
                <a:solidFill>
                  <a:srgbClr val="FF0000"/>
                </a:solidFill>
              </a:rPr>
              <a:t>Гливенко</a:t>
            </a:r>
            <a:r>
              <a:rPr lang="uk-UA" sz="2200" dirty="0" smtClean="0">
                <a:solidFill>
                  <a:srgbClr val="FF0000"/>
                </a:solidFill>
              </a:rPr>
              <a:t>, О. </a:t>
            </a:r>
            <a:r>
              <a:rPr lang="uk-UA" sz="2200" dirty="0" err="1" smtClean="0">
                <a:solidFill>
                  <a:srgbClr val="FF0000"/>
                </a:solidFill>
              </a:rPr>
              <a:t>Козюренко</a:t>
            </a:r>
            <a:r>
              <a:rPr lang="uk-UA" sz="2200" dirty="0" smtClean="0">
                <a:solidFill>
                  <a:srgbClr val="FF0000"/>
                </a:solidFill>
              </a:rPr>
              <a:t>, В. Литвиненко</a:t>
            </a:r>
            <a:r>
              <a:rPr lang="uk-UA" sz="2200" dirty="0" smtClean="0"/>
              <a:t>. їхні сатиричні плакати не лише викликали сміх, а й утверджували впевненість у розгромі фашизму.</a:t>
            </a:r>
            <a:r>
              <a:rPr lang="uk-UA" sz="1800" dirty="0" smtClean="0"/>
              <a:t/>
            </a:r>
            <a:br>
              <a:rPr lang="uk-UA" sz="1800" dirty="0" smtClean="0"/>
            </a:br>
            <a:endParaRPr lang="uk-U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Висновок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Друга світова війна була серйозним екзаменом для української культури. Ніколи до того перед наукою, освітою, літературою, мистецтвом, культосвітніми закладами, пресою, радіо не стояли такі складні й відповідальні завдання. Ніколи ще діячам культури і науки не доводилося працювати в таких тяжких і несприятливих умовах, у які поставила їх війна. І слід зазначити, що українська культура і її творці виявилися на висоті свого покликання: вони все підпорядкували завданням розгрому ворога. В складних умовах війни культура стала могутнім знаряддям у боротьбі проти фашизму та його людиноненависницької ідеології.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929190" y="63579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Вступ</a:t>
            </a:r>
            <a:br>
              <a:rPr lang="uk-UA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200" dirty="0" smtClean="0"/>
              <a:t>В умовах окупації фашисти пильно контролювали національне життя. Наприкінці 1941 р. вони заборонили публічні зібрання, створення товариств. </a:t>
            </a:r>
          </a:p>
          <a:p>
            <a:pPr>
              <a:buNone/>
            </a:pPr>
            <a:r>
              <a:rPr lang="uk-UA" sz="2200" dirty="0" smtClean="0"/>
              <a:t>На початку 1942 р. у Галичині було заборонено всі українські організації, встановлено ретельний контроль за діяльністю засобів масової інформації, нагляд за діячами літератури і мистецтва.  Школи закривались, дозволялося працювати лише початковим класам. Почалися масові розстріли інтелігенції.  </a:t>
            </a:r>
          </a:p>
          <a:p>
            <a:pPr>
              <a:buNone/>
            </a:pPr>
            <a:r>
              <a:rPr lang="uk-UA" sz="2200" dirty="0" smtClean="0"/>
              <a:t> Величезних масштабів набуло пограбування окупантами мистецьких та історичних цінностей українського народу, відчутних втрат зазнали історичні та краєзнавчі музеї, бібліотеки, картинні галереї. Лише зі Львова німці вивезли понад 5 тис. рукописів і понад 3 тис. стародруків, 300 інкунабул, близько 40 тис. томів різної літератури. Усього з України вороги вивезли понад 330 тис. цінних музейних експонатів.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6643734" cy="71438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Наука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901014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</a:t>
            </a:r>
            <a:r>
              <a:rPr lang="uk-UA" sz="1600" dirty="0" smtClean="0"/>
              <a:t>З початком війни відбулось об'єднання кількох інститутів Академії наук України, які були евакуйовані на Схід. На базі промислових підприємств продовжували працювати Інститут електрозварювання у Нижньому Тагілі, Інститут енергетики — у </a:t>
            </a:r>
            <a:r>
              <a:rPr lang="uk-UA" sz="1600" dirty="0" err="1" smtClean="0"/>
              <a:t>Копейську</a:t>
            </a:r>
            <a:r>
              <a:rPr lang="uk-UA" sz="1600" dirty="0" smtClean="0"/>
              <a:t> (Челябінська обл.), Інститут чорної металургії — у Свердловську, фізико-технічний інститут — в </a:t>
            </a:r>
            <a:r>
              <a:rPr lang="uk-UA" sz="1600" dirty="0" err="1" smtClean="0"/>
              <a:t>Алматі</a:t>
            </a:r>
            <a:r>
              <a:rPr lang="uk-UA" sz="1600" dirty="0" smtClean="0"/>
              <a:t>. Інститут електрозварювання АН УРСР, очолюваний відомим вченим            </a:t>
            </a:r>
            <a:r>
              <a:rPr lang="uk-UA" sz="1600" dirty="0" smtClean="0">
                <a:solidFill>
                  <a:srgbClr val="FF0000"/>
                </a:solidFill>
              </a:rPr>
              <a:t>Є.Патоном</a:t>
            </a:r>
            <a:r>
              <a:rPr lang="uk-UA" sz="1600" dirty="0" smtClean="0"/>
              <a:t>, досяг вагомих результатів у зварюванні корпусів танків Т-34, упроваджував цю технологію безпосередньо на 10 танкових заводах і 6 заводах, що виготовляли авіабомби.</a:t>
            </a:r>
            <a:br>
              <a:rPr lang="uk-UA" sz="1600" dirty="0" smtClean="0"/>
            </a:br>
            <a:r>
              <a:rPr lang="uk-UA" sz="1600" dirty="0" smtClean="0">
                <a:solidFill>
                  <a:srgbClr val="FF0000"/>
                </a:solidFill>
              </a:rPr>
              <a:t>М. </a:t>
            </a:r>
            <a:r>
              <a:rPr lang="uk-UA" sz="1600" dirty="0" err="1" smtClean="0">
                <a:solidFill>
                  <a:srgbClr val="FF0000"/>
                </a:solidFill>
              </a:rPr>
              <a:t>Стражеско</a:t>
            </a:r>
            <a:r>
              <a:rPr lang="uk-UA" sz="1600" dirty="0" smtClean="0">
                <a:solidFill>
                  <a:srgbClr val="FF0000"/>
                </a:solidFill>
              </a:rPr>
              <a:t> </a:t>
            </a:r>
            <a:r>
              <a:rPr lang="uk-UA" sz="1600" dirty="0" smtClean="0"/>
              <a:t>інтенсивно працював над вивченням </a:t>
            </a:r>
          </a:p>
          <a:p>
            <a:pPr>
              <a:buNone/>
            </a:pPr>
            <a:r>
              <a:rPr lang="uk-UA" sz="1600" dirty="0" smtClean="0"/>
              <a:t>       ранової інфекції і ранового сепсису. Усі свої знання і </a:t>
            </a:r>
          </a:p>
          <a:p>
            <a:pPr>
              <a:buNone/>
            </a:pPr>
            <a:r>
              <a:rPr lang="uk-UA" sz="1600" dirty="0" smtClean="0"/>
              <a:t>                                     досвід віддавав лікуванню </a:t>
            </a:r>
          </a:p>
          <a:p>
            <a:pPr>
              <a:buNone/>
            </a:pPr>
            <a:r>
              <a:rPr lang="uk-UA" sz="1600" dirty="0" smtClean="0"/>
              <a:t>                                     поранених воїнів </a:t>
            </a:r>
            <a:r>
              <a:rPr lang="uk-UA" sz="1600" dirty="0" err="1" smtClean="0"/>
              <a:t>хірург-офталь-</a:t>
            </a:r>
            <a:endParaRPr lang="uk-UA" sz="1600" dirty="0" smtClean="0"/>
          </a:p>
          <a:p>
            <a:pPr>
              <a:buNone/>
            </a:pPr>
            <a:r>
              <a:rPr lang="uk-UA" sz="1600" dirty="0" smtClean="0"/>
              <a:t>                                     </a:t>
            </a:r>
            <a:r>
              <a:rPr lang="uk-UA" sz="1600" dirty="0" err="1" smtClean="0"/>
              <a:t>молог</a:t>
            </a:r>
            <a:r>
              <a:rPr lang="uk-UA" sz="1600" dirty="0" smtClean="0"/>
              <a:t> </a:t>
            </a:r>
            <a:r>
              <a:rPr lang="uk-UA" sz="1600" dirty="0" smtClean="0">
                <a:solidFill>
                  <a:srgbClr val="FF0000"/>
                </a:solidFill>
              </a:rPr>
              <a:t>В. Філатов</a:t>
            </a:r>
            <a:r>
              <a:rPr lang="uk-UA" sz="1600" dirty="0" smtClean="0"/>
              <a:t>, який </a:t>
            </a:r>
          </a:p>
          <a:p>
            <a:pPr>
              <a:buNone/>
            </a:pPr>
            <a:r>
              <a:rPr lang="uk-UA" sz="1600" dirty="0" smtClean="0"/>
              <a:t>                                     очолював Український інститут </a:t>
            </a:r>
          </a:p>
          <a:p>
            <a:pPr>
              <a:buNone/>
            </a:pPr>
            <a:r>
              <a:rPr lang="uk-UA" sz="1600" dirty="0" smtClean="0"/>
              <a:t>                                     очних хвороб, що перебував у </a:t>
            </a:r>
          </a:p>
          <a:p>
            <a:pPr>
              <a:buNone/>
            </a:pPr>
            <a:r>
              <a:rPr lang="uk-UA" sz="1600" dirty="0" smtClean="0"/>
              <a:t>                                     Ташкенті.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3143248"/>
            <a:ext cx="2214578" cy="26432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6512" y="5357826"/>
            <a:ext cx="1811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Євгеній Патон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Strazhesk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3929066"/>
            <a:ext cx="1818917" cy="24860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85786" y="6072206"/>
            <a:ext cx="1722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М. </a:t>
            </a:r>
            <a:r>
              <a:rPr lang="uk-UA" b="1" dirty="0" err="1" smtClean="0">
                <a:solidFill>
                  <a:schemeClr val="bg1"/>
                </a:solidFill>
              </a:rPr>
              <a:t>Стражеско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2320" cy="72547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Освіта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smtClean="0"/>
              <a:t>У роки війни понад 30 українських вузів працювали в евакуації. У лютому 1942 р. поновив роботу у Кзил-Орді (Казахстан) університет, що утворився з об'єднаних в один Київського та Харківського університетів, Одеський перебував у Байрам-Алі (Туркменія), Харківський хіміко-технологічний — у Чугчику (Узбекистан), Київський індустріальний — у Ташкент, Миколаївський суднобудівний — у Пржевальську. Окремі вузи влились як факультети до місцевих навчальних закладів.</a:t>
            </a:r>
            <a:br>
              <a:rPr lang="uk-UA" sz="2400" smtClean="0"/>
            </a:br>
            <a:r>
              <a:rPr lang="uk-UA" sz="2400" smtClean="0"/>
              <a:t>У тилу працювали школи й класи з українською мовою навчання, зокрема в Саратовській області — 30 українських шкіл і класів, у Свердловській — 18, у Новосибірській — 11. Там же розміщувались евакуйовані дитячі будинки, ремісничі училища та інші освітні заклади</a:t>
            </a:r>
            <a:r>
              <a:rPr lang="uk-UA" sz="2000" smtClean="0"/>
              <a:t>.</a:t>
            </a:r>
            <a:endParaRPr lang="uk-UA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Література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714356"/>
            <a:ext cx="7000924" cy="61436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З </a:t>
            </a:r>
            <a:r>
              <a:rPr lang="ru-RU" dirty="0" err="1" smtClean="0"/>
              <a:t>кінця</a:t>
            </a:r>
            <a:r>
              <a:rPr lang="ru-RU" dirty="0" smtClean="0"/>
              <a:t> 1941 </a:t>
            </a:r>
            <a:r>
              <a:rPr lang="ru-RU" dirty="0" err="1" smtClean="0"/>
              <a:t>р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радянській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одна за одною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друкуватися</a:t>
            </a:r>
            <a:r>
              <a:rPr lang="ru-RU" dirty="0" smtClean="0"/>
              <a:t> </a:t>
            </a:r>
            <a:r>
              <a:rPr lang="ru-RU" dirty="0" err="1" smtClean="0"/>
              <a:t>статті</a:t>
            </a:r>
            <a:r>
              <a:rPr lang="ru-RU" dirty="0" smtClean="0"/>
              <a:t> </a:t>
            </a:r>
            <a:r>
              <a:rPr lang="ru-RU" dirty="0" err="1" smtClean="0"/>
              <a:t>істориків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, </a:t>
            </a:r>
            <a:r>
              <a:rPr lang="ru-RU" dirty="0" err="1" smtClean="0"/>
              <a:t>присвячені</a:t>
            </a:r>
            <a:r>
              <a:rPr lang="ru-RU" dirty="0" smtClean="0"/>
              <a:t> </a:t>
            </a:r>
            <a:r>
              <a:rPr lang="ru-RU" dirty="0" err="1" smtClean="0"/>
              <a:t>видатним</a:t>
            </a:r>
            <a:r>
              <a:rPr lang="ru-RU" dirty="0" smtClean="0"/>
              <a:t> </a:t>
            </a:r>
            <a:r>
              <a:rPr lang="ru-RU" dirty="0" err="1" smtClean="0"/>
              <a:t>сторінок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минулого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Відроджується</a:t>
            </a:r>
            <a:r>
              <a:rPr lang="ru-RU" dirty="0" smtClean="0"/>
              <a:t> тяга до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традиціоналізму</a:t>
            </a:r>
            <a:r>
              <a:rPr lang="ru-RU" dirty="0" smtClean="0"/>
              <a:t>.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діячі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узагальненими</a:t>
            </a:r>
            <a:r>
              <a:rPr lang="ru-RU" dirty="0" smtClean="0"/>
              <a:t> роботами про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театр </a:t>
            </a:r>
            <a:r>
              <a:rPr lang="ru-RU" dirty="0" err="1" smtClean="0">
                <a:solidFill>
                  <a:srgbClr val="FF0000"/>
                </a:solidFill>
              </a:rPr>
              <a:t>Іван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Кочерга</a:t>
            </a:r>
            <a:r>
              <a:rPr lang="ru-RU" dirty="0" err="1" smtClean="0"/>
              <a:t>,музичну</a:t>
            </a:r>
            <a:r>
              <a:rPr lang="ru-RU" dirty="0" smtClean="0"/>
              <a:t> </a:t>
            </a:r>
            <a:r>
              <a:rPr lang="ru-RU" dirty="0" smtClean="0"/>
              <a:t>культуру </a:t>
            </a:r>
            <a:r>
              <a:rPr lang="ru-RU" dirty="0" err="1" smtClean="0">
                <a:solidFill>
                  <a:srgbClr val="FF0000"/>
                </a:solidFill>
              </a:rPr>
              <a:t>Філіп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Козицький</a:t>
            </a:r>
            <a:r>
              <a:rPr lang="ru-RU" dirty="0" smtClean="0"/>
              <a:t>,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Леонід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Булаховський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час,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терору</a:t>
            </a:r>
            <a:r>
              <a:rPr lang="ru-RU" dirty="0" smtClean="0"/>
              <a:t> 1933 - 1938 р.,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наук УРСР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сміливість</a:t>
            </a:r>
            <a:r>
              <a:rPr lang="ru-RU" dirty="0" smtClean="0"/>
              <a:t> </a:t>
            </a:r>
            <a:r>
              <a:rPr lang="ru-RU" dirty="0" err="1" smtClean="0"/>
              <a:t>підготувати</a:t>
            </a:r>
            <a:r>
              <a:rPr lang="ru-RU" dirty="0" smtClean="0"/>
              <a:t> до </a:t>
            </a:r>
            <a:r>
              <a:rPr lang="ru-RU" dirty="0" err="1" smtClean="0"/>
              <a:t>друку</a:t>
            </a:r>
            <a:r>
              <a:rPr lang="ru-RU" dirty="0" smtClean="0"/>
              <a:t> </a:t>
            </a:r>
            <a:r>
              <a:rPr lang="ru-RU" dirty="0" err="1" smtClean="0"/>
              <a:t>багатотомний</a:t>
            </a:r>
            <a:r>
              <a:rPr lang="ru-RU" dirty="0" smtClean="0"/>
              <a:t> </a:t>
            </a:r>
            <a:r>
              <a:rPr lang="ru-RU" dirty="0" err="1" smtClean="0"/>
              <a:t>працю</a:t>
            </a:r>
            <a:r>
              <a:rPr lang="ru-RU" dirty="0" smtClean="0"/>
              <a:t> "</a:t>
            </a:r>
            <a:r>
              <a:rPr lang="ru-RU" u="sng" dirty="0" err="1" smtClean="0"/>
              <a:t>Історія</a:t>
            </a:r>
            <a:r>
              <a:rPr lang="ru-RU" u="sng" dirty="0" smtClean="0"/>
              <a:t> </a:t>
            </a:r>
            <a:r>
              <a:rPr lang="ru-RU" u="sng" dirty="0" err="1" smtClean="0"/>
              <a:t>України</a:t>
            </a:r>
            <a:r>
              <a:rPr lang="ru-RU" dirty="0" smtClean="0"/>
              <a:t>", перший том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 у </a:t>
            </a:r>
            <a:r>
              <a:rPr lang="ru-RU" dirty="0" err="1" smtClean="0"/>
              <a:t>переломний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smtClean="0"/>
              <a:t>1943 </a:t>
            </a:r>
            <a:r>
              <a:rPr lang="ru-RU" dirty="0" smtClean="0"/>
              <a:t>р.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популярний</a:t>
            </a:r>
            <a:r>
              <a:rPr lang="ru-RU" dirty="0" smtClean="0"/>
              <a:t> </a:t>
            </a:r>
            <a:r>
              <a:rPr lang="ru-RU" dirty="0" err="1" smtClean="0"/>
              <a:t>Напис</a:t>
            </a:r>
            <a:r>
              <a:rPr lang="ru-RU" dirty="0" smtClean="0"/>
              <a:t> "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",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школа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читач</a:t>
            </a:r>
            <a:r>
              <a:rPr lang="ru-RU" dirty="0" smtClean="0"/>
              <a:t> не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10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128022201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1"/>
            <a:ext cx="2428859" cy="3323066"/>
          </a:xfrm>
          <a:prstGeom prst="rect">
            <a:avLst/>
          </a:prstGeom>
        </p:spPr>
      </p:pic>
      <p:pic>
        <p:nvPicPr>
          <p:cNvPr id="6" name="Рисунок 5" descr="Bul-047-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3339725"/>
            <a:ext cx="2428860" cy="35182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15206" y="30003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696727" y="3143248"/>
            <a:ext cx="2664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Леонід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Булаховський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00892" y="6488668"/>
            <a:ext cx="1624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Іван</a:t>
            </a:r>
            <a:r>
              <a:rPr lang="ru-RU" b="1" dirty="0" smtClean="0">
                <a:solidFill>
                  <a:schemeClr val="bg1"/>
                </a:solidFill>
              </a:rPr>
              <a:t> Кочерга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78581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Література</a:t>
            </a:r>
            <a:endParaRPr lang="ru-RU" dirty="0"/>
          </a:p>
        </p:txBody>
      </p:sp>
      <p:pic>
        <p:nvPicPr>
          <p:cNvPr id="4" name="Содержимое 3" descr="Гончар Олесь Терентьевич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4214818"/>
            <a:ext cx="2039712" cy="2643182"/>
          </a:xfrm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4214819"/>
            <a:ext cx="1928826" cy="2643180"/>
          </a:xfrm>
          <a:prstGeom prst="rect">
            <a:avLst/>
          </a:prstGeom>
        </p:spPr>
      </p:pic>
      <p:pic>
        <p:nvPicPr>
          <p:cNvPr id="7" name="Рисунок 6" descr="128049259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45671" y="4214818"/>
            <a:ext cx="3498328" cy="2643182"/>
          </a:xfrm>
          <a:prstGeom prst="rect">
            <a:avLst/>
          </a:prstGeom>
        </p:spPr>
      </p:pic>
      <p:pic>
        <p:nvPicPr>
          <p:cNvPr id="6" name="Рисунок 5" descr="author-portrait-11743-Юрій-Смолич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57620" y="4214818"/>
            <a:ext cx="1928826" cy="26431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4282" y="785794"/>
            <a:ext cx="84296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Художня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література</a:t>
            </a:r>
            <a:r>
              <a:rPr lang="ru-RU" sz="2400" dirty="0" smtClean="0"/>
              <a:t> дала ряд </a:t>
            </a:r>
            <a:r>
              <a:rPr lang="ru-RU" sz="2400" dirty="0" err="1" smtClean="0"/>
              <a:t>романів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повістей</a:t>
            </a:r>
            <a:r>
              <a:rPr lang="ru-RU" sz="2400" dirty="0" smtClean="0"/>
              <a:t>, </a:t>
            </a:r>
            <a:r>
              <a:rPr lang="ru-RU" sz="2400" dirty="0" err="1" smtClean="0"/>
              <a:t>оповідань</a:t>
            </a:r>
            <a:r>
              <a:rPr lang="ru-RU" sz="2400" dirty="0" smtClean="0"/>
              <a:t> </a:t>
            </a:r>
            <a:r>
              <a:rPr lang="ru-RU" sz="2400" dirty="0" smtClean="0"/>
              <a:t>(</a:t>
            </a:r>
            <a:r>
              <a:rPr lang="ru-RU" sz="2400" dirty="0" smtClean="0">
                <a:solidFill>
                  <a:srgbClr val="FF0000"/>
                </a:solidFill>
              </a:rPr>
              <a:t>О</a:t>
            </a:r>
            <a:r>
              <a:rPr lang="ru-RU" sz="2400" dirty="0" smtClean="0">
                <a:solidFill>
                  <a:srgbClr val="FF0000"/>
                </a:solidFill>
              </a:rPr>
              <a:t>. Гончар </a:t>
            </a:r>
            <a:r>
              <a:rPr lang="ru-RU" sz="2400" dirty="0" smtClean="0"/>
              <a:t>«</a:t>
            </a:r>
            <a:r>
              <a:rPr lang="ru-RU" sz="2400" dirty="0" err="1" smtClean="0"/>
              <a:t>Прапороносці</a:t>
            </a:r>
            <a:r>
              <a:rPr lang="ru-RU" sz="2400" dirty="0" smtClean="0"/>
              <a:t>»</a:t>
            </a:r>
            <a:r>
              <a:rPr lang="ru-RU" sz="2400" dirty="0" smtClean="0"/>
              <a:t> </a:t>
            </a:r>
            <a:r>
              <a:rPr lang="ru-RU" sz="2400" dirty="0" smtClean="0"/>
              <a:t>- </a:t>
            </a:r>
            <a:r>
              <a:rPr lang="ru-RU" sz="2400" dirty="0" err="1" smtClean="0"/>
              <a:t>трилогія</a:t>
            </a:r>
            <a:r>
              <a:rPr lang="ru-RU" sz="2400" dirty="0" smtClean="0"/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Ю.Яновський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«Жива вода», </a:t>
            </a:r>
            <a:r>
              <a:rPr lang="ru-RU" sz="2400" dirty="0" smtClean="0">
                <a:solidFill>
                  <a:srgbClr val="FF0000"/>
                </a:solidFill>
              </a:rPr>
              <a:t>Ю. Смолич </a:t>
            </a:r>
            <a:r>
              <a:rPr lang="ru-RU" sz="2400" dirty="0" smtClean="0"/>
              <a:t>«</a:t>
            </a:r>
            <a:r>
              <a:rPr lang="ru-RU" sz="2400" dirty="0" smtClean="0"/>
              <a:t>Вони </a:t>
            </a:r>
            <a:r>
              <a:rPr lang="ru-RU" sz="2400" dirty="0" smtClean="0"/>
              <a:t>не </a:t>
            </a:r>
            <a:r>
              <a:rPr lang="ru-RU" sz="2400" dirty="0" err="1" smtClean="0"/>
              <a:t>пройшли</a:t>
            </a:r>
            <a:r>
              <a:rPr lang="ru-RU" sz="2400" dirty="0" smtClean="0"/>
              <a:t>»</a:t>
            </a:r>
            <a:r>
              <a:rPr lang="ru-RU" sz="2400" dirty="0" smtClean="0"/>
              <a:t>,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Л. </a:t>
            </a:r>
            <a:r>
              <a:rPr lang="ru-RU" sz="2400" dirty="0" err="1" smtClean="0">
                <a:solidFill>
                  <a:srgbClr val="FF0000"/>
                </a:solidFill>
              </a:rPr>
              <a:t>Смиленский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«</a:t>
            </a:r>
            <a:r>
              <a:rPr lang="ru-RU" sz="2400" dirty="0" err="1" smtClean="0"/>
              <a:t>Софія</a:t>
            </a:r>
            <a:r>
              <a:rPr lang="ru-RU" sz="2400" dirty="0" smtClean="0"/>
              <a:t>»</a:t>
            </a:r>
            <a:r>
              <a:rPr lang="ru-RU" sz="2400" dirty="0" smtClean="0"/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О.Кундзич</a:t>
            </a:r>
            <a:r>
              <a:rPr lang="ru-RU" sz="2400" dirty="0" smtClean="0"/>
              <a:t> </a:t>
            </a:r>
            <a:r>
              <a:rPr lang="ru-RU" sz="2400" dirty="0" smtClean="0"/>
              <a:t>«</a:t>
            </a:r>
            <a:r>
              <a:rPr lang="ru-RU" sz="2400" dirty="0" err="1" smtClean="0"/>
              <a:t>Українська</a:t>
            </a:r>
            <a:r>
              <a:rPr lang="ru-RU" sz="2400" dirty="0" smtClean="0"/>
              <a:t> хата»). </a:t>
            </a:r>
            <a:r>
              <a:rPr lang="ru-RU" sz="2400" dirty="0" smtClean="0"/>
              <a:t>Роки </a:t>
            </a:r>
            <a:r>
              <a:rPr lang="ru-RU" sz="2400" dirty="0" err="1" smtClean="0"/>
              <a:t>війни</a:t>
            </a:r>
            <a:r>
              <a:rPr lang="ru-RU" sz="2400" dirty="0" smtClean="0"/>
              <a:t> стали часом </a:t>
            </a:r>
            <a:r>
              <a:rPr lang="ru-RU" sz="2400" dirty="0" err="1" smtClean="0"/>
              <a:t>появи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значних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пронизаних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патріотичним</a:t>
            </a:r>
            <a:r>
              <a:rPr lang="ru-RU" sz="2400" dirty="0" smtClean="0"/>
              <a:t> пафосом, поем </a:t>
            </a:r>
            <a:r>
              <a:rPr lang="ru-RU" sz="2400" dirty="0" smtClean="0"/>
              <a:t>(</a:t>
            </a:r>
            <a:r>
              <a:rPr lang="ru-RU" sz="2400" dirty="0" smtClean="0">
                <a:solidFill>
                  <a:srgbClr val="FF0000"/>
                </a:solidFill>
              </a:rPr>
              <a:t>М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</a:rPr>
              <a:t>Рильський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«Слово </a:t>
            </a:r>
            <a:r>
              <a:rPr lang="ru-RU" sz="2400" dirty="0" smtClean="0"/>
              <a:t>про </a:t>
            </a:r>
            <a:r>
              <a:rPr lang="ru-RU" sz="2400" dirty="0" err="1" smtClean="0"/>
              <a:t>рідну</a:t>
            </a:r>
            <a:r>
              <a:rPr lang="ru-RU" sz="2400" dirty="0" smtClean="0"/>
              <a:t> </a:t>
            </a:r>
            <a:r>
              <a:rPr lang="ru-RU" sz="2400" dirty="0" err="1" smtClean="0"/>
              <a:t>матір</a:t>
            </a:r>
            <a:r>
              <a:rPr lang="ru-RU" sz="2400" dirty="0" smtClean="0"/>
              <a:t>»</a:t>
            </a:r>
            <a:r>
              <a:rPr lang="ru-RU" sz="2400" dirty="0" smtClean="0"/>
              <a:t>; </a:t>
            </a:r>
            <a:r>
              <a:rPr lang="ru-RU" sz="2400" dirty="0" smtClean="0">
                <a:solidFill>
                  <a:srgbClr val="FF0000"/>
                </a:solidFill>
              </a:rPr>
              <a:t>П. </a:t>
            </a:r>
            <a:r>
              <a:rPr lang="ru-RU" sz="2400" dirty="0" err="1" smtClean="0">
                <a:solidFill>
                  <a:srgbClr val="FF0000"/>
                </a:solidFill>
              </a:rPr>
              <a:t>Тичина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«Голос </a:t>
            </a:r>
            <a:r>
              <a:rPr lang="ru-RU" sz="2400" dirty="0" err="1" smtClean="0"/>
              <a:t>матері</a:t>
            </a:r>
            <a:r>
              <a:rPr lang="ru-RU" sz="2400" dirty="0" smtClean="0"/>
              <a:t>»</a:t>
            </a:r>
            <a:r>
              <a:rPr lang="ru-RU" sz="2400" dirty="0" smtClean="0"/>
              <a:t>; </a:t>
            </a:r>
            <a:r>
              <a:rPr lang="ru-RU" sz="2400" dirty="0" err="1" smtClean="0">
                <a:solidFill>
                  <a:srgbClr val="FF0000"/>
                </a:solidFill>
              </a:rPr>
              <a:t>Сосюра</a:t>
            </a:r>
            <a:r>
              <a:rPr lang="ru-RU" sz="2400" dirty="0" smtClean="0"/>
              <a:t> </a:t>
            </a:r>
            <a:r>
              <a:rPr lang="ru-RU" sz="2400" dirty="0" smtClean="0"/>
              <a:t>«</a:t>
            </a:r>
            <a:r>
              <a:rPr lang="ru-RU" sz="2400" dirty="0" err="1" smtClean="0"/>
              <a:t>Любіть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Україну</a:t>
            </a:r>
            <a:r>
              <a:rPr lang="ru-RU" sz="2400" dirty="0" smtClean="0"/>
              <a:t>»</a:t>
            </a:r>
            <a:r>
              <a:rPr lang="ru-RU" sz="2400" dirty="0" smtClean="0"/>
              <a:t>; </a:t>
            </a:r>
            <a:r>
              <a:rPr lang="ru-RU" sz="2400" dirty="0" smtClean="0">
                <a:solidFill>
                  <a:srgbClr val="FF0000"/>
                </a:solidFill>
              </a:rPr>
              <a:t>Л. </a:t>
            </a:r>
            <a:r>
              <a:rPr lang="ru-RU" sz="2400" dirty="0" err="1" smtClean="0">
                <a:solidFill>
                  <a:srgbClr val="FF0000"/>
                </a:solidFill>
              </a:rPr>
              <a:t>Первомайський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«На </a:t>
            </a:r>
            <a:r>
              <a:rPr lang="ru-RU" sz="2400" dirty="0" err="1" smtClean="0"/>
              <a:t>Полтавщині</a:t>
            </a:r>
            <a:r>
              <a:rPr lang="ru-RU" sz="2400" dirty="0" smtClean="0"/>
              <a:t>», </a:t>
            </a:r>
            <a:r>
              <a:rPr lang="ru-RU" sz="2400" dirty="0" smtClean="0">
                <a:solidFill>
                  <a:srgbClr val="FF0000"/>
                </a:solidFill>
              </a:rPr>
              <a:t>А</a:t>
            </a:r>
            <a:r>
              <a:rPr lang="ru-RU" sz="2400" dirty="0" smtClean="0">
                <a:solidFill>
                  <a:srgbClr val="FF0000"/>
                </a:solidFill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</a:rPr>
              <a:t>Малишко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– «моя </a:t>
            </a:r>
            <a:r>
              <a:rPr lang="ru-RU" sz="2400" dirty="0" err="1" smtClean="0"/>
              <a:t>Україна</a:t>
            </a:r>
            <a:r>
              <a:rPr lang="ru-RU" sz="2400" dirty="0" smtClean="0"/>
              <a:t>»</a:t>
            </a:r>
            <a:r>
              <a:rPr lang="ru-RU" sz="2400" dirty="0" smtClean="0"/>
              <a:t>)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6488668"/>
            <a:ext cx="136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О. Гончар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71670" y="6488668"/>
            <a:ext cx="180754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Ю.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Яновський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29058" y="6488668"/>
            <a:ext cx="150958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Ю. Смолич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00760" y="6488668"/>
            <a:ext cx="182614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М. </a:t>
            </a:r>
            <a:r>
              <a:rPr lang="ru-RU" b="1" dirty="0" err="1" smtClean="0">
                <a:solidFill>
                  <a:schemeClr val="bg1"/>
                </a:solidFill>
              </a:rPr>
              <a:t>Рильський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467600" cy="571504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Преса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Радіо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200" dirty="0" smtClean="0"/>
              <a:t>Важливу роль у мобілізації народу на боротьбу з фашистськими загарбниками відігравали засоби масової інформації, що вже наприкінці 1941 р. були евакуйовані у східні райони Росії. Українські видавництва об'єдналися в одне — Українське державне видавництво, яке працювало спочатку в Саратові, а пізніше в Москві. Воно випускало українську політичну і художню літературу, листівки, газети і журнали для бійців. Ним видано понад 850 назв книг, брошур, журналів, плакатів тиражем понад </a:t>
            </a:r>
            <a:r>
              <a:rPr lang="uk-UA" sz="2200" smtClean="0"/>
              <a:t>15 млн. </a:t>
            </a:r>
            <a:r>
              <a:rPr lang="uk-UA" sz="2200" dirty="0" smtClean="0"/>
              <a:t>примірників.</a:t>
            </a:r>
            <a:br>
              <a:rPr lang="uk-UA" sz="2200" dirty="0" smtClean="0"/>
            </a:br>
            <a:r>
              <a:rPr lang="uk-UA" sz="2200" dirty="0" smtClean="0"/>
              <a:t>Особливого значення в умовах окупації набуло радіомовлення. Уже в листопаді 1941 р. розпочали роботу українські радіостанції ім. Т. Шевченка в Саратові та "Радянська Україна" у Москві. У них працювали редакції останніх вістей, агітації і пропаганди, літературна, музична та ін. Щоденний обсяг мовлення становив 10 годин 5 хвилин, з урахуванням транслювання у різних програмах мовлення становило 12 годин 35 хвилин.</a:t>
            </a:r>
            <a:r>
              <a:rPr lang="uk-UA" sz="1800" dirty="0" smtClean="0"/>
              <a:t/>
            </a:r>
            <a:br>
              <a:rPr lang="uk-UA" sz="1800" dirty="0" smtClean="0"/>
            </a:br>
            <a:endParaRPr lang="uk-U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Театр та </a:t>
            </a:r>
            <a:r>
              <a:rPr lang="ru-RU" dirty="0" err="1" smtClean="0">
                <a:solidFill>
                  <a:srgbClr val="FFFF00"/>
                </a:solidFill>
              </a:rPr>
              <a:t>кіно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7150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uk-UA" sz="2200" dirty="0" smtClean="0"/>
              <a:t>Десятки українських театральних колективів, ансамблів, артистичних бригад несли своє мистецтво фронтовикам, надихаючи їх на боротьбу за свободу і незалежність Батьківщини. Київський театр опери та балету ім. Т. Шевченка послав на фронт 22 бригади, які дали 920 концертів, Запорізький ім. М. Заньковецької — три бригади, які показали 214 вистав і концертів, Київський драмтеатр ім. І. Франка здійснив на фронті 206 вистав і концертів.</a:t>
            </a:r>
          </a:p>
          <a:p>
            <a:pPr>
              <a:lnSpc>
                <a:spcPct val="150000"/>
              </a:lnSpc>
              <a:buNone/>
            </a:pPr>
            <a:r>
              <a:rPr lang="uk-UA" sz="2200" dirty="0" smtClean="0"/>
              <a:t> Усього театри України послали на фронт 108 концертних бригад, які несли воїнам українську пісню, танці, музику, їхні виступи бачили і слухали сотні тисяч бійців. </a:t>
            </a:r>
            <a:br>
              <a:rPr lang="uk-UA" sz="2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7429552" cy="7143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Театр та </a:t>
            </a:r>
            <a:r>
              <a:rPr lang="ru-RU" dirty="0" err="1" smtClean="0">
                <a:solidFill>
                  <a:srgbClr val="FFFF00"/>
                </a:solidFill>
              </a:rPr>
              <a:t>кіно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</a:t>
            </a:r>
            <a:r>
              <a:rPr lang="uk-UA" sz="2200" dirty="0" smtClean="0"/>
              <a:t>Глибокого патріотизму було сповнене українське кіномистецтво. Вже наприкінці 1941 р. відновили свою роботу студії художніх фільмів: Київська (в Ашхабаді) та Одеська (в Ташкенті). Українська студія хронікальних фільмів працювала в Москві та Куйбишеві на базі центральної студії кінохроніки. У Ташкенті розгорнула діяльність студія "</a:t>
            </a:r>
            <a:r>
              <a:rPr lang="uk-UA" sz="2200" dirty="0" err="1" smtClean="0"/>
              <a:t>Київ-техфільм</a:t>
            </a:r>
            <a:r>
              <a:rPr lang="uk-UA" sz="2200" dirty="0" smtClean="0"/>
              <a:t>". </a:t>
            </a:r>
          </a:p>
          <a:p>
            <a:pPr>
              <a:buNone/>
            </a:pPr>
            <a:r>
              <a:rPr lang="uk-UA" sz="2200" dirty="0" smtClean="0"/>
              <a:t>Провідними темами у творчості композиторів періоду війни були патріотизм, віра в перемогу над ворогом. Найбільшу увагу вони приділяли створенню масової бойової пісні. Лише за два перших місяці війни київські композитори створили понад 40 пісень і кілька похідних маршів. За роки війни було написано близько 350 музичних творів різних жанрів, зокрема 4 симфонії, 6 опер, 11 квартетів, квінтетів і тріо, 9 камерних творів, 7 </a:t>
            </a:r>
            <a:r>
              <a:rPr lang="uk-UA" sz="2200" dirty="0" err="1" smtClean="0"/>
              <a:t>творів</a:t>
            </a:r>
            <a:r>
              <a:rPr lang="uk-UA" sz="2200" dirty="0" smtClean="0"/>
              <a:t> для фортепіано, 6 маршів, 7 кантат і великих вокальних творів, понад 130 пісень, романсів та ін.</a:t>
            </a:r>
            <a:endParaRPr lang="uk-UA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207</TotalTime>
  <Words>1189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Презентація з історії України на тему: “Наука і культура України в роки Другої світової війни”</vt:lpstr>
      <vt:lpstr>Вступ </vt:lpstr>
      <vt:lpstr>Наука</vt:lpstr>
      <vt:lpstr>Освіта</vt:lpstr>
      <vt:lpstr>Література</vt:lpstr>
      <vt:lpstr>Література</vt:lpstr>
      <vt:lpstr>Преса. Радіо </vt:lpstr>
      <vt:lpstr>Театр та кіно </vt:lpstr>
      <vt:lpstr>Театр та кіно</vt:lpstr>
      <vt:lpstr>Образотворче мистецтво </vt:lpstr>
      <vt:lpstr>Образотворче мистецтво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історії України на тему: “Наука і культура України в роки Другої світової війни</dc:title>
  <cp:lastModifiedBy>Дом</cp:lastModifiedBy>
  <cp:revision>33</cp:revision>
  <dcterms:modified xsi:type="dcterms:W3CDTF">2014-10-07T16:28:47Z</dcterms:modified>
</cp:coreProperties>
</file>