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0" r:id="rId4"/>
    <p:sldId id="268" r:id="rId5"/>
    <p:sldId id="258" r:id="rId6"/>
    <p:sldId id="269" r:id="rId7"/>
    <p:sldId id="265" r:id="rId8"/>
    <p:sldId id="259" r:id="rId9"/>
    <p:sldId id="260" r:id="rId10"/>
    <p:sldId id="266" r:id="rId11"/>
    <p:sldId id="261" r:id="rId12"/>
    <p:sldId id="262" r:id="rId13"/>
    <p:sldId id="263" r:id="rId14"/>
    <p:sldId id="264" r:id="rId15"/>
    <p:sldId id="267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52" d="100"/>
          <a:sy n="52" d="100"/>
        </p:scale>
        <p:origin x="-122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B785-411B-42BE-AA6C-7A42304E9A0D}" type="datetimeFigureOut">
              <a:rPr lang="uk-UA" smtClean="0"/>
              <a:t>20.02.2014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AAAE-8616-40BD-B0C0-821F9883AEE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6172199" cy="2251579"/>
          </a:xfrm>
        </p:spPr>
        <p:txBody>
          <a:bodyPr/>
          <a:lstStyle/>
          <a:p>
            <a:r>
              <a:rPr lang="uk-UA" sz="4400" b="1" i="1" u="sng" dirty="0" smtClean="0">
                <a:latin typeface="+mn-lt"/>
              </a:rPr>
              <a:t>АКТ ЗЛУКИ УНР И ЗУНР</a:t>
            </a:r>
            <a:endParaRPr lang="uk-UA" sz="4400" b="1" i="1" u="sng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6172200" cy="3168352"/>
          </a:xfrm>
        </p:spPr>
        <p:txBody>
          <a:bodyPr>
            <a:normAutofit lnSpcReduction="10000"/>
          </a:bodyPr>
          <a:lstStyle/>
          <a:p>
            <a:r>
              <a:rPr lang="uk-UA" sz="3200" dirty="0" err="1" smtClean="0"/>
              <a:t>Выполнила</a:t>
            </a:r>
            <a:r>
              <a:rPr lang="uk-UA" sz="3200" dirty="0" smtClean="0"/>
              <a:t> </a:t>
            </a:r>
          </a:p>
          <a:p>
            <a:r>
              <a:rPr lang="uk-UA" sz="3200" dirty="0" err="1" smtClean="0"/>
              <a:t>Ученица</a:t>
            </a:r>
            <a:r>
              <a:rPr lang="uk-UA" sz="3200" dirty="0" smtClean="0"/>
              <a:t> 10-Б </a:t>
            </a:r>
            <a:r>
              <a:rPr lang="uk-UA" sz="3200" dirty="0" err="1" smtClean="0"/>
              <a:t>класса</a:t>
            </a:r>
            <a:endParaRPr lang="uk-UA" sz="3200" dirty="0" smtClean="0"/>
          </a:p>
          <a:p>
            <a:r>
              <a:rPr lang="uk-UA" sz="3200" dirty="0" err="1" smtClean="0"/>
              <a:t>КУ»Луганская</a:t>
            </a:r>
            <a:r>
              <a:rPr lang="uk-UA" sz="3200" dirty="0" smtClean="0"/>
              <a:t> </a:t>
            </a:r>
            <a:r>
              <a:rPr lang="uk-UA" sz="3200" dirty="0" err="1" smtClean="0"/>
              <a:t>специализированная</a:t>
            </a:r>
            <a:r>
              <a:rPr lang="uk-UA" sz="3200" dirty="0" smtClean="0"/>
              <a:t> школа  І-ІІІ </a:t>
            </a:r>
            <a:r>
              <a:rPr lang="uk-UA" sz="3200" dirty="0" err="1" smtClean="0"/>
              <a:t>ступеней</a:t>
            </a:r>
            <a:r>
              <a:rPr lang="uk-UA" sz="3200" dirty="0" smtClean="0"/>
              <a:t> № 5»</a:t>
            </a:r>
          </a:p>
          <a:p>
            <a:r>
              <a:rPr lang="uk-UA" sz="3200" dirty="0" smtClean="0"/>
              <a:t>Смирнова </a:t>
            </a:r>
            <a:r>
              <a:rPr lang="uk-UA" sz="3200" dirty="0" err="1" smtClean="0"/>
              <a:t>Диана</a:t>
            </a:r>
            <a:endParaRPr lang="uk-UA" sz="3200" dirty="0" smtClean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6200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1545336"/>
            <a:ext cx="8064896" cy="4691976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8792" cy="100811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Таня\Desktop\1358809868_ab80a05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55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2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496944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В соответствии с «Актом </a:t>
            </a:r>
            <a:r>
              <a:rPr lang="ru-RU" sz="3200" dirty="0" err="1"/>
              <a:t>Злуки</a:t>
            </a:r>
            <a:r>
              <a:rPr lang="ru-RU" sz="3200" dirty="0"/>
              <a:t>»:</a:t>
            </a:r>
          </a:p>
          <a:p>
            <a:pPr marL="0" indent="0">
              <a:buNone/>
            </a:pPr>
            <a:endParaRPr lang="ru-RU" sz="3200" dirty="0"/>
          </a:p>
          <a:p>
            <a:r>
              <a:rPr lang="ru-RU" sz="3200" dirty="0"/>
              <a:t>    ЗУНР пользовалась полной автономией и получала название Западной Области Украинской Народной Республики (ЗО УНР</a:t>
            </a:r>
            <a:r>
              <a:rPr lang="ru-RU" sz="3200" dirty="0" smtClean="0"/>
              <a:t>);</a:t>
            </a:r>
            <a:endParaRPr lang="ru-RU" sz="3200" dirty="0"/>
          </a:p>
          <a:p>
            <a:r>
              <a:rPr lang="ru-RU" sz="3200" dirty="0"/>
              <a:t>    вооруженные силы двух государств объединялись;</a:t>
            </a:r>
          </a:p>
          <a:p>
            <a:r>
              <a:rPr lang="ru-RU" sz="3200" dirty="0"/>
              <a:t>    всем гражданам гарантировались демократические права и свободы.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192688" cy="1008112"/>
          </a:xfrm>
        </p:spPr>
        <p:txBody>
          <a:bodyPr>
            <a:normAutofit/>
          </a:bodyPr>
          <a:lstStyle/>
          <a:p>
            <a:r>
              <a:rPr lang="uk-UA" sz="3600" dirty="0" err="1">
                <a:latin typeface="+mn-lt"/>
              </a:rPr>
              <a:t>Основные</a:t>
            </a:r>
            <a:r>
              <a:rPr lang="uk-UA" sz="3600" dirty="0">
                <a:latin typeface="+mn-lt"/>
              </a:rPr>
              <a:t> </a:t>
            </a:r>
            <a:r>
              <a:rPr lang="uk-UA" sz="3600" dirty="0" err="1">
                <a:latin typeface="+mn-lt"/>
              </a:rPr>
              <a:t>положения</a:t>
            </a:r>
            <a:endParaRPr lang="uk-U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92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7464888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первые месяцы после провозглашения объединения были сделаны определённые шаги в сторону интеграции двух государств, особенно в военной сфере. Петлюра неоднократно выезжал в Галицию и принимал участие в заседании правительства В. Голубовича. В ЗОУНР с востока стало поставляться продовольствие, а из ЗОУНР — нефтепродукты. Однако в связи с рядом факторов, реального объединения не произошло. Координация в действиях имела место лишь в военной сфере, да и то в ограниченном объёме, так как обе армии имели своё собственное командование (объединение армий не произошло даже тогда, когда территория Западной Украины была полностью утрачена). По оценкам </a:t>
            </a:r>
            <a:r>
              <a:rPr lang="ru-RU" sz="2000" dirty="0" err="1"/>
              <a:t>Яневского</a:t>
            </a:r>
            <a:r>
              <a:rPr lang="ru-RU" sz="2000" dirty="0"/>
              <a:t>, УНР стала конфедеративным </a:t>
            </a:r>
            <a:r>
              <a:rPr lang="ru-RU" sz="2000" dirty="0" smtClean="0"/>
              <a:t>объединением. </a:t>
            </a:r>
            <a:r>
              <a:rPr lang="ru-RU" sz="2000" dirty="0"/>
              <a:t>Часто объединение характеризуется как декларативное.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72808" cy="1008112"/>
          </a:xfrm>
        </p:spPr>
        <p:txBody>
          <a:bodyPr>
            <a:normAutofit/>
          </a:bodyPr>
          <a:lstStyle/>
          <a:p>
            <a:r>
              <a:rPr lang="uk-UA" sz="3600" dirty="0" err="1">
                <a:latin typeface="+mn-lt"/>
              </a:rPr>
              <a:t>Дальнейшие</a:t>
            </a:r>
            <a:r>
              <a:rPr lang="uk-UA" sz="3600" dirty="0">
                <a:latin typeface="+mn-lt"/>
              </a:rPr>
              <a:t> </a:t>
            </a:r>
            <a:r>
              <a:rPr lang="uk-UA" sz="3600" dirty="0" err="1">
                <a:latin typeface="+mn-lt"/>
              </a:rPr>
              <a:t>события</a:t>
            </a:r>
            <a:endParaRPr lang="uk-U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951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42493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Акт </a:t>
            </a:r>
            <a:r>
              <a:rPr lang="ru-RU" sz="2000" dirty="0" err="1"/>
              <a:t>Злуки</a:t>
            </a:r>
            <a:r>
              <a:rPr lang="ru-RU" sz="2000" dirty="0"/>
              <a:t> фактически оказался денонсирован после того, как представители Галицкой армии в одностороннем порядке без учёта мнения правительства УНР 6 ноября 1919 года подписали с Добровольческой армией </a:t>
            </a:r>
            <a:r>
              <a:rPr lang="ru-RU" sz="2000" dirty="0" err="1"/>
              <a:t>Зятковские</a:t>
            </a:r>
            <a:r>
              <a:rPr lang="ru-RU" sz="2000" dirty="0"/>
              <a:t> соглашения о прекращении боевых действий между Галицкой армией и силами Белого движения, заключении между этими силами военного союза и переходе Галицкой армии в распоряжение генерала Деникина. Данные соглашения были повторно утверждены в Одессе 17 ноября 1919 года с руководством Новороссийской области ВСЮР, и договор был ратифицирован в Виннице 19 ноября, после чего был </a:t>
            </a:r>
            <a:r>
              <a:rPr lang="ru-RU" sz="2000" dirty="0" smtClean="0"/>
              <a:t>реализован. </a:t>
            </a:r>
            <a:r>
              <a:rPr lang="ru-RU" sz="2000" dirty="0"/>
              <a:t>В украинской историографии подписание этого договора также называется «ноябрьской катастрофой» (</a:t>
            </a:r>
            <a:r>
              <a:rPr lang="ru-RU" sz="2000" dirty="0" err="1"/>
              <a:t>укр</a:t>
            </a:r>
            <a:r>
              <a:rPr lang="ru-RU" sz="2000" dirty="0" smtClean="0"/>
              <a:t>.  </a:t>
            </a:r>
            <a:r>
              <a:rPr lang="ru-RU" sz="2000" dirty="0"/>
              <a:t>«</a:t>
            </a:r>
            <a:r>
              <a:rPr lang="ru-RU" sz="2000" dirty="0" err="1"/>
              <a:t>Листопадова</a:t>
            </a:r>
            <a:r>
              <a:rPr lang="ru-RU" sz="2000" dirty="0"/>
              <a:t> катастрофа») в истории украинского </a:t>
            </a:r>
            <a:r>
              <a:rPr lang="ru-RU" sz="2000" dirty="0" smtClean="0"/>
              <a:t>государства. </a:t>
            </a:r>
            <a:r>
              <a:rPr lang="ru-RU" sz="2000" dirty="0"/>
              <a:t>В качестве одной из причин разрыва отношений УНР И ЗУНР называются переговоры Петлюры с Польшей, которые галичане расценивали как </a:t>
            </a:r>
            <a:r>
              <a:rPr lang="ru-RU" sz="2000" dirty="0" smtClean="0"/>
              <a:t>предательство. </a:t>
            </a:r>
            <a:r>
              <a:rPr lang="ru-RU" sz="2000" dirty="0"/>
              <a:t>В конце 1919 года «Акт </a:t>
            </a:r>
            <a:r>
              <a:rPr lang="ru-RU" sz="2000" dirty="0" err="1"/>
              <a:t>Злуки</a:t>
            </a:r>
            <a:r>
              <a:rPr lang="ru-RU" sz="2000" dirty="0"/>
              <a:t>» был денонсирован также президентом ЗУНР Евгением </a:t>
            </a:r>
            <a:r>
              <a:rPr lang="ru-RU" sz="2000" dirty="0" smtClean="0"/>
              <a:t>Петрушевичем.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120680" cy="28803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486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43608" y="1545336"/>
            <a:ext cx="6637352" cy="4763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День соборности Украины — отмечается в стране ежегодно 22 января в день провозглашения Акта объединения УНР и ЗУНР.</a:t>
            </a:r>
          </a:p>
          <a:p>
            <a:pPr marL="0" indent="0">
              <a:buNone/>
            </a:pPr>
            <a:r>
              <a:rPr lang="ru-RU" sz="2400" dirty="0"/>
              <a:t>В 2001 году на вокзале города Фастова установлен железнодорожный вагон, в котором 1 декабря 1918 года был подписан предварительный договор о будущем объединении двух государств. В вагоне устроен своеобразный «музей на колёсах»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976664" cy="1152128"/>
          </a:xfrm>
        </p:spPr>
        <p:txBody>
          <a:bodyPr>
            <a:normAutofit/>
          </a:bodyPr>
          <a:lstStyle/>
          <a:p>
            <a:r>
              <a:rPr lang="uk-UA" sz="2800" dirty="0" err="1">
                <a:latin typeface="+mn-lt"/>
              </a:rPr>
              <a:t>Память</a:t>
            </a:r>
            <a:r>
              <a:rPr lang="uk-UA" sz="2800" dirty="0">
                <a:latin typeface="+mn-lt"/>
              </a:rPr>
              <a:t> о </a:t>
            </a:r>
            <a:r>
              <a:rPr lang="uk-UA" sz="2800" dirty="0" err="1">
                <a:latin typeface="+mn-lt"/>
              </a:rPr>
              <a:t>событии</a:t>
            </a:r>
            <a:endParaRPr lang="uk-UA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29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7246568" cy="3242672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Monotype Corsiva" panose="03010101010201010101" pitchFamily="66" charset="0"/>
              </a:rPr>
              <a:t>СПАСИБО ЗА ВНИМАНИЕ!!!</a:t>
            </a:r>
            <a:endParaRPr lang="uk-UA" sz="4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604448" cy="5268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Стремясь получить помощь в борьбе с поляками, наступавшими на ЗУНР, Украинская Национальная Рада (</a:t>
            </a:r>
            <a:r>
              <a:rPr lang="ru-RU" sz="2000" dirty="0" err="1"/>
              <a:t>укр</a:t>
            </a:r>
            <a:r>
              <a:rPr lang="ru-RU" sz="2000" dirty="0"/>
              <a:t>.)русск. в конце ноября 1918 года направила в Киев к гетману Скоропадскому своих представителей Л. </a:t>
            </a:r>
            <a:r>
              <a:rPr lang="ru-RU" sz="2000" dirty="0" err="1"/>
              <a:t>Цегельского</a:t>
            </a:r>
            <a:r>
              <a:rPr lang="ru-RU" sz="2000" dirty="0"/>
              <a:t> и Д. Левицкого. Однако к этому времени Киев уже был окружён войсками Директории. Посланники отправились в Фастов, где встретились с членами Директории В. Винниченко, С. Петлюрой, А. Андриевским, Ф. Швецом и А. Макаренко. В результате переговоров 1 декабря 1918 года был подписан предварительный договор (</a:t>
            </a:r>
            <a:r>
              <a:rPr lang="ru-RU" sz="2000" dirty="0" err="1"/>
              <a:t>укр</a:t>
            </a:r>
            <a:r>
              <a:rPr lang="ru-RU" sz="2000" dirty="0"/>
              <a:t>. </a:t>
            </a:r>
            <a:r>
              <a:rPr lang="ru-RU" sz="2000" dirty="0" err="1"/>
              <a:t>Передвступний</a:t>
            </a:r>
            <a:r>
              <a:rPr lang="ru-RU" sz="2000" dirty="0"/>
              <a:t> </a:t>
            </a:r>
            <a:r>
              <a:rPr lang="ru-RU" sz="2000" dirty="0" err="1"/>
              <a:t>договір</a:t>
            </a:r>
            <a:r>
              <a:rPr lang="ru-RU" sz="2000" dirty="0"/>
              <a:t>) о будущем объединении </a:t>
            </a:r>
            <a:r>
              <a:rPr lang="ru-RU" sz="2000" dirty="0" smtClean="0"/>
              <a:t>государств.3 </a:t>
            </a:r>
            <a:r>
              <a:rPr lang="ru-RU" sz="2000" dirty="0"/>
              <a:t>января 1919 года в Станиславе фастовский договор был ратифицирован Украинской Национальной Радой. При этом до созыва учредительного собрания объединённого государства на территории ЗУНР законодательная власть оставалась в руках Украинской Национальной Рады, а гражданская и военная власть — в руках Государственного Секретариата ЗУНР. 16 января в Киев выехали делегация во главе с Л. Бачинским для вручения Директории постановления </a:t>
            </a:r>
            <a:r>
              <a:rPr lang="ru-RU" sz="2000" dirty="0" smtClean="0"/>
              <a:t>Рады.18 </a:t>
            </a:r>
            <a:r>
              <a:rPr lang="ru-RU" sz="2000" dirty="0"/>
              <a:t>января состоялось совместное совещание Директории и Совета Народных Министров с представителями ЗУНР, на котором договор был одобрен.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408712" cy="864096"/>
          </a:xfrm>
        </p:spPr>
        <p:txBody>
          <a:bodyPr>
            <a:normAutofit/>
          </a:bodyPr>
          <a:lstStyle/>
          <a:p>
            <a:r>
              <a:rPr lang="uk-UA" sz="3200" dirty="0" err="1"/>
              <a:t>История</a:t>
            </a:r>
            <a:r>
              <a:rPr lang="uk-UA" sz="3200" dirty="0"/>
              <a:t> </a:t>
            </a:r>
            <a:r>
              <a:rPr lang="uk-UA" sz="3200" dirty="0" err="1"/>
              <a:t>объединения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9229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0"/>
            <a:ext cx="6336704" cy="67413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696744" cy="7200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670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1545336"/>
            <a:ext cx="7213416" cy="454796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260648"/>
            <a:ext cx="2736304" cy="648072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2050" name="Picture 2" descr="C:\Users\Таня\Desktop\Urjad_ZUNR__1920_r.__Viden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4" y="1268760"/>
            <a:ext cx="809099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1052736"/>
            <a:ext cx="8064896" cy="4750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22 января 1919 года состоялось торжественное провозглашение «Акта </a:t>
            </a:r>
            <a:r>
              <a:rPr lang="ru-RU" sz="2400" dirty="0" err="1"/>
              <a:t>Злуки</a:t>
            </a:r>
            <a:r>
              <a:rPr lang="ru-RU" sz="2400" dirty="0" smtClean="0"/>
              <a:t>».На </a:t>
            </a:r>
            <a:r>
              <a:rPr lang="ru-RU" sz="2400" dirty="0"/>
              <a:t>Софийской площади собрались тысячи местных жителей, военные, духовенство Украинской Православной церкви, возглавляемое архиепископом </a:t>
            </a:r>
            <a:r>
              <a:rPr lang="ru-RU" sz="2400" dirty="0" smtClean="0"/>
              <a:t> </a:t>
            </a:r>
            <a:r>
              <a:rPr lang="ru-RU" sz="2400" dirty="0" err="1" smtClean="0"/>
              <a:t>Агапитом</a:t>
            </a:r>
            <a:r>
              <a:rPr lang="ru-RU" sz="2400" dirty="0" smtClean="0"/>
              <a:t> </a:t>
            </a:r>
            <a:r>
              <a:rPr lang="ru-RU" sz="2400" dirty="0"/>
              <a:t>и епископами, члены Директории, правительства УНР и делегация ЗУНР. После богослужения, в двенадцать часов Л</a:t>
            </a:r>
            <a:r>
              <a:rPr lang="ru-RU" sz="2400" dirty="0" smtClean="0"/>
              <a:t>.  </a:t>
            </a:r>
            <a:r>
              <a:rPr lang="ru-RU" sz="2400" dirty="0" err="1"/>
              <a:t>Цегельский</a:t>
            </a:r>
            <a:r>
              <a:rPr lang="ru-RU" sz="2400" dirty="0"/>
              <a:t> </a:t>
            </a:r>
            <a:r>
              <a:rPr lang="ru-RU" sz="2400" dirty="0" smtClean="0"/>
              <a:t> зачитал </a:t>
            </a:r>
            <a:r>
              <a:rPr lang="ru-RU" sz="2400" dirty="0"/>
              <a:t>постановление Украинской Национальной Рады про объединение и передал его главе Директории В. Винниченко. В свою очередь, член Директории Ф. Швец огласил Универсал УНР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188640"/>
            <a:ext cx="5256584" cy="864096"/>
          </a:xfrm>
        </p:spPr>
        <p:txBody>
          <a:bodyPr>
            <a:normAutofit/>
          </a:bodyPr>
          <a:lstStyle/>
          <a:p>
            <a:r>
              <a:rPr lang="uk-UA" sz="4400" dirty="0">
                <a:latin typeface="+mn-lt"/>
              </a:rPr>
              <a:t>«Акт Злуки»</a:t>
            </a:r>
          </a:p>
        </p:txBody>
      </p:sp>
    </p:spTree>
    <p:extLst>
      <p:ext uri="{BB962C8B-B14F-4D97-AF65-F5344CB8AC3E}">
        <p14:creationId xmlns:p14="http://schemas.microsoft.com/office/powerpoint/2010/main" val="19777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7272808" cy="53285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2073348" cy="36004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568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3616325" cy="836712"/>
          </a:xfrm>
        </p:spPr>
        <p:txBody>
          <a:bodyPr>
            <a:normAutofit/>
          </a:bodyPr>
          <a:lstStyle/>
          <a:p>
            <a:r>
              <a:rPr lang="uk-UA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Документ</a:t>
            </a:r>
            <a:endParaRPr lang="uk-UA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08008"/>
            <a:ext cx="4680520" cy="6531828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3456384" cy="5400600"/>
          </a:xfrm>
        </p:spPr>
      </p:pic>
    </p:spTree>
    <p:extLst>
      <p:ext uri="{BB962C8B-B14F-4D97-AF65-F5344CB8AC3E}">
        <p14:creationId xmlns:p14="http://schemas.microsoft.com/office/powerpoint/2010/main" val="19932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971600" y="1545336"/>
            <a:ext cx="6709360" cy="4115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Отныне воедино сливаются столетиями оторванные одна от другой части единой Украины — Западно-Украинская Народная Республика (</a:t>
            </a:r>
            <a:r>
              <a:rPr lang="ru-RU" sz="2400" dirty="0" err="1"/>
              <a:t>Галичина</a:t>
            </a:r>
            <a:r>
              <a:rPr lang="ru-RU" sz="2400" dirty="0"/>
              <a:t>, </a:t>
            </a:r>
            <a:r>
              <a:rPr lang="ru-RU" sz="2400" dirty="0" err="1"/>
              <a:t>Буковина</a:t>
            </a:r>
            <a:r>
              <a:rPr lang="ru-RU" sz="2400" dirty="0"/>
              <a:t> и Венгерская Украина) и Приднепровская Великая Украина. Исполнились вековечные мечты, которыми жили и за которые умирали лучшие сыновья Украины. Отныне есть единая независимая Украинская Народная Республика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264696" cy="936104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00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208912" cy="4835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После чего Универсал был подписан всеми членами Директории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В тот же день открылся Трудовой Конгресс Украины (законодательный орган Директории), в который были введены 48 делегатов ЗУНР, а в состав президиума вошёл представитель ЗУНР С. </a:t>
            </a:r>
            <a:r>
              <a:rPr lang="ru-RU" sz="2000" dirty="0" err="1"/>
              <a:t>Витик</a:t>
            </a:r>
            <a:r>
              <a:rPr lang="ru-RU" sz="2000" dirty="0"/>
              <a:t>. 23 января 1919 года «Акт </a:t>
            </a:r>
            <a:r>
              <a:rPr lang="ru-RU" sz="2000" dirty="0" err="1"/>
              <a:t>Злуки</a:t>
            </a:r>
            <a:r>
              <a:rPr lang="ru-RU" sz="2000" dirty="0"/>
              <a:t>» был </a:t>
            </a:r>
            <a:r>
              <a:rPr lang="ru-RU" sz="2000" dirty="0" smtClean="0"/>
              <a:t>единогласно </a:t>
            </a:r>
            <a:r>
              <a:rPr lang="ru-RU" sz="2000" dirty="0"/>
              <a:t>(по другим сведениям, против проголосовало 2 коммуниста</a:t>
            </a:r>
            <a:r>
              <a:rPr lang="ru-RU" sz="2000" dirty="0" smtClean="0"/>
              <a:t>) </a:t>
            </a:r>
            <a:r>
              <a:rPr lang="ru-RU" sz="2000" dirty="0"/>
              <a:t>ратифицирован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С этого момента и до созыва Учредительного Собрания Директории УНР предоставлялось право верховной власти, а в её состав должны были войти представители ЗУНР. Название ЗУНР было заменено на «Западная область Украинской Народной республики» (ЗОУНР), которой предоставлялась территориальная автономия. Государственный </a:t>
            </a:r>
            <a:r>
              <a:rPr lang="ru-RU" sz="2000" dirty="0" err="1"/>
              <a:t>секретать</a:t>
            </a:r>
            <a:r>
              <a:rPr lang="ru-RU" sz="2000" dirty="0"/>
              <a:t> иностранных дел ЗОУНР Л. </a:t>
            </a:r>
            <a:r>
              <a:rPr lang="ru-RU" sz="2000" dirty="0" err="1"/>
              <a:t>Цегельский</a:t>
            </a:r>
            <a:r>
              <a:rPr lang="ru-RU" sz="2000" dirty="0"/>
              <a:t> стал первым вице-министром иностранных дел украинского правительства, с ним должны были согласовываться все решения относительно взаимоотношений с Польшей, Чехословакией и Румынией. 12 марта 1919 года президент ЗУНР Петрушевич вошёл в состав </a:t>
            </a:r>
            <a:r>
              <a:rPr lang="ru-RU" sz="2000" dirty="0" smtClean="0"/>
              <a:t>Директории.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5551"/>
            <a:ext cx="7488832" cy="864096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7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Выставка</Template>
  <TotalTime>101</TotalTime>
  <Words>864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Tradeshow</vt:lpstr>
      <vt:lpstr>АКТ ЗЛУКИ УНР И ЗУНР</vt:lpstr>
      <vt:lpstr>История объединения</vt:lpstr>
      <vt:lpstr>Презентация PowerPoint</vt:lpstr>
      <vt:lpstr>Презентация PowerPoint</vt:lpstr>
      <vt:lpstr>«Акт Злуки»</vt:lpstr>
      <vt:lpstr>Презентация PowerPoint</vt:lpstr>
      <vt:lpstr>Документ</vt:lpstr>
      <vt:lpstr>Презентация PowerPoint</vt:lpstr>
      <vt:lpstr>Презентация PowerPoint</vt:lpstr>
      <vt:lpstr>Презентация PowerPoint</vt:lpstr>
      <vt:lpstr>Основные положения</vt:lpstr>
      <vt:lpstr>Дальнейшие события</vt:lpstr>
      <vt:lpstr>Презентация PowerPoint</vt:lpstr>
      <vt:lpstr>Память о событии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 ЗЛУКИ УНР И ЗУНР</dc:title>
  <dc:creator>Таня</dc:creator>
  <cp:lastModifiedBy>Таня</cp:lastModifiedBy>
  <cp:revision>8</cp:revision>
  <dcterms:created xsi:type="dcterms:W3CDTF">2014-02-20T20:02:23Z</dcterms:created>
  <dcterms:modified xsi:type="dcterms:W3CDTF">2014-02-20T21:44:11Z</dcterms:modified>
</cp:coreProperties>
</file>